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0"/>
  </p:notesMasterIdLst>
  <p:sldIdLst>
    <p:sldId id="256" r:id="rId5"/>
    <p:sldId id="257" r:id="rId6"/>
    <p:sldId id="288" r:id="rId7"/>
    <p:sldId id="307" r:id="rId8"/>
    <p:sldId id="308" r:id="rId9"/>
    <p:sldId id="309" r:id="rId10"/>
    <p:sldId id="319" r:id="rId11"/>
    <p:sldId id="310" r:id="rId12"/>
    <p:sldId id="312" r:id="rId13"/>
    <p:sldId id="315" r:id="rId14"/>
    <p:sldId id="316" r:id="rId15"/>
    <p:sldId id="317" r:id="rId16"/>
    <p:sldId id="320" r:id="rId17"/>
    <p:sldId id="322" r:id="rId18"/>
    <p:sldId id="321" r:id="rId1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1" autoAdjust="0"/>
    <p:restoredTop sz="94643"/>
  </p:normalViewPr>
  <p:slideViewPr>
    <p:cSldViewPr>
      <p:cViewPr varScale="1">
        <p:scale>
          <a:sx n="105" d="100"/>
          <a:sy n="105" d="100"/>
        </p:scale>
        <p:origin x="192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99A01FE-F9A1-41AE-98A9-CDE86EFBE341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E58F907-6F06-448E-86B0-6D8D992A4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8F907-6F06-448E-86B0-6D8D992A4243}" type="slidenum">
              <a:rPr lang="es-ES" smtClean="0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5077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8F907-6F06-448E-86B0-6D8D992A4243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4257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8F907-6F06-448E-86B0-6D8D992A4243}" type="slidenum">
              <a:rPr lang="es-ES" smtClean="0"/>
              <a:pPr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2189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Sesión 12.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sz="3600" dirty="0"/>
              <a:t>Dificultades con el suministro de leche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s-ES" sz="1800" dirty="0"/>
              <a:t>12/1</a:t>
            </a:r>
          </a:p>
        </p:txBody>
      </p:sp>
      <p:pic>
        <p:nvPicPr>
          <p:cNvPr id="5" name="Picture 4" descr="F1_01102015_MN0697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8200" y="609600"/>
            <a:ext cx="4038600" cy="26924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657600" y="6550223"/>
            <a:ext cx="207140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400" dirty="0"/>
              <a:t>© OMS/Yoshi Shimizu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229600" cy="1066800"/>
          </a:xfrm>
        </p:spPr>
        <p:txBody>
          <a:bodyPr>
            <a:normAutofit/>
          </a:bodyPr>
          <a:lstStyle/>
          <a:p>
            <a:r>
              <a:rPr lang="es-ES" dirty="0"/>
              <a:t>Factores psicológicos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3657600" cy="3733800"/>
          </a:xfrm>
        </p:spPr>
        <p:txBody>
          <a:bodyPr>
            <a:normAutofit lnSpcReduction="10000"/>
          </a:bodyPr>
          <a:lstStyle/>
          <a:p>
            <a:r>
              <a:rPr lang="es-ES" dirty="0"/>
              <a:t>Falta de confianza.</a:t>
            </a:r>
          </a:p>
          <a:p>
            <a:r>
              <a:rPr lang="es-ES" dirty="0"/>
              <a:t>Preocupación y estrés.</a:t>
            </a:r>
          </a:p>
          <a:p>
            <a:r>
              <a:rPr lang="es-ES" dirty="0"/>
              <a:t>Aversión a la lactancia materna.</a:t>
            </a:r>
          </a:p>
          <a:p>
            <a:r>
              <a:rPr lang="es-ES" dirty="0"/>
              <a:t>Cansancio.</a:t>
            </a:r>
          </a:p>
          <a:p>
            <a:r>
              <a:rPr lang="es-ES" dirty="0"/>
              <a:t>Falta de apego, rechazo del recién nacido.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s-ES" sz="1800" dirty="0"/>
              <a:t>12/10</a:t>
            </a:r>
          </a:p>
        </p:txBody>
      </p:sp>
      <p:pic>
        <p:nvPicPr>
          <p:cNvPr id="6" name="Picture 5" descr="F1_28092015_MN_0701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91000" y="2266950"/>
            <a:ext cx="4343400" cy="28956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638800" y="5181600"/>
            <a:ext cx="207140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400" dirty="0"/>
              <a:t>© OMS/Yoshi Shimizu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s-ES" dirty="0"/>
              <a:t>Después de 2 semanas de edad:</a:t>
            </a:r>
            <a:br>
              <a:rPr lang="es-ES" dirty="0"/>
            </a:br>
            <a:r>
              <a:rPr lang="es-ES" dirty="0"/>
              <a:t>Insuficiencia real o percibida</a:t>
            </a:r>
            <a:br>
              <a:rPr lang="es-ES" dirty="0"/>
            </a:b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1676400"/>
            <a:ext cx="9144000" cy="5181600"/>
          </a:xfrm>
        </p:spPr>
        <p:txBody>
          <a:bodyPr>
            <a:normAutofit fontScale="92500" lnSpcReduction="10000"/>
          </a:bodyPr>
          <a:lstStyle/>
          <a:p>
            <a:r>
              <a:rPr lang="es-ES" dirty="0"/>
              <a:t>Insuficiencia percibida</a:t>
            </a:r>
          </a:p>
          <a:p>
            <a:pPr lvl="1"/>
            <a:r>
              <a:rPr lang="es-ES" altLang="en-US" sz="2500" dirty="0"/>
              <a:t>La razón más común por la cual una madre abandona la lactancia materna exclusiva es porque </a:t>
            </a:r>
            <a:r>
              <a:rPr lang="es-ES" altLang="en-US" sz="2500" b="1" dirty="0"/>
              <a:t>piensa</a:t>
            </a:r>
            <a:r>
              <a:rPr lang="es-ES" altLang="en-US" sz="2500" dirty="0"/>
              <a:t> que no tiene suficiente leche.</a:t>
            </a:r>
          </a:p>
          <a:p>
            <a:pPr lvl="1"/>
            <a:r>
              <a:rPr lang="es-ES" altLang="en-US" sz="2500" dirty="0"/>
              <a:t>Casi todas las madres pueden producir tanta leche como su bebé necesita.</a:t>
            </a:r>
          </a:p>
          <a:p>
            <a:pPr lvl="1"/>
            <a:r>
              <a:rPr lang="es-ES" altLang="en-US" sz="2500" dirty="0"/>
              <a:t>A menudo existe un problema en la interacción entre la madre y el bebé</a:t>
            </a:r>
          </a:p>
          <a:p>
            <a:pPr lvl="1"/>
            <a:r>
              <a:rPr lang="es-ES" altLang="en-US" sz="2500" dirty="0"/>
              <a:t>¿Cuántas madres podrían seguir amamantando si reciben apoyo y ayuda competente?</a:t>
            </a:r>
            <a:endParaRPr lang="es-ES" sz="2500" dirty="0"/>
          </a:p>
          <a:p>
            <a:r>
              <a:rPr lang="es-ES" dirty="0"/>
              <a:t>Insuficiencia real</a:t>
            </a:r>
          </a:p>
          <a:p>
            <a:pPr lvl="1"/>
            <a:r>
              <a:rPr lang="es-ES" sz="2500" dirty="0"/>
              <a:t>En algunos casos, la madre sí tiene un problema de producción.</a:t>
            </a:r>
          </a:p>
          <a:p>
            <a:pPr lvl="1"/>
            <a:r>
              <a:rPr lang="es-ES" sz="2500" dirty="0"/>
              <a:t>Evalúe las causas posibles: causas físicas, psicológicas o de otro tipo.</a:t>
            </a:r>
          </a:p>
          <a:p>
            <a:pPr lvl="1"/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48600" y="6430818"/>
            <a:ext cx="1295400" cy="457200"/>
          </a:xfrm>
        </p:spPr>
        <p:txBody>
          <a:bodyPr/>
          <a:lstStyle/>
          <a:p>
            <a:r>
              <a:rPr lang="es-ES" sz="1800" dirty="0"/>
              <a:t>12/11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229600" cy="1524000"/>
          </a:xfrm>
        </p:spPr>
        <p:txBody>
          <a:bodyPr>
            <a:normAutofit fontScale="90000"/>
          </a:bodyPr>
          <a:lstStyle/>
          <a:p>
            <a:r>
              <a:rPr lang="es-ES" b="1" dirty="0"/>
              <a:t>Prácticas:</a:t>
            </a:r>
            <a:br>
              <a:rPr lang="es-ES" dirty="0"/>
            </a:br>
            <a:r>
              <a:rPr lang="es-ES" dirty="0"/>
              <a:t>Prevenir y tratar la insuficiencia de ingesta y de transferencia de la leche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0"/>
            <a:ext cx="5181600" cy="4381499"/>
          </a:xfrm>
        </p:spPr>
        <p:txBody>
          <a:bodyPr>
            <a:normAutofit lnSpcReduction="10000"/>
          </a:bodyPr>
          <a:lstStyle/>
          <a:p>
            <a:r>
              <a:rPr lang="es-ES" altLang="en-US" sz="2300" dirty="0"/>
              <a:t>Contacto piel con piel temprano en el momento del nacimiento e inicio de lactancia materna cuanto antes. </a:t>
            </a:r>
          </a:p>
          <a:p>
            <a:r>
              <a:rPr lang="es-ES" altLang="en-US" sz="2300" dirty="0"/>
              <a:t>Apoyo competente para la lactancia materna después del parto para garantizar un agarre adecuado y una succión eficaz.</a:t>
            </a:r>
            <a:endParaRPr lang="es-ES" sz="2300" dirty="0"/>
          </a:p>
          <a:p>
            <a:r>
              <a:rPr lang="es-ES" sz="2300" dirty="0"/>
              <a:t>Practicar el alojamiento conjunto las 24 horas del día. </a:t>
            </a:r>
          </a:p>
          <a:p>
            <a:r>
              <a:rPr lang="es-ES" sz="2300" dirty="0"/>
              <a:t>Lactancia materna exclusiva, a menos que exista indicación médica de suplementos.</a:t>
            </a:r>
          </a:p>
          <a:p>
            <a:endParaRPr lang="es-ES" sz="23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s-ES" sz="1800" dirty="0"/>
              <a:t>12/12</a:t>
            </a:r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id="{21EDB10B-BF8F-43ED-9CA5-787F16BFCD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3" t="7193" r="14468"/>
          <a:stretch>
            <a:fillRect/>
          </a:stretch>
        </p:blipFill>
        <p:spPr bwMode="auto">
          <a:xfrm>
            <a:off x="5334000" y="2514600"/>
            <a:ext cx="3384550" cy="27368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/>
              <a:t>Cantidad insuficiente de leche:</a:t>
            </a:r>
            <a:br>
              <a:rPr lang="es-ES" dirty="0"/>
            </a:br>
            <a:r>
              <a:rPr lang="es-ES" dirty="0"/>
              <a:t>Ayudar a la madre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23683"/>
            <a:ext cx="9138745" cy="4753317"/>
          </a:xfrm>
        </p:spPr>
        <p:txBody>
          <a:bodyPr>
            <a:noAutofit/>
          </a:bodyPr>
          <a:lstStyle/>
          <a:p>
            <a:pPr lvl="0"/>
            <a:r>
              <a:rPr lang="es-ES" sz="2300" b="1" dirty="0"/>
              <a:t>Escuche a la madre y realice una historia clínica detallada de la lactancia</a:t>
            </a:r>
            <a:endParaRPr lang="es-ES" sz="2300" dirty="0"/>
          </a:p>
          <a:p>
            <a:pPr lvl="1"/>
            <a:r>
              <a:rPr lang="es-ES" sz="2300" dirty="0"/>
              <a:t>Si ella duda de su producción láctea, trate de entender por qué. De esta forma, usted puede ayudarle a reforzar su confianza.</a:t>
            </a:r>
          </a:p>
          <a:p>
            <a:pPr lvl="1"/>
            <a:r>
              <a:rPr lang="es-ES" sz="2300" dirty="0"/>
              <a:t>Averigüe las ideas y los sentimientos de la madre acerca de su leche y las presiones que puede recibir. La presión puede venir de la familia y los amigos.</a:t>
            </a:r>
          </a:p>
          <a:p>
            <a:r>
              <a:rPr lang="es-ES" sz="2300" b="1" dirty="0"/>
              <a:t>Evalúe la salud del lactante </a:t>
            </a:r>
            <a:endParaRPr lang="es-ES" sz="2300" dirty="0"/>
          </a:p>
          <a:p>
            <a:pPr lvl="1"/>
            <a:r>
              <a:rPr lang="es-ES" sz="2300" dirty="0"/>
              <a:t>Determine si el bebé está obteniendo leche o no, a partir de los signos y síntomas que hemos tratado. </a:t>
            </a:r>
          </a:p>
          <a:p>
            <a:pPr lvl="1"/>
            <a:r>
              <a:rPr lang="es-ES" sz="2300" dirty="0"/>
              <a:t>Determine si el bebé se alimenta exclusivamente al pecho o si recibe suplementos.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s-ES" sz="1800" dirty="0"/>
              <a:t>12/13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625" y="6369278"/>
            <a:ext cx="7620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/>
              <a:t>Adaptado de: LEAARC. </a:t>
            </a:r>
            <a:r>
              <a:rPr lang="en-CA" sz="800" dirty="0"/>
              <a:t>Core curriculum for interdisciplinary lactation care. Burlington </a:t>
            </a:r>
            <a:r>
              <a:rPr lang="es-ES" sz="800" dirty="0"/>
              <a:t>. Burlington (MA): 2019.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s-ES" dirty="0"/>
              <a:t>Cantidad insuficiente de leche:</a:t>
            </a:r>
            <a:br>
              <a:rPr lang="es-ES" dirty="0"/>
            </a:br>
            <a:r>
              <a:rPr lang="es-ES" dirty="0"/>
              <a:t>Ayudar a la madre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72000"/>
          </a:xfrm>
        </p:spPr>
        <p:txBody>
          <a:bodyPr>
            <a:normAutofit lnSpcReduction="10000"/>
          </a:bodyPr>
          <a:lstStyle/>
          <a:p>
            <a:pPr lvl="0"/>
            <a:r>
              <a:rPr lang="es-ES" sz="2300" b="1" dirty="0"/>
              <a:t>Evalúe el panorama general</a:t>
            </a:r>
          </a:p>
          <a:p>
            <a:pPr lvl="1"/>
            <a:r>
              <a:rPr lang="es-ES" sz="2300" dirty="0"/>
              <a:t>¿Se encuentra el peso del bebé en el margen previsto? </a:t>
            </a:r>
          </a:p>
          <a:p>
            <a:pPr lvl="1"/>
            <a:r>
              <a:rPr lang="es-ES" sz="2300" dirty="0"/>
              <a:t>¿Ha influido la administración de suplementos? </a:t>
            </a:r>
          </a:p>
          <a:p>
            <a:pPr lvl="1"/>
            <a:r>
              <a:rPr lang="es-ES" sz="2300" dirty="0"/>
              <a:t>¿Remueve el bebé leche del pecho? </a:t>
            </a:r>
          </a:p>
          <a:p>
            <a:pPr lvl="1"/>
            <a:r>
              <a:rPr lang="es-ES" sz="2300" dirty="0"/>
              <a:t>¿Cuánto elimina el bebé (perfil de orina y heces)?</a:t>
            </a:r>
          </a:p>
          <a:p>
            <a:r>
              <a:rPr lang="es-ES" sz="2300" b="1" dirty="0"/>
              <a:t>Evalúe la salud de la madre </a:t>
            </a:r>
          </a:p>
          <a:p>
            <a:pPr lvl="1"/>
            <a:r>
              <a:rPr lang="es-ES" sz="2300" dirty="0"/>
              <a:t>¿Tiene la madre factores de riesgo para presentar problemas de lactancia?</a:t>
            </a:r>
          </a:p>
          <a:p>
            <a:pPr lvl="0"/>
            <a:r>
              <a:rPr lang="es-ES" sz="2300" b="1" dirty="0"/>
              <a:t>Observe uno o varios amamantamientos</a:t>
            </a:r>
          </a:p>
          <a:p>
            <a:pPr lvl="1"/>
            <a:r>
              <a:rPr lang="es-ES" sz="2300" dirty="0"/>
              <a:t>Evalúe la prensión, la transferencia de leche y la posición al pecho para verificar la posición y el agarre, así como el estado de la madre y el bebé. </a:t>
            </a:r>
          </a:p>
          <a:p>
            <a:endParaRPr lang="es-ES" sz="23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13956"/>
            <a:ext cx="7620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/>
              <a:t>Adaptado de: LEAARC. </a:t>
            </a:r>
            <a:r>
              <a:rPr lang="en-CA" sz="800" dirty="0"/>
              <a:t>Core curriculum for interdisciplinary lactation care. Burlington (MA</a:t>
            </a:r>
            <a:r>
              <a:rPr lang="es-ES" sz="800" dirty="0"/>
              <a:t>); 2019. 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s-ES" sz="1800" dirty="0"/>
              <a:t>12/14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s-ES" dirty="0"/>
              <a:t>Cantidad insuficiente de leche:</a:t>
            </a:r>
            <a:br>
              <a:rPr lang="es-ES" dirty="0"/>
            </a:br>
            <a:r>
              <a:rPr lang="es-ES" dirty="0"/>
              <a:t>Ayudar a la madre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267200"/>
          </a:xfrm>
        </p:spPr>
        <p:txBody>
          <a:bodyPr>
            <a:normAutofit fontScale="92500"/>
          </a:bodyPr>
          <a:lstStyle/>
          <a:p>
            <a:pPr lvl="0"/>
            <a:r>
              <a:rPr lang="es-ES" sz="2300" b="1" dirty="0"/>
              <a:t>Si hay un problema</a:t>
            </a:r>
            <a:endParaRPr lang="es-ES" sz="2300" dirty="0"/>
          </a:p>
          <a:p>
            <a:pPr lvl="1"/>
            <a:r>
              <a:rPr lang="es-ES" sz="2300" dirty="0"/>
              <a:t>Asegúrese de que el bebé este adecuadamente alimentado. Para ello, es posible que necesite suplementación . </a:t>
            </a:r>
          </a:p>
          <a:p>
            <a:pPr lvl="1"/>
            <a:r>
              <a:rPr lang="es-ES" sz="2300" dirty="0"/>
              <a:t>Trate de determinar la causa. ¿Ha estado el problema presente desde el nacimiento? ¿Cuándo se hizo evidente el problema?</a:t>
            </a:r>
          </a:p>
          <a:p>
            <a:pPr lvl="1"/>
            <a:r>
              <a:rPr lang="es-ES" sz="2300" dirty="0"/>
              <a:t>Investigue los problemas de manejo de la lactancia materna y los factores relacionados con la madre.</a:t>
            </a:r>
          </a:p>
          <a:p>
            <a:pPr lvl="1"/>
            <a:r>
              <a:rPr lang="es-ES" sz="2300" dirty="0"/>
              <a:t>Si quedó leche en el pecho después de la toma, determine la causa de la incapacidad del bebé para extraer la leche.</a:t>
            </a:r>
          </a:p>
          <a:p>
            <a:r>
              <a:rPr lang="es-ES" sz="2300" b="1" dirty="0"/>
              <a:t>Respalde la producción láctea</a:t>
            </a:r>
            <a:r>
              <a:rPr lang="es-ES" sz="2300" dirty="0"/>
              <a:t> según sea necesario y aborde cualquier problema cuanto antes. </a:t>
            </a:r>
          </a:p>
          <a:p>
            <a:endParaRPr lang="es-ES" sz="23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s-ES" sz="1800" dirty="0"/>
              <a:t>12/15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150" y="6394906"/>
            <a:ext cx="7620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/>
              <a:t>Adaptado de: LEAARC. </a:t>
            </a:r>
            <a:r>
              <a:rPr lang="en-CA" sz="800" dirty="0"/>
              <a:t>Core curriculum for interdisciplinary lactation care</a:t>
            </a:r>
            <a:r>
              <a:rPr lang="es-ES" sz="800" dirty="0"/>
              <a:t>. Burlington, MA; 2019.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763000" cy="1371600"/>
          </a:xfrm>
        </p:spPr>
        <p:txBody>
          <a:bodyPr>
            <a:normAutofit fontScale="90000"/>
          </a:bodyPr>
          <a:lstStyle/>
          <a:p>
            <a:r>
              <a:rPr lang="es-ES" altLang="en-US" dirty="0"/>
              <a:t>Sesión 12. </a:t>
            </a:r>
            <a:r>
              <a:rPr lang="es-ES" dirty="0"/>
              <a:t>Objetivos </a:t>
            </a:r>
            <a:br>
              <a:rPr lang="es-ES" altLang="en-US" dirty="0"/>
            </a:br>
            <a:r>
              <a:rPr lang="es-ES" dirty="0"/>
              <a:t>Dificultades con el suministro de leche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772400" cy="5105400"/>
          </a:xfrm>
        </p:spPr>
        <p:txBody>
          <a:bodyPr>
            <a:normAutofit fontScale="92500" lnSpcReduction="20000"/>
          </a:bodyPr>
          <a:lstStyle/>
          <a:p>
            <a:pPr marL="46038" indent="-46038">
              <a:buNone/>
            </a:pPr>
            <a:r>
              <a:rPr lang="es-ES" altLang="en-US" sz="2400" b="1" dirty="0"/>
              <a:t>Después de completar esta sesión, los participantes podrán:</a:t>
            </a:r>
          </a:p>
          <a:p>
            <a:r>
              <a:rPr lang="es-ES" sz="2400" dirty="0"/>
              <a:t>explicar el comportamiento alimentario y la ingesta normales del recién nacido; </a:t>
            </a:r>
          </a:p>
          <a:p>
            <a:r>
              <a:rPr lang="es-ES" sz="2400" dirty="0"/>
              <a:t>enumerar los signos y síntomas de un recién nacido que tal vez no obtiene suficiente leche materna; </a:t>
            </a:r>
          </a:p>
          <a:p>
            <a:r>
              <a:rPr lang="es-ES" sz="2400" dirty="0"/>
              <a:t>explicar las razones comunes por las cuales un recién nacido puede no obtener suficiente leche materna; </a:t>
            </a:r>
          </a:p>
          <a:p>
            <a:r>
              <a:rPr lang="es-ES" sz="2400" dirty="0"/>
              <a:t>explicar cómo prevenir y manejar recién nacidos que no obtienen suficiente leche; </a:t>
            </a:r>
          </a:p>
          <a:p>
            <a:r>
              <a:rPr lang="es-ES" sz="2400" dirty="0"/>
              <a:t>explicar la diferencia entre signos probables y reales por los que un bebé no obtiene suficiente leche; </a:t>
            </a:r>
          </a:p>
          <a:p>
            <a:r>
              <a:rPr lang="es-ES" sz="2400" dirty="0"/>
              <a:t>ayudar a una madre cuyo bebé no obtiene suficiente leche materna, y</a:t>
            </a:r>
          </a:p>
          <a:p>
            <a:r>
              <a:rPr lang="es-ES" sz="2400" dirty="0"/>
              <a:t>ayudar a una madre que piensa que su bebé no obtiene suficiente leche.</a:t>
            </a:r>
            <a:endParaRPr lang="es-ES" altLang="en-US" sz="3200" dirty="0"/>
          </a:p>
          <a:p>
            <a:pPr marL="358775" indent="-312738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ES" altLang="en-US" sz="3200" dirty="0"/>
          </a:p>
          <a:p>
            <a:endParaRPr lang="es-ES" dirty="0"/>
          </a:p>
          <a:p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s-ES" sz="1800" dirty="0"/>
              <a:t>12/2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s-ES" dirty="0"/>
              <a:t>Primeras semanas de vida del recién nacido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" y="1828800"/>
            <a:ext cx="9029700" cy="4343400"/>
          </a:xfrm>
        </p:spPr>
        <p:txBody>
          <a:bodyPr numCol="2">
            <a:normAutofit fontScale="92500" lnSpcReduction="20000"/>
          </a:bodyPr>
          <a:lstStyle/>
          <a:p>
            <a:r>
              <a:rPr lang="es-ES" dirty="0"/>
              <a:t>Días 1-3</a:t>
            </a:r>
          </a:p>
          <a:p>
            <a:pPr lvl="1"/>
            <a:r>
              <a:rPr lang="es-ES" sz="2400" dirty="0"/>
              <a:t>El bebé obtiene calostro.</a:t>
            </a:r>
          </a:p>
          <a:p>
            <a:pPr lvl="1"/>
            <a:r>
              <a:rPr lang="es-ES" sz="2400" dirty="0"/>
              <a:t>Los pechos se sienten blandos.</a:t>
            </a:r>
          </a:p>
          <a:p>
            <a:pPr lvl="1"/>
            <a:endParaRPr lang="es-ES" dirty="0"/>
          </a:p>
          <a:p>
            <a:r>
              <a:rPr lang="es-ES" dirty="0"/>
              <a:t>Días 3-4</a:t>
            </a:r>
          </a:p>
          <a:p>
            <a:pPr lvl="1"/>
            <a:r>
              <a:rPr lang="es-ES" sz="2400" dirty="0"/>
              <a:t>La leche «sube» y cambia. </a:t>
            </a:r>
          </a:p>
          <a:p>
            <a:pPr lvl="1"/>
            <a:r>
              <a:rPr lang="es-ES" sz="2400" dirty="0"/>
              <a:t>Aumenta el volumen producido.</a:t>
            </a:r>
          </a:p>
          <a:p>
            <a:pPr lvl="1"/>
            <a:r>
              <a:rPr lang="es-ES" sz="2400" dirty="0"/>
              <a:t>Los pechos se sienten llenos de leche.</a:t>
            </a:r>
          </a:p>
          <a:p>
            <a:endParaRPr lang="es-ES" dirty="0"/>
          </a:p>
          <a:p>
            <a:pPr>
              <a:buNone/>
            </a:pPr>
            <a:endParaRPr lang="es-ES" dirty="0"/>
          </a:p>
          <a:p>
            <a:r>
              <a:rPr lang="es-ES" dirty="0"/>
              <a:t>Días 6-7</a:t>
            </a:r>
          </a:p>
          <a:p>
            <a:pPr lvl="1"/>
            <a:r>
              <a:rPr lang="es-ES" sz="2400" dirty="0"/>
              <a:t>El bebé pierde peso.</a:t>
            </a:r>
          </a:p>
          <a:p>
            <a:pPr lvl="1"/>
            <a:r>
              <a:rPr lang="es-ES" sz="2400" dirty="0"/>
              <a:t>Las necesidades de líquidos y glucosa están cubiertas por la reserva que existe en el cuerpo del recién nacido antes del nacimiento.</a:t>
            </a:r>
          </a:p>
          <a:p>
            <a:pPr lvl="1"/>
            <a:r>
              <a:rPr lang="es-ES" sz="2400" dirty="0"/>
              <a:t>Una vez que se establece la lactancia materna, el peso aumenta.</a:t>
            </a:r>
          </a:p>
          <a:p>
            <a:r>
              <a:rPr lang="es-ES" dirty="0"/>
              <a:t>Días 10-14</a:t>
            </a:r>
          </a:p>
          <a:p>
            <a:pPr lvl="1"/>
            <a:r>
              <a:rPr lang="es-ES" sz="2400" dirty="0"/>
              <a:t>El lactante recupera su peso de nacimiento.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s-ES" sz="1800" dirty="0"/>
              <a:t>12/3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s-ES" dirty="0"/>
              <a:t>Estómago del recién nacido: </a:t>
            </a:r>
            <a:br>
              <a:rPr lang="es-ES" dirty="0"/>
            </a:br>
            <a:r>
              <a:rPr lang="es-ES" dirty="0"/>
              <a:t>Tamaño y volumen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s-ES" sz="1800" dirty="0"/>
              <a:t>12/4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AFF233-B4C0-4429-9ABB-77F7F1FF956D}"/>
              </a:ext>
            </a:extLst>
          </p:cNvPr>
          <p:cNvSpPr txBox="1"/>
          <p:nvPr/>
        </p:nvSpPr>
        <p:spPr>
          <a:xfrm>
            <a:off x="13855" y="6165302"/>
            <a:ext cx="867294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700" dirty="0"/>
              <a:t>Bergman NJ. Neonatal stomach volume and physiology. Acta </a:t>
            </a:r>
            <a:r>
              <a:rPr lang="en-US" sz="700" dirty="0" err="1"/>
              <a:t>Paediatrica</a:t>
            </a:r>
            <a:r>
              <a:rPr lang="en-US" sz="700" dirty="0"/>
              <a:t>. 2013;102:773–7.</a:t>
            </a:r>
          </a:p>
          <a:p>
            <a:pPr>
              <a:spcAft>
                <a:spcPts val="300"/>
              </a:spcAft>
            </a:pPr>
            <a:r>
              <a:rPr lang="en-US" sz="700" dirty="0" err="1"/>
              <a:t>Zangen</a:t>
            </a:r>
            <a:r>
              <a:rPr lang="en-US" sz="700" dirty="0"/>
              <a:t> S, DiLorenzo C, </a:t>
            </a:r>
            <a:r>
              <a:rPr lang="en-US" sz="700" dirty="0" err="1"/>
              <a:t>Zangen</a:t>
            </a:r>
            <a:r>
              <a:rPr lang="en-US" sz="700" dirty="0"/>
              <a:t> T, Mertz H, </a:t>
            </a:r>
            <a:r>
              <a:rPr lang="en-US" sz="700" dirty="0" err="1"/>
              <a:t>Schwankovsky</a:t>
            </a:r>
            <a:r>
              <a:rPr lang="en-US" sz="700" dirty="0"/>
              <a:t> L, Hyman PE. Rapid maturation of gastric relaxation in newborn infants. </a:t>
            </a:r>
            <a:r>
              <a:rPr lang="en-US" sz="700" dirty="0" err="1"/>
              <a:t>Pediatr</a:t>
            </a:r>
            <a:r>
              <a:rPr lang="en-US" sz="700" dirty="0"/>
              <a:t> Res. 2001;50:629–32.</a:t>
            </a:r>
          </a:p>
          <a:p>
            <a:pPr>
              <a:spcAft>
                <a:spcPts val="300"/>
              </a:spcAft>
            </a:pPr>
            <a:r>
              <a:rPr lang="en-US" sz="700" dirty="0"/>
              <a:t>Best Start Resource Centre: Ontario's Maternal Newborn and Early Child Development Resource Centre</a:t>
            </a: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D3199690-3006-45D0-B09E-9F60FAA1FBB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0" r="83413"/>
          <a:stretch/>
        </p:blipFill>
        <p:spPr>
          <a:xfrm>
            <a:off x="457200" y="1952236"/>
            <a:ext cx="1600201" cy="1819506"/>
          </a:xfrm>
          <a:prstGeom prst="rect">
            <a:avLst/>
          </a:prstGeom>
        </p:spPr>
      </p:pic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B5F54B15-140F-412A-A687-DAA0E640075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44" r="60408"/>
          <a:stretch/>
        </p:blipFill>
        <p:spPr>
          <a:xfrm>
            <a:off x="2412953" y="1952236"/>
            <a:ext cx="1600201" cy="1819506"/>
          </a:xfrm>
          <a:prstGeom prst="rect">
            <a:avLst/>
          </a:prstGeom>
        </p:spPr>
      </p:pic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2BA05A25-B7BE-479F-ABDB-984C188B834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024" r="9479"/>
          <a:stretch/>
        </p:blipFill>
        <p:spPr>
          <a:xfrm>
            <a:off x="6248541" y="1947905"/>
            <a:ext cx="2286000" cy="1819506"/>
          </a:xfrm>
          <a:prstGeom prst="rect">
            <a:avLst/>
          </a:prstGeom>
        </p:spPr>
      </p:pic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BF8A7C88-0BCA-4685-A6DF-57200D41351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00" r="37353"/>
          <a:stretch/>
        </p:blipFill>
        <p:spPr>
          <a:xfrm>
            <a:off x="4330747" y="1952236"/>
            <a:ext cx="1600201" cy="181950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8F741FA-7548-424E-B1B6-EEB299D47059}"/>
              </a:ext>
            </a:extLst>
          </p:cNvPr>
          <p:cNvSpPr txBox="1"/>
          <p:nvPr/>
        </p:nvSpPr>
        <p:spPr>
          <a:xfrm>
            <a:off x="279423" y="4185598"/>
            <a:ext cx="19557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Día 1</a:t>
            </a:r>
          </a:p>
          <a:p>
            <a:pPr algn="ctr"/>
            <a:endParaRPr lang="es-ES" sz="2400" b="1" dirty="0"/>
          </a:p>
          <a:p>
            <a:pPr algn="ctr"/>
            <a:endParaRPr lang="es-ES" sz="2400" b="1" dirty="0"/>
          </a:p>
          <a:p>
            <a:pPr algn="ctr"/>
            <a:r>
              <a:rPr lang="es-ES" sz="2400" b="1" dirty="0"/>
              <a:t>5-7 ml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11BF038-F701-4791-9CE9-5A63055AE8F6}"/>
              </a:ext>
            </a:extLst>
          </p:cNvPr>
          <p:cNvSpPr txBox="1"/>
          <p:nvPr/>
        </p:nvSpPr>
        <p:spPr>
          <a:xfrm>
            <a:off x="2235176" y="4185598"/>
            <a:ext cx="19557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Día 2</a:t>
            </a:r>
          </a:p>
          <a:p>
            <a:pPr algn="ctr"/>
            <a:endParaRPr lang="es-ES" sz="2400" b="1" dirty="0"/>
          </a:p>
          <a:p>
            <a:pPr algn="ctr"/>
            <a:endParaRPr lang="es-ES" sz="2400" b="1" dirty="0"/>
          </a:p>
          <a:p>
            <a:pPr algn="ctr"/>
            <a:r>
              <a:rPr lang="es-ES" sz="2400" b="1" dirty="0"/>
              <a:t>22-27 ml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DCBDEC3-0F3F-4999-ACBF-48343F181522}"/>
              </a:ext>
            </a:extLst>
          </p:cNvPr>
          <p:cNvSpPr txBox="1"/>
          <p:nvPr/>
        </p:nvSpPr>
        <p:spPr>
          <a:xfrm>
            <a:off x="4190929" y="4183692"/>
            <a:ext cx="19557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1 Semana </a:t>
            </a:r>
          </a:p>
          <a:p>
            <a:pPr algn="ctr"/>
            <a:endParaRPr lang="es-ES" sz="2400" b="1" dirty="0"/>
          </a:p>
          <a:p>
            <a:pPr algn="ctr"/>
            <a:endParaRPr lang="es-ES" sz="2400" b="1" dirty="0"/>
          </a:p>
          <a:p>
            <a:pPr algn="ctr"/>
            <a:r>
              <a:rPr lang="es-ES" sz="2400" b="1" dirty="0"/>
              <a:t>45-60 ml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A732737-27C5-484E-A1F6-305380DC0E0B}"/>
              </a:ext>
            </a:extLst>
          </p:cNvPr>
          <p:cNvSpPr txBox="1"/>
          <p:nvPr/>
        </p:nvSpPr>
        <p:spPr>
          <a:xfrm>
            <a:off x="6388147" y="4191316"/>
            <a:ext cx="19557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1 Mes</a:t>
            </a:r>
          </a:p>
          <a:p>
            <a:pPr algn="ctr"/>
            <a:endParaRPr lang="es-ES" sz="2400" b="1" dirty="0"/>
          </a:p>
          <a:p>
            <a:pPr algn="ctr"/>
            <a:endParaRPr lang="es-ES" sz="2400" b="1" dirty="0"/>
          </a:p>
          <a:p>
            <a:pPr algn="ctr"/>
            <a:r>
              <a:rPr lang="es-ES" sz="2400" b="1" dirty="0"/>
              <a:t>80-150 ml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B89A311-F4CF-4F9D-B975-745055106C8B}"/>
              </a:ext>
            </a:extLst>
          </p:cNvPr>
          <p:cNvSpPr txBox="1"/>
          <p:nvPr/>
        </p:nvSpPr>
        <p:spPr>
          <a:xfrm>
            <a:off x="457200" y="3302165"/>
            <a:ext cx="1539676" cy="253916"/>
          </a:xfrm>
          <a:prstGeom prst="rect">
            <a:avLst/>
          </a:prstGeom>
          <a:solidFill>
            <a:srgbClr val="FFCC00"/>
          </a:solidFill>
        </p:spPr>
        <p:txBody>
          <a:bodyPr wrap="square" rtlCol="0">
            <a:spAutoFit/>
          </a:bodyPr>
          <a:lstStyle/>
          <a:p>
            <a:r>
              <a:rPr lang="es-ES_tradnl" sz="1050" dirty="0"/>
              <a:t>Tamaño de una cereza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83CAFA99-5EF9-4491-948D-A12474B4D086}"/>
              </a:ext>
            </a:extLst>
          </p:cNvPr>
          <p:cNvSpPr txBox="1"/>
          <p:nvPr/>
        </p:nvSpPr>
        <p:spPr>
          <a:xfrm>
            <a:off x="2412953" y="3326811"/>
            <a:ext cx="1460453" cy="253916"/>
          </a:xfrm>
          <a:prstGeom prst="rect">
            <a:avLst/>
          </a:prstGeom>
          <a:solidFill>
            <a:srgbClr val="FFCC00"/>
          </a:solidFill>
        </p:spPr>
        <p:txBody>
          <a:bodyPr wrap="square" rtlCol="0">
            <a:spAutoFit/>
          </a:bodyPr>
          <a:lstStyle/>
          <a:p>
            <a:r>
              <a:rPr lang="es-ES_tradnl" sz="1050" dirty="0"/>
              <a:t>Tamaño de una nuez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DD440808-5170-4D9D-9667-47D7B7619FEA}"/>
              </a:ext>
            </a:extLst>
          </p:cNvPr>
          <p:cNvSpPr txBox="1"/>
          <p:nvPr/>
        </p:nvSpPr>
        <p:spPr>
          <a:xfrm>
            <a:off x="4368706" y="3294545"/>
            <a:ext cx="1562242" cy="253916"/>
          </a:xfrm>
          <a:prstGeom prst="rect">
            <a:avLst/>
          </a:prstGeom>
          <a:solidFill>
            <a:srgbClr val="FFCC00"/>
          </a:solidFill>
        </p:spPr>
        <p:txBody>
          <a:bodyPr wrap="square" rtlCol="0">
            <a:spAutoFit/>
          </a:bodyPr>
          <a:lstStyle/>
          <a:p>
            <a:r>
              <a:rPr lang="es-ES_tradnl" sz="1050" dirty="0"/>
              <a:t>Tamaño de un durazno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470659F1-EE8B-4AD9-9E31-438ECA0C07E7}"/>
              </a:ext>
            </a:extLst>
          </p:cNvPr>
          <p:cNvSpPr txBox="1"/>
          <p:nvPr/>
        </p:nvSpPr>
        <p:spPr>
          <a:xfrm>
            <a:off x="6248541" y="3327484"/>
            <a:ext cx="1562242" cy="253916"/>
          </a:xfrm>
          <a:prstGeom prst="rect">
            <a:avLst/>
          </a:prstGeom>
          <a:solidFill>
            <a:srgbClr val="FFCC00"/>
          </a:solidFill>
        </p:spPr>
        <p:txBody>
          <a:bodyPr wrap="square" rtlCol="0">
            <a:spAutoFit/>
          </a:bodyPr>
          <a:lstStyle/>
          <a:p>
            <a:r>
              <a:rPr lang="es-ES_tradnl" sz="1050" dirty="0"/>
              <a:t>Tamaño de un huevo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s-ES" dirty="0"/>
              <a:t>Comportamiento alimentario normal del recién nacido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145" y="1654362"/>
            <a:ext cx="8409709" cy="4365438"/>
          </a:xfrm>
        </p:spPr>
        <p:txBody>
          <a:bodyPr>
            <a:normAutofit fontScale="92500" lnSpcReduction="20000"/>
          </a:bodyPr>
          <a:lstStyle/>
          <a:p>
            <a:r>
              <a:rPr lang="es-ES" sz="1900" dirty="0"/>
              <a:t>Primeras 24 horas</a:t>
            </a:r>
          </a:p>
          <a:p>
            <a:pPr lvl="1"/>
            <a:r>
              <a:rPr lang="es-ES" altLang="en-US" sz="1900" dirty="0"/>
              <a:t>La amamantada en la primera hora puede continuarse con un sueño prolongado.</a:t>
            </a:r>
          </a:p>
          <a:p>
            <a:pPr lvl="1"/>
            <a:r>
              <a:rPr lang="es-ES" altLang="en-US" sz="1900" dirty="0"/>
              <a:t>Luego, mama 5-12 veces en las primeras 24 horas, pero es variable y depende del contacto piel con piel y el alojamiento conjunto.</a:t>
            </a:r>
            <a:endParaRPr lang="es-ES" sz="1900" dirty="0"/>
          </a:p>
          <a:p>
            <a:r>
              <a:rPr lang="es-ES" sz="1900" dirty="0"/>
              <a:t>Días 2-3</a:t>
            </a:r>
          </a:p>
          <a:p>
            <a:pPr lvl="1"/>
            <a:r>
              <a:rPr lang="es-ES" altLang="en-US" sz="1900" dirty="0"/>
              <a:t>La frecuencia suele aumentar a 10‒12 veces, todavía es variable.</a:t>
            </a:r>
            <a:endParaRPr lang="es-ES" sz="1900" dirty="0"/>
          </a:p>
          <a:p>
            <a:r>
              <a:rPr lang="es-ES" sz="1900" dirty="0"/>
              <a:t>Después del día 3</a:t>
            </a:r>
          </a:p>
          <a:p>
            <a:pPr lvl="1"/>
            <a:r>
              <a:rPr lang="es-ES" sz="1900" dirty="0"/>
              <a:t>La leche «sube» y cambia. </a:t>
            </a:r>
          </a:p>
          <a:p>
            <a:pPr lvl="1"/>
            <a:r>
              <a:rPr lang="es-ES" altLang="en-US" sz="1900" dirty="0"/>
              <a:t>Los intervalos entre las tomas pueden ser más largos, a medida que aumenta el volumen de la toma.</a:t>
            </a:r>
          </a:p>
          <a:p>
            <a:pPr lvl="1"/>
            <a:r>
              <a:rPr lang="es-ES" altLang="en-US" sz="1900" dirty="0"/>
              <a:t>Mama en promedio ocho veces en 24 horas.</a:t>
            </a:r>
          </a:p>
          <a:p>
            <a:pPr lvl="1"/>
            <a:r>
              <a:rPr lang="es-ES" altLang="en-US" sz="1900" dirty="0">
                <a:solidFill>
                  <a:schemeClr val="tx1"/>
                </a:solidFill>
              </a:rPr>
              <a:t>Las madres deben mantener a los bebés cerca y responder cuando muestran signos de estar listos para alimentarse.</a:t>
            </a:r>
          </a:p>
          <a:p>
            <a:pPr lvl="1"/>
            <a:r>
              <a:rPr lang="es-ES" altLang="en-US" sz="1900" dirty="0"/>
              <a:t>Alerta y se mueve, voltea la cabeza, mano a la boca, mueve la boca.</a:t>
            </a:r>
          </a:p>
          <a:p>
            <a:pPr lvl="1"/>
            <a:r>
              <a:rPr lang="es-ES" altLang="en-US" sz="1900" dirty="0">
                <a:solidFill>
                  <a:schemeClr val="tx1"/>
                </a:solidFill>
              </a:rPr>
              <a:t>Un bebé en alojamiento conjunto con su madre que responde a sus señales, aumenta más su peso durante los primeros 7 días.</a:t>
            </a:r>
            <a:endParaRPr lang="es-ES" sz="1900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745844" y="6267168"/>
            <a:ext cx="1295400" cy="457200"/>
          </a:xfrm>
        </p:spPr>
        <p:txBody>
          <a:bodyPr/>
          <a:lstStyle/>
          <a:p>
            <a:r>
              <a:rPr lang="es-ES" sz="1800" dirty="0"/>
              <a:t>12/5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40A019-AB05-3444-91F4-B82652D29B0D}"/>
              </a:ext>
            </a:extLst>
          </p:cNvPr>
          <p:cNvSpPr txBox="1"/>
          <p:nvPr/>
        </p:nvSpPr>
        <p:spPr>
          <a:xfrm>
            <a:off x="235526" y="6011392"/>
            <a:ext cx="867294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600" dirty="0"/>
              <a:t>Wight N, Marinelli KA, and the Academy of Breastfeeding Medicine (2014). ABM clinical protocol #1: Guidelines for blood glucose monitoring and treatment of hypoglycemia in term and late-preterm neonates. Breastfeeding Medicine, 9 (4), 173-179.</a:t>
            </a:r>
          </a:p>
          <a:p>
            <a:pPr>
              <a:spcAft>
                <a:spcPts val="300"/>
              </a:spcAft>
            </a:pPr>
            <a:r>
              <a:rPr lang="en-US" sz="600" dirty="0" err="1"/>
              <a:t>Kellams</a:t>
            </a:r>
            <a:r>
              <a:rPr lang="en-US" sz="600" dirty="0"/>
              <a:t> A, Harrel C, </a:t>
            </a:r>
            <a:r>
              <a:rPr lang="en-US" sz="600" dirty="0" err="1"/>
              <a:t>Omage</a:t>
            </a:r>
            <a:r>
              <a:rPr lang="en-US" sz="600" dirty="0"/>
              <a:t> S, et al. (2017). ABM clinical protocol #3: supplementary feedings in the healthy term breastfed neonate. Breastfeed Medicine, 12 (3), DOI: 10.1089/bfm.2017.29038.ajk.</a:t>
            </a:r>
          </a:p>
          <a:p>
            <a:pPr>
              <a:spcAft>
                <a:spcPts val="300"/>
              </a:spcAft>
            </a:pPr>
            <a:r>
              <a:rPr lang="en-US" sz="600" dirty="0"/>
              <a:t>Holmes AV, McLeod AY, and </a:t>
            </a:r>
            <a:r>
              <a:rPr lang="en-US" sz="600" dirty="0" err="1"/>
              <a:t>Bunik</a:t>
            </a:r>
            <a:r>
              <a:rPr lang="en-US" sz="600" dirty="0"/>
              <a:t> M. (2013). ABM clinical protocol #5: peripartum breastfeeding management for the healthy mother and infant at term. Breastfeeding Medicine, 8(6), 469-473. doi:10.1089/bfm.2013.9979.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0"/>
            <a:ext cx="8915400" cy="1066800"/>
          </a:xfrm>
        </p:spPr>
        <p:txBody>
          <a:bodyPr>
            <a:normAutofit fontScale="90000"/>
          </a:bodyPr>
          <a:lstStyle/>
          <a:p>
            <a:r>
              <a:rPr lang="es-ES" dirty="0"/>
              <a:t>Signos y síntomas:</a:t>
            </a:r>
            <a:br>
              <a:rPr lang="es-ES" dirty="0"/>
            </a:br>
            <a:r>
              <a:rPr lang="es-ES" dirty="0"/>
              <a:t>Recién nacido que no obtiene suficiente leche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981200"/>
                <a:ext cx="8229600" cy="4282214"/>
              </a:xfrm>
            </p:spPr>
            <p:txBody>
              <a:bodyPr>
                <a:normAutofit lnSpcReduction="10000"/>
              </a:bodyPr>
              <a:lstStyle/>
              <a:p>
                <a:pPr marL="624078" lvl="0" indent="-514350">
                  <a:lnSpc>
                    <a:spcPct val="110000"/>
                  </a:lnSpc>
                  <a:spcBef>
                    <a:spcPts val="0"/>
                  </a:spcBef>
                  <a:buFont typeface="+mj-lt"/>
                  <a:buAutoNum type="arabicPeriod"/>
                </a:pPr>
                <a:r>
                  <a:rPr lang="es-ES" sz="2600" b="1" dirty="0"/>
                  <a:t>Signos clínicos de deshidratación grave </a:t>
                </a:r>
                <a:r>
                  <a:rPr lang="es-ES" sz="2600" dirty="0">
                    <a:solidFill>
                      <a:schemeClr val="accent2"/>
                    </a:solidFill>
                  </a:rPr>
                  <a:t>que no cesan después de evaluar y mejorar la lactancia materna.</a:t>
                </a:r>
              </a:p>
              <a:p>
                <a:pPr marL="624078" lvl="0" indent="-514350">
                  <a:lnSpc>
                    <a:spcPct val="110000"/>
                  </a:lnSpc>
                  <a:spcBef>
                    <a:spcPts val="0"/>
                  </a:spcBef>
                  <a:buFont typeface="+mj-lt"/>
                  <a:buAutoNum type="arabicPeriod"/>
                </a:pPr>
                <a:r>
                  <a:rPr lang="es-ES" sz="2600" b="1" dirty="0"/>
                  <a:t>Pérdida de peso </a:t>
                </a:r>
                <a:r>
                  <a:rPr lang="es-ES" sz="2600" dirty="0">
                    <a:solidFill>
                      <a:schemeClr val="accent2"/>
                    </a:solidFill>
                  </a:rPr>
                  <a:t>8</a:t>
                </a:r>
                <a14:m>
                  <m:oMath xmlns:m="http://schemas.openxmlformats.org/officeDocument/2006/math">
                    <m:r>
                      <a:rPr lang="fr-CH" sz="2600" b="0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‒</m:t>
                    </m:r>
                  </m:oMath>
                </a14:m>
                <a:r>
                  <a:rPr lang="es-ES" sz="2600" dirty="0">
                    <a:solidFill>
                      <a:schemeClr val="accent2"/>
                    </a:solidFill>
                  </a:rPr>
                  <a:t>10% al quinto día (120 horas) o pérdida de peso superior al centil 75 para la edad.</a:t>
                </a:r>
                <a:endParaRPr lang="es-ES" sz="2600" dirty="0"/>
              </a:p>
              <a:p>
                <a:pPr marL="624078" lvl="0" indent="-514350">
                  <a:buFont typeface="+mj-lt"/>
                  <a:buAutoNum type="arabicPeriod"/>
                </a:pPr>
                <a:r>
                  <a:rPr lang="es-ES" sz="2600" b="1" dirty="0"/>
                  <a:t>Evacuaciones intestinales retardadas</a:t>
                </a:r>
                <a:r>
                  <a:rPr lang="es-ES" dirty="0"/>
                  <a:t>, </a:t>
                </a:r>
                <a:r>
                  <a:rPr lang="es-ES" sz="2600" b="1" dirty="0"/>
                  <a:t>menos de cuatro heces en el cuarto día o transición retardada </a:t>
                </a:r>
                <a:r>
                  <a:rPr lang="es-ES" sz="2600" dirty="0">
                    <a:solidFill>
                      <a:schemeClr val="accent2"/>
                    </a:solidFill>
                  </a:rPr>
                  <a:t>del meconio hacia las heces transitorias (a las 120 horas).</a:t>
                </a:r>
              </a:p>
              <a:p>
                <a:endParaRPr lang="es-E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981200"/>
                <a:ext cx="8229600" cy="4282214"/>
              </a:xfrm>
              <a:blipFill>
                <a:blip r:embed="rId3"/>
                <a:stretch>
                  <a:fillRect t="-1282" r="-88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s-ES" sz="1800" dirty="0"/>
              <a:t>12/6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737872-2CC0-814B-929C-C9E19169BE01}"/>
              </a:ext>
            </a:extLst>
          </p:cNvPr>
          <p:cNvSpPr txBox="1"/>
          <p:nvPr/>
        </p:nvSpPr>
        <p:spPr>
          <a:xfrm>
            <a:off x="0" y="6263414"/>
            <a:ext cx="822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/>
              <a:t>Adaptado de: Kellams A, Harrel C, Omage S, Gregory C, Rosen-Carole C. </a:t>
            </a:r>
            <a:r>
              <a:rPr lang="en-CA" sz="800" dirty="0"/>
              <a:t>Academy of Breastfeeding Medicine. ABM Clinical Protocol #3: Supplementary feedings in the healthy term breastfed neonate, revised 2017. Breastfeed Med. 2017;12:188–98.  doi:10.1089/bfm.2017.29038.ajk. </a:t>
            </a:r>
            <a:endParaRPr lang="es-ES" sz="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686800" cy="1066800"/>
          </a:xfrm>
        </p:spPr>
        <p:txBody>
          <a:bodyPr>
            <a:normAutofit fontScale="90000"/>
          </a:bodyPr>
          <a:lstStyle/>
          <a:p>
            <a:r>
              <a:rPr lang="es-ES" dirty="0"/>
              <a:t>Signos por los cuales las madres </a:t>
            </a:r>
            <a:r>
              <a:rPr lang="es-ES" b="1" dirty="0"/>
              <a:t>piensan</a:t>
            </a:r>
            <a:r>
              <a:rPr lang="es-ES" dirty="0"/>
              <a:t> que el bebé no obtiene suficiente leche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686800" cy="4821936"/>
          </a:xfrm>
        </p:spPr>
        <p:txBody>
          <a:bodyPr numCol="2"/>
          <a:lstStyle/>
          <a:p>
            <a:r>
              <a:rPr lang="es-ES" dirty="0"/>
              <a:t>Bebé</a:t>
            </a:r>
          </a:p>
          <a:p>
            <a:pPr lvl="1"/>
            <a:r>
              <a:rPr lang="es-ES" dirty="0"/>
              <a:t>No se satisface al pecho.</a:t>
            </a:r>
          </a:p>
          <a:p>
            <a:pPr lvl="1"/>
            <a:r>
              <a:rPr lang="es-ES" dirty="0"/>
              <a:t>Llora a menudo.</a:t>
            </a:r>
          </a:p>
          <a:p>
            <a:pPr lvl="1"/>
            <a:r>
              <a:rPr lang="es-ES" dirty="0"/>
              <a:t>Se niega a mamar.</a:t>
            </a:r>
          </a:p>
          <a:p>
            <a:pPr lvl="1"/>
            <a:r>
              <a:rPr lang="es-ES" dirty="0"/>
              <a:t>Mama con frecuencia.</a:t>
            </a:r>
          </a:p>
          <a:p>
            <a:pPr lvl="1"/>
            <a:r>
              <a:rPr lang="es-ES" dirty="0"/>
              <a:t>Mama por períodos largos.</a:t>
            </a:r>
          </a:p>
          <a:p>
            <a:pPr lvl="1"/>
            <a:r>
              <a:rPr lang="es-ES" dirty="0"/>
              <a:t>Heces duras, secas o verdes.</a:t>
            </a:r>
          </a:p>
          <a:p>
            <a:pPr lvl="1"/>
            <a:r>
              <a:rPr lang="es-ES" dirty="0"/>
              <a:t>Heces poco frecuentes y pequeñas.</a:t>
            </a:r>
          </a:p>
          <a:p>
            <a:r>
              <a:rPr lang="es-ES" dirty="0"/>
              <a:t>Madre</a:t>
            </a:r>
          </a:p>
          <a:p>
            <a:pPr lvl="1"/>
            <a:r>
              <a:rPr lang="es-ES" dirty="0"/>
              <a:t>Los pechos no aumentaron de tamaño durante el embarazo.</a:t>
            </a:r>
          </a:p>
          <a:p>
            <a:pPr lvl="1"/>
            <a:r>
              <a:rPr lang="es-ES" dirty="0"/>
              <a:t>La leche no «subió» después del parto.</a:t>
            </a:r>
          </a:p>
          <a:p>
            <a:pPr lvl="1"/>
            <a:r>
              <a:rPr lang="es-ES" dirty="0"/>
              <a:t>No sale leche con la extracción.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s-ES" sz="1800" dirty="0"/>
              <a:t>12/7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s-ES" dirty="0"/>
              <a:t>Causas comunes:</a:t>
            </a:r>
            <a:br>
              <a:rPr lang="es-ES" dirty="0"/>
            </a:br>
            <a:r>
              <a:rPr lang="es-ES" dirty="0"/>
              <a:t>Leche insuficiente en las primeras semanas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64664"/>
            <a:ext cx="8229600" cy="4212336"/>
          </a:xfrm>
        </p:spPr>
        <p:txBody>
          <a:bodyPr/>
          <a:lstStyle/>
          <a:p>
            <a:r>
              <a:rPr lang="es-ES" dirty="0"/>
              <a:t>Retraso para iniciar la lactancia materna.</a:t>
            </a:r>
          </a:p>
          <a:p>
            <a:r>
              <a:rPr lang="es-ES" dirty="0"/>
              <a:t>Ausencia de o contacto piel con piel muy corto.</a:t>
            </a:r>
          </a:p>
          <a:p>
            <a:r>
              <a:rPr lang="es-ES" dirty="0"/>
              <a:t>Retraso de la «subida» de la leche debido a:</a:t>
            </a:r>
          </a:p>
          <a:p>
            <a:pPr lvl="1"/>
            <a:r>
              <a:rPr lang="es-ES" dirty="0"/>
              <a:t>complicaciones del parto,</a:t>
            </a:r>
          </a:p>
          <a:p>
            <a:pPr lvl="1"/>
            <a:r>
              <a:rPr lang="es-ES" dirty="0"/>
              <a:t>enfermedad materna o</a:t>
            </a:r>
          </a:p>
          <a:p>
            <a:pPr lvl="1"/>
            <a:r>
              <a:rPr lang="es-ES" dirty="0"/>
              <a:t>diabetes.</a:t>
            </a:r>
          </a:p>
          <a:p>
            <a:r>
              <a:rPr lang="es-ES" dirty="0"/>
              <a:t>Agarre inadecuado y succión ineficaz.</a:t>
            </a:r>
          </a:p>
          <a:p>
            <a:pPr>
              <a:buNone/>
            </a:pPr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s-ES" sz="1800" dirty="0"/>
              <a:t>12/8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s-ES" dirty="0"/>
              <a:t>Factores comunes de la lactancia materna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001" y="2209800"/>
            <a:ext cx="4419600" cy="3810000"/>
          </a:xfrm>
        </p:spPr>
        <p:txBody>
          <a:bodyPr>
            <a:normAutofit/>
          </a:bodyPr>
          <a:lstStyle/>
          <a:p>
            <a:r>
              <a:rPr lang="es-ES" dirty="0"/>
              <a:t>Lactancia a horas fijas.</a:t>
            </a:r>
          </a:p>
          <a:p>
            <a:r>
              <a:rPr lang="es-ES" dirty="0"/>
              <a:t>Tomas cortas.</a:t>
            </a:r>
          </a:p>
          <a:p>
            <a:r>
              <a:rPr lang="es-ES" dirty="0"/>
              <a:t>Alimentación complementaria.</a:t>
            </a:r>
          </a:p>
          <a:p>
            <a:r>
              <a:rPr lang="es-ES" dirty="0"/>
              <a:t>Falta de alimentación en la noche.</a:t>
            </a:r>
          </a:p>
          <a:p>
            <a:r>
              <a:rPr lang="es-ES" dirty="0"/>
              <a:t>Tomas poco frecuentes.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s-ES" sz="1800" dirty="0"/>
              <a:t>12/9</a:t>
            </a:r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C0965652-C9E0-42CA-BA48-0E015B55BD3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0" t="1423" r="3781" b="2385"/>
          <a:stretch/>
        </p:blipFill>
        <p:spPr bwMode="auto">
          <a:xfrm>
            <a:off x="5334000" y="1943100"/>
            <a:ext cx="2819401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06C66B98EF4E43903CD34A859738EE" ma:contentTypeVersion="15" ma:contentTypeDescription="Create a new document." ma:contentTypeScope="" ma:versionID="a6cb09a09124ee5368d0dcf33edc44f5">
  <xsd:schema xmlns:xsd="http://www.w3.org/2001/XMLSchema" xmlns:xs="http://www.w3.org/2001/XMLSchema" xmlns:p="http://schemas.microsoft.com/office/2006/metadata/properties" xmlns:ns2="90c77432-d11e-4bcd-b3ef-edfb0845907a" xmlns:ns3="73d0ba8d-d766-4bf6-bcf0-d2eb81301a02" targetNamespace="http://schemas.microsoft.com/office/2006/metadata/properties" ma:root="true" ma:fieldsID="de4b717b127a680e2c16c90b12c17794" ns2:_="" ns3:_="">
    <xsd:import namespace="90c77432-d11e-4bcd-b3ef-edfb0845907a"/>
    <xsd:import namespace="73d0ba8d-d766-4bf6-bcf0-d2eb81301a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c77432-d11e-4bcd-b3ef-edfb084590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d0ba8d-d766-4bf6-bcf0-d2eb81301a02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AAE0CDC-EA8B-4E60-BE46-DE8FA47615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0c77432-d11e-4bcd-b3ef-edfb0845907a"/>
    <ds:schemaRef ds:uri="73d0ba8d-d766-4bf6-bcf0-d2eb81301a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412A831-59BD-45F5-B383-6A18D1B94D7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A6A6AB3-2A1F-474D-B64F-52DB4E193D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6860</TotalTime>
  <Words>1569</Words>
  <Application>Microsoft Macintosh PowerPoint</Application>
  <PresentationFormat>On-screen Show (4:3)</PresentationFormat>
  <Paragraphs>168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Cambria Math</vt:lpstr>
      <vt:lpstr>Georgia</vt:lpstr>
      <vt:lpstr>Trebuchet MS</vt:lpstr>
      <vt:lpstr>Wingdings 2</vt:lpstr>
      <vt:lpstr>Urban</vt:lpstr>
      <vt:lpstr>Sesión 12. </vt:lpstr>
      <vt:lpstr>Sesión 12. Objetivos  Dificultades con el suministro de leche</vt:lpstr>
      <vt:lpstr>Primeras semanas de vida del recién nacido</vt:lpstr>
      <vt:lpstr>Estómago del recién nacido:  Tamaño y volumen</vt:lpstr>
      <vt:lpstr>Comportamiento alimentario normal del recién nacido</vt:lpstr>
      <vt:lpstr>Signos y síntomas: Recién nacido que no obtiene suficiente leche</vt:lpstr>
      <vt:lpstr>Signos por los cuales las madres piensan que el bebé no obtiene suficiente leche</vt:lpstr>
      <vt:lpstr>Causas comunes: Leche insuficiente en las primeras semanas</vt:lpstr>
      <vt:lpstr>Factores comunes de la lactancia materna</vt:lpstr>
      <vt:lpstr>Factores psicológicos</vt:lpstr>
      <vt:lpstr>Después de 2 semanas de edad: Insuficiencia real o percibida </vt:lpstr>
      <vt:lpstr>Prácticas: Prevenir y tratar la insuficiencia de ingesta y de transferencia de la leche</vt:lpstr>
      <vt:lpstr>Cantidad insuficiente de leche: Ayudar a la madre</vt:lpstr>
      <vt:lpstr>Cantidad insuficiente de leche: Ayudar a la madre</vt:lpstr>
      <vt:lpstr>Cantidad insuficiente de leche: Ayudar a la madre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1</dc:title>
  <dc:creator>Dana</dc:creator>
  <cp:lastModifiedBy>maria martinez</cp:lastModifiedBy>
  <cp:revision>122</cp:revision>
  <dcterms:created xsi:type="dcterms:W3CDTF">2019-06-16T08:59:06Z</dcterms:created>
  <dcterms:modified xsi:type="dcterms:W3CDTF">2022-09-19T15:31:40Z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AHOMTS_FileType">
    <vt:lpwstr>RAW</vt:lpwstr>
  </property>
  <property fmtid="{D5CDD505-2E9C-101B-9397-08002B2CF9AE}" pid="3" name="PAHOMTS_JobNumber">
    <vt:lpwstr>ES0723</vt:lpwstr>
  </property>
  <property fmtid="{D5CDD505-2E9C-101B-9397-08002B2CF9AE}" pid="4" name="ContentTypeId">
    <vt:lpwstr>0x0101005D06C66B98EF4E43903CD34A859738EE</vt:lpwstr>
  </property>
</Properties>
</file>