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257" r:id="rId6"/>
    <p:sldId id="288" r:id="rId7"/>
    <p:sldId id="289" r:id="rId8"/>
    <p:sldId id="290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43"/>
  </p:normalViewPr>
  <p:slideViewPr>
    <p:cSldViewPr>
      <p:cViewPr varScale="1">
        <p:scale>
          <a:sx n="105" d="100"/>
          <a:sy n="105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99A01FE-F9A1-41AE-98A9-CDE86EFBE341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58F907-6F06-448E-86B0-6D8D992A4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F907-6F06-448E-86B0-6D8D992A42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Sesión 9.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Práctica clínica: Colocando un bebé al pecho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9/1</a:t>
            </a:r>
          </a:p>
        </p:txBody>
      </p:sp>
      <p:pic>
        <p:nvPicPr>
          <p:cNvPr id="6" name="Picture 5" descr="F5_12122017_PH_0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685800"/>
            <a:ext cx="3352800" cy="5029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2200" y="5715000"/>
            <a:ext cx="18020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/>
              <a:t>© OMS/Yoshi Shimizu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s-ES" altLang="en-US" dirty="0"/>
              <a:t>Sesión 9. </a:t>
            </a:r>
            <a:r>
              <a:rPr lang="es-ES" dirty="0"/>
              <a:t>Objetivos </a:t>
            </a:r>
            <a:br>
              <a:rPr lang="es-ES" altLang="en-US" dirty="0"/>
            </a:br>
            <a:r>
              <a:rPr lang="es-ES" sz="3300" dirty="0"/>
              <a:t>Práctica clínica: Colocando un bebé al pecho</a:t>
            </a:r>
            <a:br>
              <a:rPr lang="es-ES" dirty="0"/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55000" lnSpcReduction="20000"/>
          </a:bodyPr>
          <a:lstStyle/>
          <a:p>
            <a:pPr marL="46038" indent="-46038">
              <a:buNone/>
            </a:pPr>
            <a:r>
              <a:rPr lang="es-ES" altLang="en-US" sz="4200" b="1" dirty="0"/>
              <a:t>Después de completar esta sesión, los participantes serán capaces de:</a:t>
            </a:r>
          </a:p>
          <a:p>
            <a:pPr lvl="0">
              <a:spcBef>
                <a:spcPts val="900"/>
              </a:spcBef>
            </a:pPr>
            <a:r>
              <a:rPr lang="es-ES" sz="4200" dirty="0"/>
              <a:t>explicar los </a:t>
            </a:r>
            <a:r>
              <a:rPr lang="es-ES" sz="4200" b="1" cap="small" dirty="0"/>
              <a:t>cuatro puntos clave de la </a:t>
            </a:r>
            <a:r>
              <a:rPr lang="es-ES" sz="3600" b="1" cap="small" dirty="0"/>
              <a:t>COLOCACIÓN</a:t>
            </a:r>
            <a:r>
              <a:rPr lang="es-ES" sz="4200" b="1" cap="small" dirty="0"/>
              <a:t> </a:t>
            </a:r>
            <a:r>
              <a:rPr lang="es-ES" sz="4200" dirty="0"/>
              <a:t>del bebé al pecho;</a:t>
            </a:r>
          </a:p>
          <a:p>
            <a:pPr lvl="0">
              <a:spcBef>
                <a:spcPts val="900"/>
              </a:spcBef>
            </a:pPr>
            <a:r>
              <a:rPr lang="es-ES" sz="4200" dirty="0"/>
              <a:t>describir cómo una madre debe sostener su pecho al amamantar;</a:t>
            </a:r>
          </a:p>
          <a:p>
            <a:pPr lvl="0">
              <a:spcBef>
                <a:spcPts val="900"/>
              </a:spcBef>
            </a:pPr>
            <a:r>
              <a:rPr lang="es-ES" sz="4200" dirty="0"/>
              <a:t>demostrar las posiciones principales de la madre para amamantar: sentada, acostada, debajo del brazo y cruzada;</a:t>
            </a:r>
          </a:p>
          <a:p>
            <a:pPr lvl="0">
              <a:spcBef>
                <a:spcPts val="900"/>
              </a:spcBef>
            </a:pPr>
            <a:r>
              <a:rPr lang="es-ES" sz="4200" dirty="0"/>
              <a:t>demostrar cómo amamantar en los casos especiales: después de una cesárea y con un bebé de peso bajo al nacer;</a:t>
            </a:r>
          </a:p>
          <a:p>
            <a:pPr lvl="0">
              <a:spcBef>
                <a:spcPts val="900"/>
              </a:spcBef>
            </a:pPr>
            <a:r>
              <a:rPr lang="es-ES" sz="4200" dirty="0"/>
              <a:t>ayudar a una madre a colocar a su bebé al pecho usando los </a:t>
            </a:r>
            <a:r>
              <a:rPr lang="es-ES" sz="4200" b="1" cap="small" dirty="0"/>
              <a:t>cuatro puntos clave de la </a:t>
            </a:r>
            <a:r>
              <a:rPr lang="es-ES" sz="3600" b="1" cap="small" dirty="0"/>
              <a:t>COLOCACIÓN</a:t>
            </a:r>
            <a:r>
              <a:rPr lang="es-ES" sz="4200" dirty="0"/>
              <a:t> del bebé al pecho.</a:t>
            </a:r>
            <a:endParaRPr lang="es-ES" altLang="en-US" sz="4200" dirty="0"/>
          </a:p>
          <a:p>
            <a:pPr marL="358775" indent="-31273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altLang="en-US" sz="4200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9/2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es-ES" dirty="0"/>
              <a:t>¿Cómo debería una madre sostener su pecho?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9/3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5334000"/>
            <a:ext cx="3657600" cy="1088136"/>
          </a:xfrm>
        </p:spPr>
        <p:txBody>
          <a:bodyPr>
            <a:normAutofit fontScale="55000" lnSpcReduction="20000"/>
          </a:bodyPr>
          <a:lstStyle/>
          <a:p>
            <a:pPr marL="624078" indent="-514350" algn="ctr">
              <a:buAutoNum type="alphaUcPeriod"/>
            </a:pPr>
            <a:r>
              <a:rPr lang="es-ES" dirty="0"/>
              <a:t>BUENA POSICIÓN</a:t>
            </a:r>
          </a:p>
          <a:p>
            <a:pPr marL="624078" indent="-514350" algn="ctr">
              <a:buAutoNum type="alphaUcPeriod"/>
            </a:pPr>
            <a:endParaRPr lang="es-ES" dirty="0"/>
          </a:p>
          <a:p>
            <a:pPr>
              <a:buNone/>
            </a:pPr>
            <a:r>
              <a:rPr lang="es-ES" dirty="0"/>
              <a:t>Apoya los dedos en la pared torácica para que el índice de apoyo a la base del pecho</a:t>
            </a:r>
          </a:p>
        </p:txBody>
      </p:sp>
      <p:pic>
        <p:nvPicPr>
          <p:cNvPr id="8" name="Picture 7" descr="Fig_18">
            <a:extLst>
              <a:ext uri="{FF2B5EF4-FFF2-40B4-BE49-F238E27FC236}">
                <a16:creationId xmlns:a16="http://schemas.microsoft.com/office/drawing/2014/main" id="{29EBAC7A-C7BD-B14B-AD69-0913CF620F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757988" cy="35124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13"/>
          <p:cNvSpPr txBox="1">
            <a:spLocks/>
          </p:cNvSpPr>
          <p:nvPr/>
        </p:nvSpPr>
        <p:spPr>
          <a:xfrm>
            <a:off x="4648200" y="5236464"/>
            <a:ext cx="3657600" cy="108813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lang="es-ES" dirty="0"/>
              <a:t>. MALA POSICIÓN</a:t>
            </a:r>
          </a:p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endParaRPr lang="es-ES" sz="2000" dirty="0"/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es-ES" sz="2000" dirty="0"/>
              <a:t>Sostiene el pecho demasiado cerca del pezón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endParaRPr lang="es-E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1295400"/>
          </a:xfrm>
        </p:spPr>
        <p:txBody>
          <a:bodyPr>
            <a:normAutofit/>
          </a:bodyPr>
          <a:lstStyle/>
          <a:p>
            <a:r>
              <a:rPr lang="es-ES" dirty="0"/>
              <a:t>Otras posiciones sentadas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9/4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FBAB58-2140-FA4D-8313-FA13EC47D1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2926025" cy="3698393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42CA4636-8020-0D4D-B555-4F12DFC289D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61269"/>
            <a:ext cx="2425014" cy="3767931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58969BC5-7DFF-6140-AA42-6C5D6326D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76800"/>
            <a:ext cx="4267200" cy="17210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s-ES" sz="1600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Posición debajo del brazo</a:t>
            </a:r>
            <a:endParaRPr lang="es-E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s-ES" sz="1600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Útil para:</a:t>
            </a:r>
            <a:endParaRPr lang="es-E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indent="-1889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gemelos</a:t>
            </a:r>
          </a:p>
          <a:p>
            <a:pPr marL="234950" indent="-1889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spc="-15" dirty="0">
                <a:ea typeface="Times New Roman" panose="02020603050405020304" pitchFamily="18" charset="0"/>
                <a:cs typeface="Times New Roman" panose="02020603050405020304" pitchFamily="18" charset="0"/>
              </a:rPr>
              <a:t>sacar la leche de todas las zonas del pecho</a:t>
            </a:r>
          </a:p>
          <a:p>
            <a:pPr marL="234950" indent="-1889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bebés de bajo peso al nacer, pequeños y enfermos.</a:t>
            </a:r>
          </a:p>
          <a:p>
            <a:pPr marL="234950" indent="-188913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600" dirty="0">
              <a:effectLst/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400" dirty="0">
                <a:effectLst/>
                <a:latin typeface="CG Time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58969BC5-7DFF-6140-AA42-6C5D6326D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76800"/>
            <a:ext cx="4267200" cy="17210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s-ES" sz="1600" b="1" spc="-15" dirty="0">
                <a:ea typeface="Times New Roman" panose="02020603050405020304" pitchFamily="18" charset="0"/>
                <a:cs typeface="Times New Roman" panose="02020603050405020304" pitchFamily="18" charset="0"/>
              </a:rPr>
              <a:t>Posición de cuna cruzada, sosteniendo al bebé con el brazo opuesto al pecho</a:t>
            </a:r>
            <a:endParaRPr lang="es-E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s-ES" sz="1600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Útil para:</a:t>
            </a:r>
            <a:endParaRPr lang="es-E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indent="-1889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bebés pequeños</a:t>
            </a:r>
          </a:p>
          <a:p>
            <a:pPr marL="234950" indent="-1889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spc="-15" dirty="0">
                <a:ea typeface="Times New Roman" panose="02020603050405020304" pitchFamily="18" charset="0"/>
                <a:cs typeface="Times New Roman" panose="02020603050405020304" pitchFamily="18" charset="0"/>
              </a:rPr>
              <a:t>bebés de peso bajo al nacer, bebés enfermos.</a:t>
            </a:r>
          </a:p>
          <a:p>
            <a:pPr marL="234950" indent="-188913">
              <a:spcAft>
                <a:spcPts val="0"/>
              </a:spcAft>
            </a:pPr>
            <a:endParaRPr lang="es-ES" sz="1600" dirty="0">
              <a:effectLst/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400" dirty="0">
                <a:effectLst/>
                <a:latin typeface="CG Time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endParaRPr lang="es-E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685800"/>
          </a:xfrm>
        </p:spPr>
        <p:txBody>
          <a:bodyPr>
            <a:normAutofit/>
          </a:bodyPr>
          <a:lstStyle/>
          <a:p>
            <a:r>
              <a:rPr lang="es-ES" sz="3600" dirty="0"/>
              <a:t>Amamantar acostada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9/5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44BA2A0-A187-4A1C-A4C5-416A3387D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77" y="1752600"/>
            <a:ext cx="3137846" cy="453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6C66B98EF4E43903CD34A859738EE" ma:contentTypeVersion="15" ma:contentTypeDescription="Create a new document." ma:contentTypeScope="" ma:versionID="a6cb09a09124ee5368d0dcf33edc44f5">
  <xsd:schema xmlns:xsd="http://www.w3.org/2001/XMLSchema" xmlns:xs="http://www.w3.org/2001/XMLSchema" xmlns:p="http://schemas.microsoft.com/office/2006/metadata/properties" xmlns:ns2="90c77432-d11e-4bcd-b3ef-edfb0845907a" xmlns:ns3="73d0ba8d-d766-4bf6-bcf0-d2eb81301a02" targetNamespace="http://schemas.microsoft.com/office/2006/metadata/properties" ma:root="true" ma:fieldsID="de4b717b127a680e2c16c90b12c17794" ns2:_="" ns3:_="">
    <xsd:import namespace="90c77432-d11e-4bcd-b3ef-edfb0845907a"/>
    <xsd:import namespace="73d0ba8d-d766-4bf6-bcf0-d2eb81301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77432-d11e-4bcd-b3ef-edfb084590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0ba8d-d766-4bf6-bcf0-d2eb81301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B0F323-CC92-410D-81A8-5EAD09EA35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3364B7-C699-4A57-8B42-06FB86CF5B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c77432-d11e-4bcd-b3ef-edfb0845907a"/>
    <ds:schemaRef ds:uri="73d0ba8d-d766-4bf6-bcf0-d2eb81301a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EF4DEA-EE83-47AA-B2EE-0FD16AA0DBB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1230</TotalTime>
  <Words>249</Words>
  <Application>Microsoft Macintosh PowerPoint</Application>
  <PresentationFormat>On-screen Show (4:3)</PresentationFormat>
  <Paragraphs>41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CG Times</vt:lpstr>
      <vt:lpstr>Georgia</vt:lpstr>
      <vt:lpstr>Trebuchet MS</vt:lpstr>
      <vt:lpstr>Wingdings 2</vt:lpstr>
      <vt:lpstr>Urban</vt:lpstr>
      <vt:lpstr>Sesión 9. </vt:lpstr>
      <vt:lpstr>Sesión 9. Objetivos  Práctica clínica: Colocando un bebé al pecho </vt:lpstr>
      <vt:lpstr>¿Cómo debería una madre sostener su pecho?</vt:lpstr>
      <vt:lpstr>Otras posiciones sentadas</vt:lpstr>
      <vt:lpstr>Amamantar acostada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</dc:title>
  <dc:creator>MUSTAFA, Thahira</dc:creator>
  <cp:lastModifiedBy>maria martinez</cp:lastModifiedBy>
  <cp:revision>61</cp:revision>
  <dcterms:created xsi:type="dcterms:W3CDTF">2019-06-16T08:59:06Z</dcterms:created>
  <dcterms:modified xsi:type="dcterms:W3CDTF">2022-09-19T15:26:28Z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HOMTS_FileType">
    <vt:lpwstr>RAW</vt:lpwstr>
  </property>
  <property fmtid="{D5CDD505-2E9C-101B-9397-08002B2CF9AE}" pid="3" name="PAHOMTS_JobNumber">
    <vt:lpwstr>ES0723</vt:lpwstr>
  </property>
  <property fmtid="{D5CDD505-2E9C-101B-9397-08002B2CF9AE}" pid="4" name="ContentTypeId">
    <vt:lpwstr>0x0101005D06C66B98EF4E43903CD34A859738EE</vt:lpwstr>
  </property>
</Properties>
</file>