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60" r:id="rId7"/>
    <p:sldId id="283" r:id="rId8"/>
    <p:sldId id="284" r:id="rId9"/>
    <p:sldId id="285" r:id="rId10"/>
    <p:sldId id="286" r:id="rId11"/>
    <p:sldId id="288" r:id="rId12"/>
    <p:sldId id="287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3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7.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6172200" cy="1752600"/>
          </a:xfrm>
        </p:spPr>
        <p:txBody>
          <a:bodyPr>
            <a:normAutofit/>
          </a:bodyPr>
          <a:lstStyle/>
          <a:p>
            <a:r>
              <a:rPr lang="es-ES" sz="3600" dirty="0"/>
              <a:t>Prácticas posnatales que apoyan la lactancia materna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7/1</a:t>
            </a:r>
          </a:p>
        </p:txBody>
      </p:sp>
      <p:pic>
        <p:nvPicPr>
          <p:cNvPr id="6" name="Picture 5" descr="F1_20102015_VN_00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81000"/>
            <a:ext cx="4381548" cy="2921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3800" y="6550223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OMS/Yoshi Shimizu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9067800" cy="13716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Sesión 7. </a:t>
            </a:r>
            <a:r>
              <a:rPr lang="es-ES" dirty="0"/>
              <a:t>Objetivos </a:t>
            </a:r>
            <a:br>
              <a:rPr lang="es-ES" altLang="en-US" dirty="0"/>
            </a:br>
            <a:r>
              <a:rPr lang="es-ES" dirty="0"/>
              <a:t>Prácticas posnatales que apoyan la lactancia materna</a:t>
            </a:r>
            <a:br>
              <a:rPr lang="es-ES" dirty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46038" indent="-46038">
              <a:buNone/>
            </a:pPr>
            <a:r>
              <a:rPr lang="es-ES" altLang="en-US" sz="3200" b="1" dirty="0"/>
              <a:t>Después de completar esta sesión, los participantes serán capaces de:</a:t>
            </a:r>
          </a:p>
          <a:p>
            <a:pPr lvl="0">
              <a:spcBef>
                <a:spcPts val="900"/>
              </a:spcBef>
            </a:pPr>
            <a:r>
              <a:rPr lang="es-ES" dirty="0"/>
              <a:t>describir la importancia de evitar alimentación </a:t>
            </a:r>
            <a:r>
              <a:rPr lang="es-ES" dirty="0" err="1"/>
              <a:t>preláctea</a:t>
            </a:r>
            <a:r>
              <a:rPr lang="es-ES" dirty="0"/>
              <a:t> y los suplementos </a:t>
            </a:r>
            <a:r>
              <a:rPr lang="es-ES" b="1" dirty="0"/>
              <a:t>innecesarios</a:t>
            </a:r>
            <a:r>
              <a:rPr lang="es-ES" dirty="0"/>
              <a:t>; </a:t>
            </a:r>
          </a:p>
          <a:p>
            <a:pPr lvl="0">
              <a:spcBef>
                <a:spcPts val="900"/>
              </a:spcBef>
            </a:pPr>
            <a:r>
              <a:rPr lang="es-ES" dirty="0"/>
              <a:t>resumir las ventajas del alojamiento conjunto de la madre y el bebé;   </a:t>
            </a:r>
          </a:p>
          <a:p>
            <a:pPr lvl="0">
              <a:spcBef>
                <a:spcPts val="900"/>
              </a:spcBef>
            </a:pPr>
            <a:r>
              <a:rPr lang="es-ES" dirty="0"/>
              <a:t>describir la alimentación perceptiva y por qué es importante, y </a:t>
            </a:r>
          </a:p>
          <a:p>
            <a:pPr lvl="0">
              <a:spcBef>
                <a:spcPts val="900"/>
              </a:spcBef>
            </a:pPr>
            <a:r>
              <a:rPr lang="es-ES" dirty="0"/>
              <a:t>responder a las preguntas frecuentes después del parto.</a:t>
            </a:r>
            <a:endParaRPr lang="es-ES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91400" y="6208005"/>
            <a:ext cx="1295400" cy="457200"/>
          </a:xfrm>
        </p:spPr>
        <p:txBody>
          <a:bodyPr/>
          <a:lstStyle/>
          <a:p>
            <a:r>
              <a:rPr lang="es-ES" sz="1800" dirty="0"/>
              <a:t>7/2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s-ES" sz="3600" dirty="0"/>
              <a:t>Alimentación </a:t>
            </a:r>
            <a:r>
              <a:rPr lang="es-ES" sz="3600" dirty="0" err="1"/>
              <a:t>preláctea</a:t>
            </a:r>
            <a:endParaRPr lang="es-E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828800"/>
            <a:ext cx="3733800" cy="449580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Alimentación artificial dada antes de que se establezca la lactancia materna.</a:t>
            </a:r>
          </a:p>
          <a:p>
            <a:r>
              <a:rPr lang="es-ES" dirty="0"/>
              <a:t>Por cualquier método de alimentación (por ejemplo, taza, cuchara, biberón).</a:t>
            </a:r>
          </a:p>
          <a:p>
            <a:r>
              <a:rPr lang="es-ES" dirty="0"/>
              <a:t>¿Conocen ejemplos en su contexto o entorno?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C608E-B444-5740-B31A-1F4C6E476327}"/>
              </a:ext>
            </a:extLst>
          </p:cNvPr>
          <p:cNvSpPr txBox="1"/>
          <p:nvPr/>
        </p:nvSpPr>
        <p:spPr>
          <a:xfrm>
            <a:off x="6019800" y="57912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r>
              <a:rPr lang="es-ES" sz="1000" dirty="0"/>
              <a:t>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532B3E1-42DD-42B6-802C-13222810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r="53314" b="6151"/>
          <a:stretch>
            <a:fillRect/>
          </a:stretch>
        </p:blipFill>
        <p:spPr>
          <a:xfrm>
            <a:off x="5099339" y="1279092"/>
            <a:ext cx="3121025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Peligros de la alimentación </a:t>
            </a:r>
            <a:r>
              <a:rPr lang="es-ES" dirty="0" err="1"/>
              <a:t>preláctea</a:t>
            </a:r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76400"/>
            <a:ext cx="7696200" cy="4800600"/>
          </a:xfrm>
        </p:spPr>
        <p:txBody>
          <a:bodyPr>
            <a:normAutofit/>
          </a:bodyPr>
          <a:lstStyle/>
          <a:p>
            <a:r>
              <a:rPr lang="es-ES" dirty="0"/>
              <a:t>Reemplaza el calostro:</a:t>
            </a:r>
          </a:p>
          <a:p>
            <a:pPr lvl="1"/>
            <a:r>
              <a:rPr lang="es-ES" altLang="en-US" dirty="0">
                <a:solidFill>
                  <a:schemeClr val="tx1"/>
                </a:solidFill>
              </a:rPr>
              <a:t>gran riesgo de infección;</a:t>
            </a:r>
          </a:p>
          <a:p>
            <a:pPr lvl="1"/>
            <a:r>
              <a:rPr lang="es-ES" altLang="en-US" dirty="0">
                <a:solidFill>
                  <a:schemeClr val="tx1"/>
                </a:solidFill>
              </a:rPr>
              <a:t>riesgo de intolerancia o alergia.</a:t>
            </a:r>
          </a:p>
          <a:p>
            <a:pPr lvl="1"/>
            <a:endParaRPr lang="es-ES" dirty="0"/>
          </a:p>
          <a:p>
            <a:r>
              <a:rPr lang="es-ES" dirty="0"/>
              <a:t>Interfiere con la succión</a:t>
            </a:r>
          </a:p>
          <a:p>
            <a:pPr lvl="1"/>
            <a:r>
              <a:rPr lang="es-ES" altLang="en-US" dirty="0">
                <a:solidFill>
                  <a:schemeClr val="tx1"/>
                </a:solidFill>
              </a:rPr>
              <a:t>satisface el hambre del bebé y él mama menos;</a:t>
            </a:r>
          </a:p>
          <a:p>
            <a:pPr lvl="1"/>
            <a:r>
              <a:rPr lang="es-ES" altLang="en-US" dirty="0">
                <a:solidFill>
                  <a:schemeClr val="tx1"/>
                </a:solidFill>
              </a:rPr>
              <a:t>menos estimulación de los pechos;</a:t>
            </a:r>
          </a:p>
          <a:p>
            <a:pPr lvl="1"/>
            <a:r>
              <a:rPr lang="es-ES" altLang="en-US" dirty="0">
                <a:solidFill>
                  <a:schemeClr val="tx1"/>
                </a:solidFill>
              </a:rPr>
              <a:t>si se da con biberón puede dificultar el agarre; y </a:t>
            </a:r>
          </a:p>
          <a:p>
            <a:pPr lvl="1"/>
            <a:r>
              <a:rPr lang="es-ES" altLang="en-US" dirty="0">
                <a:solidFill>
                  <a:schemeClr val="tx1"/>
                </a:solidFill>
              </a:rPr>
              <a:t>más difícil de establecer la lactancia materna.</a:t>
            </a:r>
          </a:p>
          <a:p>
            <a:pPr lvl="1"/>
            <a:endParaRPr lang="es-ES" altLang="en-US" dirty="0">
              <a:latin typeface="Arial Narrow" panose="020B0606020202030204" pitchFamily="34" charset="0"/>
            </a:endParaRP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Alojamiento conjunto: </a:t>
            </a:r>
            <a:r>
              <a:rPr lang="es-ES" dirty="0"/>
              <a:t>la madre y el bebé juntos día y noche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0535C1-4F7D-1B44-84E6-CE135059D2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2298700"/>
            <a:ext cx="5105400" cy="340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F476C9-9F7A-2849-BF3A-18DF7E24551C}"/>
              </a:ext>
            </a:extLst>
          </p:cNvPr>
          <p:cNvSpPr txBox="1"/>
          <p:nvPr/>
        </p:nvSpPr>
        <p:spPr>
          <a:xfrm>
            <a:off x="6096000" y="57023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2020 OMS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Ventajas: Alojamiento conjunto</a:t>
            </a:r>
            <a:br>
              <a:rPr lang="es-ES" dirty="0"/>
            </a:br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7/6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5050536"/>
          </a:xfrm>
        </p:spPr>
        <p:txBody>
          <a:bodyPr>
            <a:normAutofit fontScale="92500" lnSpcReduction="20000"/>
          </a:bodyPr>
          <a:lstStyle/>
          <a:p>
            <a:r>
              <a:rPr lang="es-ES" altLang="en-US" dirty="0"/>
              <a:t>La madre puede responder a las señales de hambre del bebé.</a:t>
            </a:r>
          </a:p>
          <a:p>
            <a:r>
              <a:rPr lang="es-ES" altLang="en-US" dirty="0"/>
              <a:t>La madre tiene más confianza para la lactancia materna.</a:t>
            </a:r>
          </a:p>
          <a:p>
            <a:r>
              <a:rPr lang="es-ES" altLang="en-US" dirty="0"/>
              <a:t>Los bebés aumentan de peso más rápido</a:t>
            </a:r>
          </a:p>
          <a:p>
            <a:r>
              <a:rPr lang="es-ES" altLang="en-US" dirty="0"/>
              <a:t>La lactancia materna continúa más tiempo.</a:t>
            </a:r>
          </a:p>
          <a:p>
            <a:r>
              <a:rPr lang="es-ES" altLang="en-US" dirty="0"/>
              <a:t>Favorece el apego y la lactancia materna.</a:t>
            </a:r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8BE1C-9947-2A4A-BE14-DC14161B7EF9}"/>
              </a:ext>
            </a:extLst>
          </p:cNvPr>
          <p:cNvSpPr txBox="1"/>
          <p:nvPr/>
        </p:nvSpPr>
        <p:spPr>
          <a:xfrm>
            <a:off x="7048500" y="5255817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CE5AC32-6EBD-4F88-A09E-E7AB94C4E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53910" b="1959"/>
          <a:stretch/>
        </p:blipFill>
        <p:spPr bwMode="auto">
          <a:xfrm>
            <a:off x="4906887" y="1598217"/>
            <a:ext cx="321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Señales tempranas de hambre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7/7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807464"/>
            <a:ext cx="3581400" cy="474573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altLang="en-US" dirty="0"/>
              <a:t>Abre la boca y gira la cabeza para tratar de encontrar el pecho.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dirty="0"/>
              <a:t>Está despierto e inquieto.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dirty="0"/>
              <a:t>Emite ruidos suaves.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dirty="0"/>
              <a:t>Tiene movimientos de mano a boca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dirty="0"/>
              <a:t>Chupa sus dedos.</a:t>
            </a:r>
          </a:p>
          <a:p>
            <a:pPr marL="490538" indent="-173038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US" dirty="0">
              <a:latin typeface="Arial Narrow" panose="020B0606020202030204" pitchFamily="34" charset="0"/>
            </a:endParaRPr>
          </a:p>
          <a:p>
            <a:endParaRPr lang="es-ES" dirty="0"/>
          </a:p>
        </p:txBody>
      </p:sp>
      <p:pic>
        <p:nvPicPr>
          <p:cNvPr id="10" name="Picture 9" descr="A person holding a baby&#10;&#10;Description automatically generated">
            <a:extLst>
              <a:ext uri="{FF2B5EF4-FFF2-40B4-BE49-F238E27FC236}">
                <a16:creationId xmlns:a16="http://schemas.microsoft.com/office/drawing/2014/main" id="{2AB0FFD1-089B-1445-AFB2-8709944A4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1600"/>
            <a:ext cx="3538716" cy="2640486"/>
          </a:xfrm>
          <a:prstGeom prst="rect">
            <a:avLst/>
          </a:prstGeom>
        </p:spPr>
      </p:pic>
      <p:pic>
        <p:nvPicPr>
          <p:cNvPr id="11" name="Content Placeholder 4" descr="A baby sleeping in a bed&#10;&#10;Description automatically generated">
            <a:extLst>
              <a:ext uri="{FF2B5EF4-FFF2-40B4-BE49-F238E27FC236}">
                <a16:creationId xmlns:a16="http://schemas.microsoft.com/office/drawing/2014/main" id="{E8E2E53A-7275-1F48-996D-3C778CF95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3516869" cy="2344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8E3912-5543-4541-B3C0-7287024AB9D3}"/>
              </a:ext>
            </a:extLst>
          </p:cNvPr>
          <p:cNvSpPr txBox="1"/>
          <p:nvPr/>
        </p:nvSpPr>
        <p:spPr>
          <a:xfrm>
            <a:off x="5257800" y="6248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UNICEF/UN0155819/</a:t>
            </a:r>
            <a:r>
              <a:rPr lang="es-ES" sz="1000" dirty="0" err="1"/>
              <a:t>Zammit</a:t>
            </a:r>
            <a:r>
              <a:rPr lang="es-ES" sz="1000" dirty="0"/>
              <a:t> (arriba)</a:t>
            </a:r>
          </a:p>
          <a:p>
            <a:r>
              <a:rPr lang="es-ES" sz="1000" dirty="0"/>
              <a:t>© UNICEF/UN0232291/ (abajo)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s-ES" dirty="0"/>
              <a:t>Uso de chupetes (chupones)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8864"/>
            <a:ext cx="8839201" cy="4821936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Recuerde: Paso 9</a:t>
            </a:r>
          </a:p>
          <a:p>
            <a:pPr marL="411480" lvl="1" indent="0">
              <a:buNone/>
            </a:pPr>
            <a:r>
              <a:rPr lang="es-ES" sz="2500" dirty="0"/>
              <a:t>«Asesorar a las madres sobre el uso y los riesgos de los biberones, las tetinas y los chupetes».</a:t>
            </a:r>
          </a:p>
          <a:p>
            <a:r>
              <a:rPr lang="es-ES" sz="2500" dirty="0"/>
              <a:t>Los chupetes socavan la lactancia materna durante los primeros 6 meses.</a:t>
            </a:r>
          </a:p>
          <a:p>
            <a:r>
              <a:rPr lang="es-ES" sz="2500" dirty="0"/>
              <a:t>Los lactantes que usan chupetes maman menos en 24 horas.</a:t>
            </a:r>
          </a:p>
          <a:p>
            <a:r>
              <a:rPr lang="es-ES" sz="2500" dirty="0"/>
              <a:t>Los chupetes no deben usarse al menos hasta que la lactancia materna esté bien establecida y después de las 4 semanas de edad; debe tenerse cuidado con su uso con respecto a la higiene, la formación de la boca y las señales de reconocimiento.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7/8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371600" y="61722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Wambach K, Spencer B. </a:t>
            </a:r>
            <a:r>
              <a:rPr lang="en-US" sz="1100" dirty="0"/>
              <a:t>Breastfeeding and human lactation</a:t>
            </a:r>
            <a:r>
              <a:rPr lang="es-ES" sz="1100" dirty="0"/>
              <a:t>, 6.</a:t>
            </a:r>
            <a:r>
              <a:rPr lang="es-ES" sz="1100" baseline="30000" dirty="0"/>
              <a:t>a</a:t>
            </a:r>
            <a:r>
              <a:rPr lang="es-ES" sz="1100" dirty="0"/>
              <a:t> edición. 〔e-book〕. Burlington (MA): Jones y Bartlett;2019:262‒3.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2954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Ventajas de la alimentación perceptiva</a:t>
            </a:r>
            <a:br>
              <a:rPr lang="es-ES" dirty="0"/>
            </a:br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7/9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905000"/>
            <a:ext cx="3581400" cy="4419600"/>
          </a:xfrm>
        </p:spPr>
        <p:txBody>
          <a:bodyPr>
            <a:normAutofit fontScale="92500"/>
          </a:bodyPr>
          <a:lstStyle/>
          <a:p>
            <a:r>
              <a:rPr lang="es-ES" altLang="en-US" dirty="0"/>
              <a:t>La leche materna sube antes.</a:t>
            </a:r>
          </a:p>
          <a:p>
            <a:r>
              <a:rPr lang="es-ES" altLang="en-US" dirty="0"/>
              <a:t>El bebé aumenta de peso más rápido.</a:t>
            </a:r>
          </a:p>
          <a:p>
            <a:r>
              <a:rPr lang="es-ES" altLang="en-US" dirty="0"/>
              <a:t>Menos dificultades como la congestión mamaria.</a:t>
            </a:r>
          </a:p>
          <a:p>
            <a:r>
              <a:rPr lang="es-ES" altLang="en-US" dirty="0"/>
              <a:t>La lactancia materna se establece con mayor facilidad.</a:t>
            </a:r>
          </a:p>
          <a:p>
            <a:pPr marL="490538" indent="-173038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US" dirty="0">
              <a:latin typeface="Arial Narrow" panose="020B0606020202030204" pitchFamily="34" charset="0"/>
            </a:endParaRPr>
          </a:p>
          <a:p>
            <a:endParaRPr lang="es-ES" dirty="0"/>
          </a:p>
        </p:txBody>
      </p:sp>
      <p:pic>
        <p:nvPicPr>
          <p:cNvPr id="8" name="Online Image Placeholder 4" descr="A baby sitting on a bed&#10;&#10;Description automatically generated">
            <a:extLst>
              <a:ext uri="{FF2B5EF4-FFF2-40B4-BE49-F238E27FC236}">
                <a16:creationId xmlns:a16="http://schemas.microsoft.com/office/drawing/2014/main" id="{0225BC6F-8229-4D4B-BB2F-F7F039D0C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4686300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4B7CB6-A867-E544-94F4-F76737CEA92C}"/>
              </a:ext>
            </a:extLst>
          </p:cNvPr>
          <p:cNvSpPr txBox="1"/>
          <p:nvPr/>
        </p:nvSpPr>
        <p:spPr>
          <a:xfrm>
            <a:off x="5486400" y="5181600"/>
            <a:ext cx="2300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UNICEF/UNI43420/Pirozzi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D5269-3E0E-4CC9-8C51-4171A9D414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D668AF-2D80-403D-B604-F7A529D583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1C9FD-1DFF-4CC1-BCE3-43F3CA8E1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782</TotalTime>
  <Words>488</Words>
  <Application>Microsoft Macintosh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Trebuchet MS</vt:lpstr>
      <vt:lpstr>Wingdings</vt:lpstr>
      <vt:lpstr>Wingdings 2</vt:lpstr>
      <vt:lpstr>Urban</vt:lpstr>
      <vt:lpstr>Sesión 7. </vt:lpstr>
      <vt:lpstr>Sesión 7. Objetivos  Prácticas posnatales que apoyan la lactancia materna </vt:lpstr>
      <vt:lpstr>Alimentación preláctea</vt:lpstr>
      <vt:lpstr>Peligros de la alimentación preláctea</vt:lpstr>
      <vt:lpstr>Alojamiento conjunto: la madre y el bebé juntos día y noche</vt:lpstr>
      <vt:lpstr>Ventajas: Alojamiento conjunto </vt:lpstr>
      <vt:lpstr>Señales tempranas de hambre </vt:lpstr>
      <vt:lpstr>Uso de chupetes (chupones)</vt:lpstr>
      <vt:lpstr>Ventajas de la alimentación perceptiva 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maria martinez</cp:lastModifiedBy>
  <cp:revision>78</cp:revision>
  <dcterms:created xsi:type="dcterms:W3CDTF">2019-06-16T08:59:06Z</dcterms:created>
  <dcterms:modified xsi:type="dcterms:W3CDTF">2022-09-19T15:27:08Z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  <property fmtid="{D5CDD505-2E9C-101B-9397-08002B2CF9AE}" pid="3" name="PAHOMTS_FileType">
    <vt:lpwstr>RAW</vt:lpwstr>
  </property>
  <property fmtid="{D5CDD505-2E9C-101B-9397-08002B2CF9AE}" pid="4" name="PAHOMTS_JobNumber">
    <vt:lpwstr>ES0723</vt:lpwstr>
  </property>
</Properties>
</file>