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60" r:id="rId7"/>
    <p:sldId id="261" r:id="rId8"/>
    <p:sldId id="262" r:id="rId9"/>
    <p:sldId id="263" r:id="rId10"/>
    <p:sldId id="282" r:id="rId11"/>
    <p:sldId id="269" r:id="rId12"/>
    <p:sldId id="270" r:id="rId13"/>
    <p:sldId id="271" r:id="rId14"/>
    <p:sldId id="273" r:id="rId15"/>
    <p:sldId id="274" r:id="rId16"/>
    <p:sldId id="280" r:id="rId17"/>
    <p:sldId id="281" r:id="rId18"/>
    <p:sldId id="275" r:id="rId19"/>
    <p:sldId id="276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0C8"/>
    <a:srgbClr val="98A6A7"/>
    <a:srgbClr val="C4D6D9"/>
    <a:srgbClr val="95A3A4"/>
    <a:srgbClr val="C6D9DF"/>
    <a:srgbClr val="C7D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E32C50-304F-449F-8CCD-AC31347309AB}" v="2" dt="2021-06-15T15:04:50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94643"/>
  </p:normalViewPr>
  <p:slideViewPr>
    <p:cSldViewPr>
      <p:cViewPr varScale="1">
        <p:scale>
          <a:sx n="105" d="100"/>
          <a:sy n="105" d="100"/>
        </p:scale>
        <p:origin x="18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D59FD7-EAE4-2745-A3EE-DD64D46E6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1506F-6629-A944-8848-478A5ED550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A63EC-C6E0-3343-8332-1444F1508F62}" type="datetimeFigureOut">
              <a:rPr lang="en-CH" smtClean="0"/>
              <a:t>9/19/22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6C335-C82B-F94B-98A2-32763573EC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DAD35-2845-EE46-B6A9-FA7872FFDB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F0033-4342-854F-B6CD-FAF407A66A2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45008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9A01FE-F9A1-41AE-98A9-CDE86EFBE341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58F907-6F06-448E-86B0-6D8D992A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F907-6F06-448E-86B0-6D8D992A42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1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F907-6F06-448E-86B0-6D8D992A42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97856"/>
            <a:ext cx="8458200" cy="1470025"/>
          </a:xfrm>
        </p:spPr>
        <p:txBody>
          <a:bodyPr/>
          <a:lstStyle/>
          <a:p>
            <a:r>
              <a:rPr lang="es-ES" dirty="0"/>
              <a:t>Sesión 5.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Cómo funciona la lactancia materna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5/1</a:t>
            </a:r>
          </a:p>
        </p:txBody>
      </p:sp>
      <p:pic>
        <p:nvPicPr>
          <p:cNvPr id="5" name="Picture 4" descr="UN0202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3672" y="314672"/>
            <a:ext cx="4681728" cy="3121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6581001"/>
            <a:ext cx="190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© UNICEF/UN0202182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s-ES" altLang="en-US" dirty="0"/>
              <a:t>Fíjese en la flecha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5/10</a:t>
            </a:r>
          </a:p>
        </p:txBody>
      </p:sp>
      <p:pic>
        <p:nvPicPr>
          <p:cNvPr id="6" name="Picture 2" descr="BFC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5280" r="2786" b="5280"/>
          <a:stretch>
            <a:fillRect/>
          </a:stretch>
        </p:blipFill>
        <p:spPr bwMode="auto">
          <a:xfrm>
            <a:off x="1981200" y="1905000"/>
            <a:ext cx="5481312" cy="42530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s-ES" altLang="en-US" dirty="0"/>
              <a:t>Agarre adecuado e inadecuado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r>
              <a:rPr lang="es-ES" dirty="0"/>
              <a:t>¿Qué observan?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5/11</a:t>
            </a:r>
          </a:p>
        </p:txBody>
      </p:sp>
      <p:pic>
        <p:nvPicPr>
          <p:cNvPr id="7" name="Picture 4" descr="Suc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886200" cy="335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uc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083153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52600" y="5638800"/>
            <a:ext cx="8413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n-US" sz="2700" dirty="0"/>
              <a:t>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72200" y="5715000"/>
            <a:ext cx="8413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n-US" sz="27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s-ES" altLang="en-US" dirty="0"/>
              <a:t>Agarre: Apariencia externa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/>
          <a:p>
            <a:r>
              <a:rPr lang="es-ES" dirty="0"/>
              <a:t>¿Qué observan?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5/12</a:t>
            </a:r>
          </a:p>
        </p:txBody>
      </p:sp>
      <p:pic>
        <p:nvPicPr>
          <p:cNvPr id="7" name="Picture 4" descr="Suck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313772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uck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2633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76400" y="5638800"/>
            <a:ext cx="8413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n-US" sz="2700" dirty="0"/>
              <a:t>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00800" y="5715000"/>
            <a:ext cx="8413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n-US" sz="27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s-ES" dirty="0"/>
              <a:t>Agarre adecuado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/>
          <a:lstStyle/>
          <a:p>
            <a:pPr lvl="0"/>
            <a:r>
              <a:rPr lang="es-ES" dirty="0"/>
              <a:t>Se ve más </a:t>
            </a:r>
            <a:r>
              <a:rPr lang="es-ES" b="1" dirty="0"/>
              <a:t>aréola</a:t>
            </a:r>
            <a:r>
              <a:rPr lang="es-ES" dirty="0"/>
              <a:t> por encima de la boca del bebé que por debajo.</a:t>
            </a:r>
          </a:p>
          <a:p>
            <a:pPr lvl="0"/>
            <a:r>
              <a:rPr lang="es-ES" dirty="0"/>
              <a:t>La</a:t>
            </a:r>
            <a:r>
              <a:rPr lang="es-ES" b="1" dirty="0"/>
              <a:t> boca </a:t>
            </a:r>
            <a:r>
              <a:rPr lang="es-ES" dirty="0"/>
              <a:t>del bebé está completamente abierta.</a:t>
            </a:r>
          </a:p>
          <a:p>
            <a:pPr lvl="0"/>
            <a:r>
              <a:rPr lang="es-ES" dirty="0"/>
              <a:t>El </a:t>
            </a:r>
            <a:r>
              <a:rPr lang="es-ES" b="1" dirty="0"/>
              <a:t>labio inferior</a:t>
            </a:r>
            <a:r>
              <a:rPr lang="es-ES" dirty="0"/>
              <a:t> se dirige hacia fuera.</a:t>
            </a:r>
          </a:p>
          <a:p>
            <a:r>
              <a:rPr lang="es-ES" dirty="0"/>
              <a:t>El </a:t>
            </a:r>
            <a:r>
              <a:rPr lang="es-ES" b="1" dirty="0"/>
              <a:t>mentón</a:t>
            </a:r>
            <a:r>
              <a:rPr lang="es-ES" dirty="0"/>
              <a:t> toca la mama (o casi).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5/13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s-ES" dirty="0"/>
              <a:t>Agarre inadecuado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/>
          <a:lstStyle/>
          <a:p>
            <a:pPr lvl="0"/>
            <a:r>
              <a:rPr lang="es-ES" dirty="0"/>
              <a:t>Se ve menos </a:t>
            </a:r>
            <a:r>
              <a:rPr lang="es-ES" b="1" dirty="0"/>
              <a:t>aréola </a:t>
            </a:r>
            <a:r>
              <a:rPr lang="es-ES" dirty="0"/>
              <a:t>por encima de la boca del bebé que por abajo (es posible que usted vea proporción igual de la aréola por encima y por debajo de la boca).</a:t>
            </a:r>
          </a:p>
          <a:p>
            <a:pPr lvl="0"/>
            <a:r>
              <a:rPr lang="es-ES" dirty="0"/>
              <a:t>La </a:t>
            </a:r>
            <a:r>
              <a:rPr lang="es-ES" b="1" dirty="0"/>
              <a:t>boca</a:t>
            </a:r>
            <a:r>
              <a:rPr lang="es-ES" dirty="0"/>
              <a:t> no está completamente abierta.	</a:t>
            </a:r>
          </a:p>
          <a:p>
            <a:pPr lvl="0"/>
            <a:r>
              <a:rPr lang="es-ES" dirty="0"/>
              <a:t>El </a:t>
            </a:r>
            <a:r>
              <a:rPr lang="es-ES" b="1" dirty="0"/>
              <a:t>labio inferior</a:t>
            </a:r>
            <a:r>
              <a:rPr lang="es-ES" dirty="0"/>
              <a:t> se dirige hacia delante o está invertido.</a:t>
            </a:r>
          </a:p>
          <a:p>
            <a:pPr lvl="0"/>
            <a:r>
              <a:rPr lang="es-ES" dirty="0"/>
              <a:t>El </a:t>
            </a:r>
            <a:r>
              <a:rPr lang="es-ES" b="1" dirty="0"/>
              <a:t>mentón</a:t>
            </a:r>
            <a:r>
              <a:rPr lang="es-ES" dirty="0"/>
              <a:t> está lejos de la mama.</a:t>
            </a:r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5/14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Consecuencias de un agarre inadecuado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038600" cy="4648200"/>
          </a:xfrm>
        </p:spPr>
        <p:txBody>
          <a:bodyPr>
            <a:normAutofit lnSpcReduction="10000"/>
          </a:bodyPr>
          <a:lstStyle/>
          <a:p>
            <a:r>
              <a:rPr lang="es-ES" altLang="en-US" sz="2500" dirty="0"/>
              <a:t>Pezones dolorosos.</a:t>
            </a:r>
          </a:p>
          <a:p>
            <a:r>
              <a:rPr lang="es-ES" sz="2500" dirty="0"/>
              <a:t>Pezones lesionados.</a:t>
            </a:r>
          </a:p>
          <a:p>
            <a:r>
              <a:rPr lang="es-ES" sz="2500" dirty="0"/>
              <a:t>Congestión.</a:t>
            </a:r>
          </a:p>
          <a:p>
            <a:r>
              <a:rPr lang="es-ES" altLang="en-US" sz="2500" dirty="0"/>
              <a:t>El bebé está insatisfecho y llora mucho.</a:t>
            </a:r>
          </a:p>
          <a:p>
            <a:r>
              <a:rPr lang="es-ES" altLang="en-US" sz="2500" dirty="0"/>
              <a:t>El bebé mama con frecuencia y durante mucho tiempo.</a:t>
            </a:r>
          </a:p>
          <a:p>
            <a:r>
              <a:rPr lang="es-ES" altLang="en-US" sz="2500" dirty="0"/>
              <a:t>Producción láctea reducida.</a:t>
            </a:r>
          </a:p>
          <a:p>
            <a:r>
              <a:rPr lang="es-ES" altLang="en-US" sz="2500" dirty="0"/>
              <a:t>El bebé no aumenta de peso.</a:t>
            </a:r>
          </a:p>
          <a:p>
            <a:pPr>
              <a:buNone/>
            </a:pPr>
            <a:endParaRPr lang="es-E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5/15</a:t>
            </a:r>
          </a:p>
        </p:txBody>
      </p:sp>
      <p:sp>
        <p:nvSpPr>
          <p:cNvPr id="7" name="Rectangle 6"/>
          <p:cNvSpPr/>
          <p:nvPr/>
        </p:nvSpPr>
        <p:spPr>
          <a:xfrm>
            <a:off x="5888868" y="5251025"/>
            <a:ext cx="1370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/>
              <a:t>© </a:t>
            </a:r>
            <a:r>
              <a:rPr lang="es-ES" sz="1200" dirty="0" err="1"/>
              <a:t>Felicity</a:t>
            </a:r>
            <a:r>
              <a:rPr lang="es-ES" sz="1200" dirty="0"/>
              <a:t> </a:t>
            </a:r>
            <a:r>
              <a:rPr lang="es-ES" sz="1200" dirty="0" err="1"/>
              <a:t>Savage</a:t>
            </a:r>
            <a:endParaRPr lang="es-ES" sz="1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B1B5E4E-CD19-4C24-8F7B-8A048643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3" r="16405" b="3076"/>
          <a:stretch>
            <a:fillRect/>
          </a:stretch>
        </p:blipFill>
        <p:spPr bwMode="auto">
          <a:xfrm>
            <a:off x="4733251" y="2606820"/>
            <a:ext cx="3882498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s-ES" altLang="en-US" dirty="0"/>
              <a:t>Reflejos en el bebé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5/16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457200" y="1142974"/>
            <a:ext cx="8686752" cy="5406940"/>
            <a:chOff x="204" y="526"/>
            <a:chExt cx="6169" cy="387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773" y="526"/>
              <a:ext cx="2177" cy="1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sz="2000" b="1" dirty="0"/>
                <a:t>Reflejo de búsqueda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s-ES" altLang="en-US" sz="2000" dirty="0"/>
                <a:t>Cuando algo toca sus labios, el bebé abre la boca y dirige la lengua hacia abajo y adelante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604" y="1509"/>
              <a:ext cx="1769" cy="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sz="2000" b="1" dirty="0"/>
                <a:t>Reflejo de succión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s-ES" altLang="en-US" sz="2000" dirty="0"/>
                <a:t>Cuando algo toca su paladar, el bebé succiona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317" y="2891"/>
              <a:ext cx="1226" cy="1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sz="2000" b="1" dirty="0"/>
                <a:t>Reflejo de deglución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s-ES" altLang="en-US" sz="2000" dirty="0"/>
                <a:t>Cuando su boca se llena de leche, el bebé traga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04" y="1454"/>
              <a:ext cx="1179" cy="26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sz="2300" b="1" dirty="0"/>
                <a:t>Habilidad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s-ES" altLang="en-US" sz="2100" dirty="0"/>
                <a:t>La madre aprende a colocar al bebé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s-ES" altLang="en-US" sz="2100" dirty="0"/>
                <a:t>El bebé aprende a introducir el pecho a su boca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Sesión 5. </a:t>
            </a:r>
            <a:r>
              <a:rPr lang="es-ES" dirty="0"/>
              <a:t>Objetivos: </a:t>
            </a:r>
            <a:br>
              <a:rPr lang="es-ES" altLang="en-US" dirty="0"/>
            </a:br>
            <a:r>
              <a:rPr lang="es-ES" altLang="en-US" dirty="0"/>
              <a:t>Cómo funciona la lactancia materna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 marL="46038" indent="-46038">
              <a:buNone/>
            </a:pPr>
            <a:endParaRPr lang="es-ES" altLang="en-US" sz="3200" b="1" dirty="0"/>
          </a:p>
          <a:p>
            <a:pPr marL="46038" indent="-46038">
              <a:buNone/>
            </a:pPr>
            <a:r>
              <a:rPr lang="es-ES" altLang="en-US" sz="3200" b="1" dirty="0"/>
              <a:t>Después de completar esta sesión, los participantes serán capaces de describir:</a:t>
            </a:r>
          </a:p>
          <a:p>
            <a:pPr>
              <a:buFontTx/>
              <a:buChar char="•"/>
            </a:pPr>
            <a:r>
              <a:rPr lang="es-ES" altLang="en-US" sz="3200" dirty="0"/>
              <a:t>las partes del pecho que participan en la lactancia y su función;</a:t>
            </a:r>
          </a:p>
          <a:p>
            <a:pPr>
              <a:buFontTx/>
              <a:buChar char="•"/>
            </a:pPr>
            <a:r>
              <a:rPr lang="es-ES" altLang="en-US" sz="3200" dirty="0"/>
              <a:t>la fisiología de las hormonas de la lactancia;</a:t>
            </a:r>
          </a:p>
          <a:p>
            <a:pPr>
              <a:buFontTx/>
              <a:buChar char="•"/>
            </a:pPr>
            <a:r>
              <a:rPr lang="es-ES" altLang="en-US" sz="3200" dirty="0"/>
              <a:t>la fisiología de la producción y eyección de la leche materna;</a:t>
            </a:r>
          </a:p>
          <a:p>
            <a:pPr>
              <a:buFontTx/>
              <a:buChar char="•"/>
            </a:pPr>
            <a:r>
              <a:rPr lang="es-ES" altLang="en-US" sz="3200" dirty="0"/>
              <a:t>la diferencia entre un agarre adecuado e inadecuado del bebé al pecho;</a:t>
            </a:r>
          </a:p>
          <a:p>
            <a:pPr>
              <a:buFontTx/>
              <a:buChar char="•"/>
            </a:pPr>
            <a:r>
              <a:rPr lang="es-ES" altLang="en-US" sz="3200" dirty="0"/>
              <a:t>los </a:t>
            </a:r>
            <a:r>
              <a:rPr lang="es-ES" altLang="en-US" sz="3200" b="1" cap="small" dirty="0"/>
              <a:t>cuatro puntos clave del agarre</a:t>
            </a:r>
            <a:r>
              <a:rPr lang="es-ES" altLang="en-US" sz="3200" cap="small" dirty="0"/>
              <a:t>, </a:t>
            </a:r>
            <a:r>
              <a:rPr lang="es-ES" altLang="en-US" sz="3200" dirty="0"/>
              <a:t>y</a:t>
            </a:r>
          </a:p>
          <a:p>
            <a:pPr>
              <a:buFontTx/>
              <a:buChar char="•"/>
            </a:pPr>
            <a:r>
              <a:rPr lang="es-ES" altLang="en-US" sz="3200" dirty="0"/>
              <a:t>el mecanismo de la succión cuando el bebé se agarra bien o mal al pecho.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alt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altLang="en-US" sz="3200" dirty="0"/>
          </a:p>
          <a:p>
            <a:pPr marL="358775" indent="-3127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altLang="en-US" sz="32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5/2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066800"/>
          </a:xfrm>
        </p:spPr>
        <p:txBody>
          <a:bodyPr/>
          <a:lstStyle/>
          <a:p>
            <a:r>
              <a:rPr lang="es-ES" altLang="en-US" dirty="0"/>
              <a:t>Anatomía del pecho</a:t>
            </a:r>
            <a:endParaRPr lang="es-E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5/3</a:t>
            </a: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533786" y="1143000"/>
            <a:ext cx="8610214" cy="5716153"/>
            <a:chOff x="806" y="799"/>
            <a:chExt cx="4638" cy="3266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288" y="2478"/>
              <a:ext cx="1044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sz="2300"/>
                <a:t>Pezón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089" y="2036"/>
              <a:ext cx="2273" cy="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sz="2300" dirty="0"/>
                <a:t>Conductos galactóforos grandes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2880" y="1800"/>
              <a:ext cx="1926" cy="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sz="2300" dirty="0"/>
                <a:t>Conductos galactóforos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699" y="3271"/>
              <a:ext cx="2376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sz="2300" dirty="0"/>
                <a:t>Glándulas de Montgomery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2880" y="2976"/>
              <a:ext cx="771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sz="2300" dirty="0"/>
                <a:t>Aréola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2245" y="3566"/>
              <a:ext cx="908" cy="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sz="2300"/>
                <a:t>Alvéolos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873" y="3600"/>
              <a:ext cx="1235" cy="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sz="2300" dirty="0"/>
                <a:t>Tejido de sostén y grasa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2608" y="1275"/>
              <a:ext cx="1497" cy="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sz="2300" dirty="0"/>
                <a:t>Células secretoras de leche</a:t>
              </a: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2290" y="935"/>
              <a:ext cx="998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sz="2300" dirty="0"/>
                <a:t>Células musculares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3379" y="845"/>
              <a:ext cx="1777" cy="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sz="2100" dirty="0"/>
                <a:t>La oxitocina hace que se contraigan</a:t>
              </a:r>
            </a:p>
          </p:txBody>
        </p:sp>
        <p:sp>
          <p:nvSpPr>
            <p:cNvPr id="24" name="AutoShape 17"/>
            <p:cNvSpPr>
              <a:spLocks/>
            </p:cNvSpPr>
            <p:nvPr/>
          </p:nvSpPr>
          <p:spPr bwMode="auto">
            <a:xfrm>
              <a:off x="4105" y="1253"/>
              <a:ext cx="90" cy="318"/>
            </a:xfrm>
            <a:prstGeom prst="leftBrace">
              <a:avLst>
                <a:gd name="adj1" fmla="val 29444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25" name="AutoShape 19"/>
            <p:cNvSpPr>
              <a:spLocks/>
            </p:cNvSpPr>
            <p:nvPr/>
          </p:nvSpPr>
          <p:spPr bwMode="auto">
            <a:xfrm>
              <a:off x="3288" y="890"/>
              <a:ext cx="90" cy="318"/>
            </a:xfrm>
            <a:prstGeom prst="leftBrace">
              <a:avLst>
                <a:gd name="adj1" fmla="val 29444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4196" y="1207"/>
              <a:ext cx="1248" cy="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sz="2100" dirty="0"/>
                <a:t>La prolactina hace que secreten leche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>
            <a:normAutofit/>
          </a:bodyPr>
          <a:lstStyle/>
          <a:p>
            <a:r>
              <a:rPr lang="es-ES" altLang="en-US" dirty="0"/>
              <a:t>Prolactina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5/4</a:t>
            </a:r>
          </a:p>
        </p:txBody>
      </p:sp>
      <p:pic>
        <p:nvPicPr>
          <p:cNvPr id="14" name="Picture 1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0291DD9-14D4-1949-9CEA-C1DEC742F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398073" cy="4622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E71BA5-1158-4C59-BB62-DFC51EFCF94B}"/>
              </a:ext>
            </a:extLst>
          </p:cNvPr>
          <p:cNvSpPr txBox="1"/>
          <p:nvPr/>
        </p:nvSpPr>
        <p:spPr>
          <a:xfrm>
            <a:off x="5562602" y="1718230"/>
            <a:ext cx="1219200" cy="846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Impulsos </a:t>
            </a:r>
            <a:r>
              <a:rPr lang="es-ES_tradnl" sz="1100" dirty="0">
                <a:latin typeface="Calibri" panose="020F0502020204030204" pitchFamily="34" charset="0"/>
                <a:ea typeface="SimSun" panose="02010600030101010101" pitchFamily="2" charset="-122"/>
              </a:rPr>
              <a:t>sensoriale</a:t>
            </a:r>
            <a:r>
              <a:rPr lang="es-ES_tradnl" sz="1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s</a:t>
            </a:r>
            <a:r>
              <a:rPr lang="es-ES_tradnl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s-ES_tradnl" sz="1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del pezón</a:t>
            </a:r>
          </a:p>
          <a:p>
            <a:endParaRPr lang="es-ES_tradnl" sz="1100" dirty="0"/>
          </a:p>
          <a:p>
            <a:endParaRPr lang="es-ES_tradnl" sz="5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21F614-75FF-4CA1-A126-266E4DE3A4BE}"/>
              </a:ext>
            </a:extLst>
          </p:cNvPr>
          <p:cNvSpPr txBox="1"/>
          <p:nvPr/>
        </p:nvSpPr>
        <p:spPr>
          <a:xfrm>
            <a:off x="2057400" y="2790736"/>
            <a:ext cx="990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Prolactina en la sangre</a:t>
            </a:r>
          </a:p>
          <a:p>
            <a:endParaRPr lang="es-ES_tradnl" sz="11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es-ES_tradnl" sz="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666637-1DA6-44AB-B8CB-B9861AE0A2C3}"/>
              </a:ext>
            </a:extLst>
          </p:cNvPr>
          <p:cNvSpPr txBox="1"/>
          <p:nvPr/>
        </p:nvSpPr>
        <p:spPr>
          <a:xfrm>
            <a:off x="2057400" y="5043100"/>
            <a:ext cx="990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Bebé mamando</a:t>
            </a:r>
          </a:p>
          <a:p>
            <a:endParaRPr lang="es-ES_tradnl" sz="11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es-ES_tradnl" sz="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FBC371-A926-4E61-B1B4-83064A4F200F}"/>
              </a:ext>
            </a:extLst>
          </p:cNvPr>
          <p:cNvSpPr txBox="1"/>
          <p:nvPr/>
        </p:nvSpPr>
        <p:spPr>
          <a:xfrm>
            <a:off x="6629400" y="4711318"/>
            <a:ext cx="182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400" b="1" dirty="0">
                <a:latin typeface="Calibri" panose="020F0502020204030204" pitchFamily="34" charset="0"/>
                <a:ea typeface="SimSun" panose="02010600030101010101" pitchFamily="2" charset="-122"/>
              </a:rPr>
              <a:t>Se secreta más p</a:t>
            </a:r>
            <a:r>
              <a:rPr lang="es-ES_tradnl" sz="1400" b="1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rolactina en la noche</a:t>
            </a:r>
            <a:endParaRPr lang="es-ES_tradnl" sz="14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22A3FA8-4050-45B8-A633-F48583CFA55B}"/>
              </a:ext>
            </a:extLst>
          </p:cNvPr>
          <p:cNvSpPr txBox="1"/>
          <p:nvPr/>
        </p:nvSpPr>
        <p:spPr>
          <a:xfrm>
            <a:off x="6629400" y="5337422"/>
            <a:ext cx="182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400" b="1" dirty="0">
                <a:latin typeface="Calibri" panose="020F0502020204030204" pitchFamily="34" charset="0"/>
                <a:ea typeface="SimSun" panose="02010600030101010101" pitchFamily="2" charset="-122"/>
              </a:rPr>
              <a:t>Suprime la ovulación</a:t>
            </a:r>
          </a:p>
          <a:p>
            <a:endParaRPr lang="es-ES_tradnl" sz="14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45EE59-F997-4556-B765-AF46D292E711}"/>
              </a:ext>
            </a:extLst>
          </p:cNvPr>
          <p:cNvSpPr txBox="1"/>
          <p:nvPr/>
        </p:nvSpPr>
        <p:spPr>
          <a:xfrm>
            <a:off x="311473" y="1867272"/>
            <a:ext cx="32699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400" b="1" dirty="0">
                <a:latin typeface="Calibri" panose="020F0502020204030204" pitchFamily="34" charset="0"/>
                <a:ea typeface="SimSun" panose="02010600030101010101" pitchFamily="2" charset="-122"/>
              </a:rPr>
              <a:t>Se secreta DESPUÉS de amamantar</a:t>
            </a:r>
          </a:p>
          <a:p>
            <a:r>
              <a:rPr lang="es-ES_tradnl" sz="1400" b="1" dirty="0">
                <a:latin typeface="Calibri" panose="020F0502020204030204" pitchFamily="34" charset="0"/>
                <a:ea typeface="SimSun" panose="02010600030101010101" pitchFamily="2" charset="-122"/>
              </a:rPr>
              <a:t>para producir la leche de la PRÓXIMA toma </a:t>
            </a:r>
            <a:endParaRPr lang="es-ES_tradnl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/>
          </a:bodyPr>
          <a:lstStyle/>
          <a:p>
            <a:r>
              <a:rPr lang="es-ES" altLang="en-US" dirty="0"/>
              <a:t>Reflejo de la oxitocina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5/5</a:t>
            </a:r>
          </a:p>
        </p:txBody>
      </p:sp>
      <p:pic>
        <p:nvPicPr>
          <p:cNvPr id="20" name="Picture 19" descr="A picture containing map&#10;&#10;Description automatically generated">
            <a:extLst>
              <a:ext uri="{FF2B5EF4-FFF2-40B4-BE49-F238E27FC236}">
                <a16:creationId xmlns:a16="http://schemas.microsoft.com/office/drawing/2014/main" id="{D95A466B-DAA7-3C45-84CD-B696C9120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848600" cy="4531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803B686-A597-40A0-BF1C-D737A1774141}"/>
              </a:ext>
            </a:extLst>
          </p:cNvPr>
          <p:cNvSpPr txBox="1"/>
          <p:nvPr/>
        </p:nvSpPr>
        <p:spPr>
          <a:xfrm>
            <a:off x="609599" y="1867272"/>
            <a:ext cx="29718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400" b="1" dirty="0">
                <a:latin typeface="Calibri" panose="020F0502020204030204" pitchFamily="34" charset="0"/>
                <a:ea typeface="SimSun" panose="02010600030101010101" pitchFamily="2" charset="-122"/>
              </a:rPr>
              <a:t>Funciona ANTES y DURANTE la toma para hacer que FLUYA la leche</a:t>
            </a:r>
            <a:endParaRPr lang="es-ES_tradnl" sz="14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C99CB88-1C2E-42A1-A53E-A63F448FCFB0}"/>
              </a:ext>
            </a:extLst>
          </p:cNvPr>
          <p:cNvSpPr txBox="1"/>
          <p:nvPr/>
        </p:nvSpPr>
        <p:spPr>
          <a:xfrm>
            <a:off x="6591299" y="5579923"/>
            <a:ext cx="21717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400" b="1" dirty="0">
                <a:latin typeface="Calibri" panose="020F0502020204030204" pitchFamily="34" charset="0"/>
                <a:ea typeface="SimSun" panose="02010600030101010101" pitchFamily="2" charset="-122"/>
              </a:rPr>
              <a:t>Hace que el útero se contraiga</a:t>
            </a:r>
            <a:endParaRPr lang="es-ES_tradnl" sz="1400" b="1" dirty="0"/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9789D7F3-7914-4849-8DDD-1ADAED69BB2A}"/>
              </a:ext>
            </a:extLst>
          </p:cNvPr>
          <p:cNvSpPr txBox="1"/>
          <p:nvPr/>
        </p:nvSpPr>
        <p:spPr>
          <a:xfrm>
            <a:off x="6896100" y="2766060"/>
            <a:ext cx="13335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Impulsos sensoriales del pezón</a:t>
            </a:r>
          </a:p>
          <a:p>
            <a:endParaRPr lang="es-ES_tradnl" sz="1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es-ES_tradnl" sz="1100" dirty="0"/>
          </a:p>
          <a:p>
            <a:endParaRPr lang="es-ES_tradnl" sz="500" dirty="0"/>
          </a:p>
        </p:txBody>
      </p:sp>
      <p:sp>
        <p:nvSpPr>
          <p:cNvPr id="13" name="ZoneTexte 6">
            <a:extLst>
              <a:ext uri="{FF2B5EF4-FFF2-40B4-BE49-F238E27FC236}">
                <a16:creationId xmlns:a16="http://schemas.microsoft.com/office/drawing/2014/main" id="{0734AF21-E7CC-4EC4-BD41-01DB70C3F1EF}"/>
              </a:ext>
            </a:extLst>
          </p:cNvPr>
          <p:cNvSpPr txBox="1"/>
          <p:nvPr/>
        </p:nvSpPr>
        <p:spPr>
          <a:xfrm>
            <a:off x="2057400" y="2743974"/>
            <a:ext cx="990600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Oxitocina en la sangre</a:t>
            </a:r>
          </a:p>
          <a:p>
            <a:endParaRPr lang="es-ES_tradnl" sz="11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es-ES_tradnl" sz="600" dirty="0"/>
          </a:p>
        </p:txBody>
      </p:sp>
      <p:sp>
        <p:nvSpPr>
          <p:cNvPr id="14" name="ZoneTexte 7">
            <a:extLst>
              <a:ext uri="{FF2B5EF4-FFF2-40B4-BE49-F238E27FC236}">
                <a16:creationId xmlns:a16="http://schemas.microsoft.com/office/drawing/2014/main" id="{5EECC317-2076-4810-91A1-10CEF4E6397B}"/>
              </a:ext>
            </a:extLst>
          </p:cNvPr>
          <p:cNvSpPr txBox="1"/>
          <p:nvPr/>
        </p:nvSpPr>
        <p:spPr>
          <a:xfrm>
            <a:off x="2049780" y="5225980"/>
            <a:ext cx="10744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Bebé mamando</a:t>
            </a:r>
          </a:p>
          <a:p>
            <a:endParaRPr lang="es-ES_tradnl" sz="11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es-ES_tradnl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Favorecer y obstaculizar el reflejo de la oxitocina 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5/6</a:t>
            </a:r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422441" y="1761665"/>
            <a:ext cx="8945505" cy="4593909"/>
            <a:chOff x="-125" y="1047"/>
            <a:chExt cx="6260" cy="2881"/>
          </a:xfrm>
        </p:grpSpPr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 rot="19846509">
              <a:off x="3659" y="1864"/>
              <a:ext cx="2476" cy="2064"/>
            </a:xfrm>
            <a:prstGeom prst="irregularSeal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es-ES" altLang="en-US" sz="1985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429" y="2423"/>
              <a:ext cx="1229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8339" tIns="49169" rIns="98339" bIns="49169">
              <a:spAutoFit/>
            </a:bodyPr>
            <a:lstStyle>
              <a:lvl1pPr defTabSz="10429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429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429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429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s-ES" altLang="en-US" sz="1600" dirty="0">
                  <a:latin typeface="+mn-lt"/>
                </a:rPr>
                <a:t> Preocupación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s-ES" altLang="en-US" sz="1600" dirty="0">
                  <a:latin typeface="+mn-lt"/>
                </a:rPr>
                <a:t> Estrés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s-ES" altLang="en-US" sz="1600" dirty="0">
                  <a:latin typeface="+mn-lt"/>
                </a:rPr>
                <a:t> Dolor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s-ES" altLang="en-US" sz="1600" dirty="0">
                  <a:latin typeface="+mn-lt"/>
                </a:rPr>
                <a:t> Duda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3799" y="1047"/>
              <a:ext cx="1884" cy="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8339" tIns="49169" rIns="98339" bIns="49169">
              <a:spAutoFit/>
            </a:bodyPr>
            <a:lstStyle>
              <a:lvl1pPr marL="306388" indent="-3063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s-ES" altLang="en-US" sz="2400" dirty="0"/>
                <a:t>Estos</a:t>
              </a:r>
              <a:r>
                <a:rPr lang="es-ES" altLang="en-US" sz="3016" dirty="0"/>
                <a:t> </a:t>
              </a:r>
              <a:r>
                <a:rPr lang="es-ES" altLang="en-US" sz="3016" i="1" dirty="0"/>
                <a:t>obstaculizan </a:t>
              </a:r>
              <a:r>
                <a:rPr lang="es-ES" altLang="en-US" sz="2400" dirty="0"/>
                <a:t>el reflejo</a:t>
              </a: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-125" y="1047"/>
              <a:ext cx="1944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8339" tIns="49169" rIns="98339" bIns="49169">
              <a:spAutoFit/>
            </a:bodyPr>
            <a:lstStyle>
              <a:lvl1pPr marL="306388" indent="-3063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s-ES" altLang="en-US" sz="2400" dirty="0"/>
                <a:t>Estos </a:t>
              </a:r>
              <a:r>
                <a:rPr lang="es-ES" altLang="en-US" sz="3016" i="1" dirty="0"/>
                <a:t>favorecen </a:t>
              </a:r>
              <a:r>
                <a:rPr lang="es-ES" altLang="en-US" sz="2400" dirty="0"/>
                <a:t>el   reflejo</a:t>
              </a:r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561" y="2070"/>
              <a:ext cx="180" cy="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es-ES" altLang="en-US" sz="1985"/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166" y="1659"/>
              <a:ext cx="1546" cy="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8339" tIns="49169" rIns="98339" bIns="49169">
              <a:spAutoFit/>
            </a:bodyPr>
            <a:lstStyle>
              <a:lvl1pPr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eaLnBrk="1" hangingPunct="1">
                <a:lnSpc>
                  <a:spcPct val="150000"/>
                </a:lnSpc>
                <a:buClr>
                  <a:schemeClr val="accent3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s-ES" altLang="en-US" sz="1600" dirty="0">
                  <a:latin typeface="+mn-lt"/>
                </a:rPr>
                <a:t>Pensar con cariño   en el bebé</a:t>
              </a:r>
            </a:p>
            <a:p>
              <a:pPr marL="285750" indent="-285750" eaLnBrk="1" hangingPunct="1">
                <a:lnSpc>
                  <a:spcPct val="150000"/>
                </a:lnSpc>
                <a:buClr>
                  <a:schemeClr val="accent3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s-ES" altLang="en-US" sz="1600" dirty="0">
                  <a:latin typeface="+mn-lt"/>
                </a:rPr>
                <a:t>Oír los sonidos del bebé</a:t>
              </a:r>
            </a:p>
            <a:p>
              <a:pPr marL="285750" indent="-285750" eaLnBrk="1" hangingPunct="1">
                <a:lnSpc>
                  <a:spcPct val="150000"/>
                </a:lnSpc>
                <a:buClr>
                  <a:schemeClr val="accent3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s-ES" altLang="en-US" sz="1600" dirty="0">
                  <a:latin typeface="+mn-lt"/>
                </a:rPr>
                <a:t>Ver al bebé</a:t>
              </a:r>
            </a:p>
            <a:p>
              <a:pPr marL="285750" indent="-285750" eaLnBrk="1" hangingPunct="1">
                <a:lnSpc>
                  <a:spcPct val="150000"/>
                </a:lnSpc>
                <a:buClr>
                  <a:schemeClr val="accent3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s-ES" altLang="en-US" sz="1600" dirty="0">
                  <a:latin typeface="+mn-lt"/>
                </a:rPr>
                <a:t>Tocar al bebé</a:t>
              </a:r>
            </a:p>
            <a:p>
              <a:pPr marL="285750" indent="-285750" eaLnBrk="1" hangingPunct="1">
                <a:lnSpc>
                  <a:spcPct val="150000"/>
                </a:lnSpc>
                <a:buClr>
                  <a:schemeClr val="accent3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s-ES" altLang="en-US" sz="1600" dirty="0">
                  <a:latin typeface="+mn-lt"/>
                </a:rPr>
                <a:t>Confianza</a:t>
              </a:r>
            </a:p>
          </p:txBody>
        </p:sp>
      </p:grpSp>
      <p:pic>
        <p:nvPicPr>
          <p:cNvPr id="13" name="Picture 12" descr="F10_06092016_PH_3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563" y="1722844"/>
            <a:ext cx="2692400" cy="4038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00400" y="6550223"/>
            <a:ext cx="2071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© OMS/Yoshi Shimizu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3E5D-6045-8541-B3CE-5A13E6E5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>
            <a:normAutofit/>
          </a:bodyPr>
          <a:lstStyle/>
          <a:p>
            <a:r>
              <a:rPr lang="es-ES" sz="3000" dirty="0"/>
              <a:t>Signos y sensaciones del reflejo de la oxitocina: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9F04-FB4C-6240-B689-386CE6F8D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974336"/>
          </a:xfrm>
        </p:spPr>
        <p:txBody>
          <a:bodyPr/>
          <a:lstStyle/>
          <a:p>
            <a:r>
              <a:rPr lang="es-ES" sz="2200" dirty="0"/>
              <a:t>una sensación de presión o de hormigueo en los pechos justo antes alimentar a su bebé o durante una amamantada;</a:t>
            </a:r>
          </a:p>
          <a:p>
            <a:r>
              <a:rPr lang="es-ES" sz="2200" dirty="0"/>
              <a:t>flujo de leche que brota de los pechos cuando piensa en su bebé u oye el llanto de su bebé;</a:t>
            </a:r>
          </a:p>
          <a:p>
            <a:r>
              <a:rPr lang="es-ES" sz="2200" dirty="0"/>
              <a:t>goteo de leche del otro pecho, cuando su bebé está mamando.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43DD82-60D3-5342-B089-E07337572433}"/>
              </a:ext>
            </a:extLst>
          </p:cNvPr>
          <p:cNvSpPr txBox="1"/>
          <p:nvPr/>
        </p:nvSpPr>
        <p:spPr>
          <a:xfrm>
            <a:off x="4648200" y="1600200"/>
            <a:ext cx="388619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100" dirty="0"/>
              <a:t>leche que brota de su pecho en chorros finos, si su bebé suelta el pecho durante una toma;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100" dirty="0"/>
              <a:t>dolor por las contracciones uterinas, a veces con un sangrado, durante las tomas en la primera semana;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2100" dirty="0"/>
              <a:t>succiones lentas y profundas y deglución del bebé, que demuestran que la leche materna está fluyendo a su boca.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B864F-2164-ED46-AFE9-DD2B48DA40AE}"/>
              </a:ext>
            </a:extLst>
          </p:cNvPr>
          <p:cNvSpPr txBox="1"/>
          <p:nvPr/>
        </p:nvSpPr>
        <p:spPr>
          <a:xfrm>
            <a:off x="8077200" y="62161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accent2"/>
                </a:solidFill>
              </a:rPr>
              <a:t>5/7</a:t>
            </a:r>
          </a:p>
        </p:txBody>
      </p:sp>
    </p:spTree>
    <p:extLst>
      <p:ext uri="{BB962C8B-B14F-4D97-AF65-F5344CB8AC3E}">
        <p14:creationId xmlns:p14="http://schemas.microsoft.com/office/powerpoint/2010/main" val="392307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Factor inhibidor de la lactación (FIL)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5/8</a:t>
            </a:r>
          </a:p>
        </p:txBody>
      </p:sp>
      <p:pic>
        <p:nvPicPr>
          <p:cNvPr id="6" name="Picture 5" descr="scl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799"/>
            <a:ext cx="3200400" cy="463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0" y="3810000"/>
            <a:ext cx="3581400" cy="256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s-ES" altLang="en-US" sz="3200" dirty="0">
                <a:latin typeface="+mn-lt"/>
              </a:rPr>
              <a:t>Si el pecho permanece lleno de leche, se interrumpe la secreción.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ABE5DC-21C4-47C6-A75A-B6829B86098E}"/>
              </a:ext>
            </a:extLst>
          </p:cNvPr>
          <p:cNvSpPr txBox="1"/>
          <p:nvPr/>
        </p:nvSpPr>
        <p:spPr>
          <a:xfrm>
            <a:off x="2590800" y="4616566"/>
            <a:ext cx="990600" cy="336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Inhibidor</a:t>
            </a: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s-ES" altLang="en-US" dirty="0"/>
              <a:t>Agarre al pecho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5/9</a:t>
            </a:r>
          </a:p>
        </p:txBody>
      </p:sp>
      <p:pic>
        <p:nvPicPr>
          <p:cNvPr id="5" name="Picture 7" descr="scl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038600" cy="322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6324600" y="5959764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  <p:pic>
        <p:nvPicPr>
          <p:cNvPr id="11" name="Picture 10" descr="A close up of a baby&#10;&#10;Description automatically generated">
            <a:extLst>
              <a:ext uri="{FF2B5EF4-FFF2-40B4-BE49-F238E27FC236}">
                <a16:creationId xmlns:a16="http://schemas.microsoft.com/office/drawing/2014/main" id="{4234FB15-1103-41CA-A754-C4B049787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91" y="2953581"/>
            <a:ext cx="4260327" cy="299001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C66B98EF4E43903CD34A859738EE" ma:contentTypeVersion="15" ma:contentTypeDescription="Create a new document." ma:contentTypeScope="" ma:versionID="a6cb09a09124ee5368d0dcf33edc44f5">
  <xsd:schema xmlns:xsd="http://www.w3.org/2001/XMLSchema" xmlns:xs="http://www.w3.org/2001/XMLSchema" xmlns:p="http://schemas.microsoft.com/office/2006/metadata/properties" xmlns:ns2="90c77432-d11e-4bcd-b3ef-edfb0845907a" xmlns:ns3="73d0ba8d-d766-4bf6-bcf0-d2eb81301a02" targetNamespace="http://schemas.microsoft.com/office/2006/metadata/properties" ma:root="true" ma:fieldsID="de4b717b127a680e2c16c90b12c17794" ns2:_="" ns3:_="">
    <xsd:import namespace="90c77432-d11e-4bcd-b3ef-edfb0845907a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77432-d11e-4bcd-b3ef-edfb08459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CCC19A-DD80-4845-96D2-03B6230E69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77432-d11e-4bcd-b3ef-edfb0845907a"/>
    <ds:schemaRef ds:uri="73d0ba8d-d766-4bf6-bcf0-d2eb81301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BD7C83-E302-4C81-B953-4104D4CF9C2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77C713-084E-4668-B52C-86694787C0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1295</TotalTime>
  <Words>696</Words>
  <Application>Microsoft Macintosh PowerPoint</Application>
  <PresentationFormat>On-screen Show (4:3)</PresentationFormat>
  <Paragraphs>131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Trebuchet MS</vt:lpstr>
      <vt:lpstr>Wingdings 2</vt:lpstr>
      <vt:lpstr>Urban</vt:lpstr>
      <vt:lpstr>Sesión 5. </vt:lpstr>
      <vt:lpstr>Sesión 5. Objetivos:  Cómo funciona la lactancia materna</vt:lpstr>
      <vt:lpstr>Anatomía del pecho</vt:lpstr>
      <vt:lpstr>Prolactina</vt:lpstr>
      <vt:lpstr>Reflejo de la oxitocina</vt:lpstr>
      <vt:lpstr>Favorecer y obstaculizar el reflejo de la oxitocina </vt:lpstr>
      <vt:lpstr>Signos y sensaciones del reflejo de la oxitocina:</vt:lpstr>
      <vt:lpstr>Factor inhibidor de la lactación (FIL)</vt:lpstr>
      <vt:lpstr>Agarre al pecho</vt:lpstr>
      <vt:lpstr>Fíjese en la flecha</vt:lpstr>
      <vt:lpstr>Agarre adecuado e inadecuado</vt:lpstr>
      <vt:lpstr>Agarre: Apariencia externa</vt:lpstr>
      <vt:lpstr>Agarre adecuado</vt:lpstr>
      <vt:lpstr>Agarre inadecuado</vt:lpstr>
      <vt:lpstr>Consecuencias de un agarre inadecuado</vt:lpstr>
      <vt:lpstr>Reflejos en el bebé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</dc:title>
  <dc:creator>MUSTAFA, Thahira</dc:creator>
  <cp:lastModifiedBy>maria martinez</cp:lastModifiedBy>
  <cp:revision>91</cp:revision>
  <cp:lastPrinted>2020-03-21T14:23:37Z</cp:lastPrinted>
  <dcterms:created xsi:type="dcterms:W3CDTF">2019-06-16T08:59:06Z</dcterms:created>
  <dcterms:modified xsi:type="dcterms:W3CDTF">2022-09-19T15:28:03Z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0x0101005D06C66B98EF4E43903CD34A859738EE</vt:lpwstr>
  </property>
  <property fmtid="{D5CDD505-2E9C-101B-9397-08002B2CF9AE}" pid="3" name="PAHOMTS_FileType">
    <vt:lpwstr>RAW</vt:lpwstr>
  </property>
  <property fmtid="{D5CDD505-2E9C-101B-9397-08002B2CF9AE}" pid="4" name="PAHOMTS_JobNumber">
    <vt:lpwstr>ES0723</vt:lpwstr>
  </property>
</Properties>
</file>