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57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oria Lopez Ramirez" initials="GLR" lastIdx="1" clrIdx="0">
    <p:extLst>
      <p:ext uri="{19B8F6BF-5375-455C-9EA6-DF929625EA0E}">
        <p15:presenceInfo xmlns:p15="http://schemas.microsoft.com/office/powerpoint/2012/main" userId="b4367abf91fd4ef9" providerId="Windows Live"/>
      </p:ext>
    </p:extLst>
  </p:cmAuthor>
  <p:cmAuthor id="2" name="Carmen Casanovas" initials="CC" lastIdx="1" clrIdx="1">
    <p:extLst>
      <p:ext uri="{19B8F6BF-5375-455C-9EA6-DF929625EA0E}">
        <p15:presenceInfo xmlns:p15="http://schemas.microsoft.com/office/powerpoint/2012/main" userId="91b03fd7b520eb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51728D-B4FF-42DF-8DF9-7D56B7050561}" v="1" dt="2021-06-10T12:56:57.5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4664"/>
  </p:normalViewPr>
  <p:slideViewPr>
    <p:cSldViewPr>
      <p:cViewPr varScale="1">
        <p:scale>
          <a:sx n="111" d="100"/>
          <a:sy n="111" d="100"/>
        </p:scale>
        <p:origin x="168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56"/>
      <c:rotY val="0"/>
      <c:depthPercent val="2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406947890818901E-2"/>
          <c:y val="2.1598272138228899E-2"/>
          <c:w val="0.95161290322580705"/>
          <c:h val="0.9416846652267826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Grasa</c:v>
                </c:pt>
              </c:strCache>
            </c:strRef>
          </c:tx>
          <c:spPr>
            <a:solidFill>
              <a:srgbClr val="FFFFFF"/>
            </a:solidFill>
            <a:ln w="2116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57</c:v>
                </c:pt>
                <c:pt idx="1">
                  <c:v>36.200000000000003</c:v>
                </c:pt>
                <c:pt idx="2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FA-4E3A-B30E-5989B3B3939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Proteina</c:v>
                </c:pt>
              </c:strCache>
            </c:strRef>
          </c:tx>
          <c:spPr>
            <a:pattFill prst="wdUpDiag">
              <a:fgClr>
                <a:srgbClr val="000000"/>
              </a:fgClr>
              <a:bgClr>
                <a:srgbClr val="FFFFFF"/>
              </a:bgClr>
            </a:pattFill>
            <a:ln w="2116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9.5</c:v>
                </c:pt>
                <c:pt idx="1">
                  <c:v>30.5</c:v>
                </c:pt>
                <c:pt idx="2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FA-4E3A-B30E-5989B3B3939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Lactosa</c:v>
                </c:pt>
              </c:strCache>
            </c:strRef>
          </c:tx>
          <c:spPr>
            <a:pattFill prst="pct5">
              <a:fgClr>
                <a:srgbClr val="000000"/>
              </a:fgClr>
              <a:bgClr>
                <a:srgbClr val="FFFFFF"/>
              </a:bgClr>
            </a:pattFill>
            <a:ln w="2116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33.33</c:v>
                </c:pt>
                <c:pt idx="1">
                  <c:v>33.33</c:v>
                </c:pt>
                <c:pt idx="2">
                  <c:v>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FA-4E3A-B30E-5989B3B39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0"/>
        <c:shape val="box"/>
        <c:axId val="67730816"/>
        <c:axId val="67736704"/>
        <c:axId val="0"/>
      </c:bar3DChart>
      <c:catAx>
        <c:axId val="67730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7736704"/>
        <c:crosses val="autoZero"/>
        <c:auto val="0"/>
        <c:lblAlgn val="ctr"/>
        <c:lblOffset val="100"/>
        <c:noMultiLvlLbl val="0"/>
      </c:catAx>
      <c:valAx>
        <c:axId val="677367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67730816"/>
        <c:crosses val="autoZero"/>
        <c:crossBetween val="between"/>
      </c:valAx>
      <c:spPr>
        <a:noFill/>
        <a:ln w="211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43010752688194E-2"/>
          <c:y val="6.5764023210831982E-2"/>
          <c:w val="0.9182795698924725"/>
          <c:h val="0.68278529980657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000000"/>
            </a:solidFill>
            <a:ln w="33722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248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7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Leche materna exclusiva</c:v>
                </c:pt>
                <c:pt idx="1">
                  <c:v>Leche materna y líquidos no nutritivos</c:v>
                </c:pt>
                <c:pt idx="2">
                  <c:v>Leche materna y suplementos nutritivos</c:v>
                </c:pt>
                <c:pt idx="3">
                  <c:v>Sin leche materna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</c:v>
                </c:pt>
                <c:pt idx="1">
                  <c:v>3.2</c:v>
                </c:pt>
                <c:pt idx="2">
                  <c:v>13.3</c:v>
                </c:pt>
                <c:pt idx="3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7F-4428-B8F5-FF702BDD2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66729088"/>
        <c:axId val="66777088"/>
      </c:barChart>
      <c:catAx>
        <c:axId val="6672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48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9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777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6777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24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729088"/>
        <c:crosses val="autoZero"/>
        <c:crossBetween val="between"/>
      </c:valAx>
      <c:spPr>
        <a:noFill/>
        <a:ln w="224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userShapes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0.5463</cdr:x>
      <cdr:y>0.82819</cdr:y>
    </cdr:from>
    <cdr:to>
      <cdr:x>0.63889</cdr:x>
      <cdr:y>0.89868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B6DF04DB-3CB6-4251-AA1A-234D4652C464}"/>
            </a:ext>
          </a:extLst>
        </cdr:cNvPr>
        <cdr:cNvSpPr txBox="1"/>
      </cdr:nvSpPr>
      <cdr:spPr>
        <a:xfrm xmlns:a="http://schemas.openxmlformats.org/drawingml/2006/main">
          <a:off x="4495800" y="3581400"/>
          <a:ext cx="762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99A01FE-F9A1-41AE-98A9-CDE86EFBE341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58F907-6F06-448E-86B0-6D8D992A4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Sesión 2.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Beneficios de la lactancia materna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2/1</a:t>
            </a:r>
          </a:p>
        </p:txBody>
      </p:sp>
      <p:pic>
        <p:nvPicPr>
          <p:cNvPr id="5" name="Picture 4" descr="UNI114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381000"/>
            <a:ext cx="4572000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588315-F547-A14B-9401-3E559AD881A7}"/>
              </a:ext>
            </a:extLst>
          </p:cNvPr>
          <p:cNvSpPr txBox="1"/>
          <p:nvPr/>
        </p:nvSpPr>
        <p:spPr>
          <a:xfrm>
            <a:off x="3657600" y="6611779"/>
            <a:ext cx="2192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UNICEF/UNI114991/Holt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533400"/>
          </a:xfrm>
        </p:spPr>
        <p:txBody>
          <a:bodyPr>
            <a:noAutofit/>
          </a:bodyPr>
          <a:lstStyle/>
          <a:p>
            <a:r>
              <a:rPr lang="es-ES" altLang="en-US" sz="3200" dirty="0"/>
              <a:t>Riesgo de diarrea según el método de alimentación</a:t>
            </a:r>
            <a:endParaRPr lang="es-E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2/10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0"/>
            <a:ext cx="8229600" cy="5334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es-ES" altLang="en-US" sz="2400" dirty="0">
                <a:latin typeface="+mj-lt"/>
              </a:rPr>
              <a:t>Filipinas, lactantes de 0-2 meses de edad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896418"/>
              </p:ext>
            </p:extLst>
          </p:nvPr>
        </p:nvGraphicFramePr>
        <p:xfrm>
          <a:off x="381000" y="2057400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7472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1200" dirty="0"/>
              <a:t>Fuente: Popkin BM, Adair L, JS Similar, Black R, Briscoe J, </a:t>
            </a:r>
            <a:r>
              <a:rPr lang="es-ES" altLang="en-US" sz="1200" dirty="0" err="1"/>
              <a:t>Flieger</a:t>
            </a:r>
            <a:r>
              <a:rPr lang="es-ES" altLang="en-US" sz="1200" dirty="0"/>
              <a:t> W. </a:t>
            </a:r>
            <a:r>
              <a:rPr lang="en-GB" altLang="en-US" sz="1200" dirty="0"/>
              <a:t>Breast-feeding and diarrheal morbidity</a:t>
            </a:r>
            <a:r>
              <a:rPr lang="es-ES" altLang="en-US" sz="1200" dirty="0"/>
              <a:t>. </a:t>
            </a:r>
            <a:r>
              <a:rPr lang="es-ES" altLang="en-US" sz="1200" dirty="0" err="1"/>
              <a:t>Pediatrics</a:t>
            </a:r>
            <a:r>
              <a:rPr lang="es-ES" altLang="en-US" sz="1200" dirty="0"/>
              <a:t>. 1990;86:874‒82.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altLang="en-US" sz="3600" dirty="0"/>
              <a:t>Beneficios psicológicos de la lactancia materna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029200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altLang="en-US" b="1" dirty="0"/>
              <a:t>Vínculo afectivo</a:t>
            </a:r>
          </a:p>
          <a:p>
            <a:r>
              <a:rPr lang="es-ES" altLang="en-US" dirty="0"/>
              <a:t>Relación estrecha y cariñosa entre la madre y el bebé.</a:t>
            </a:r>
          </a:p>
          <a:p>
            <a:r>
              <a:rPr lang="es-ES" altLang="en-US" dirty="0"/>
              <a:t>Mayor satisfacción emocional de la madre.</a:t>
            </a:r>
          </a:p>
          <a:p>
            <a:r>
              <a:rPr lang="es-ES" altLang="en-US" dirty="0"/>
              <a:t>El bebé llora menos.</a:t>
            </a:r>
          </a:p>
          <a:p>
            <a:r>
              <a:rPr lang="es-ES" altLang="en-US" dirty="0"/>
              <a:t>El bebé puede tener mayor seguridad emocional.</a:t>
            </a:r>
          </a:p>
          <a:p>
            <a:pPr>
              <a:buNone/>
            </a:pPr>
            <a:endParaRPr lang="es-ES" altLang="en-US" sz="1500" dirty="0"/>
          </a:p>
          <a:p>
            <a:pPr>
              <a:buNone/>
            </a:pPr>
            <a:r>
              <a:rPr lang="es-ES" altLang="en-US" b="1" dirty="0"/>
              <a:t>Desarrollo</a:t>
            </a:r>
          </a:p>
          <a:p>
            <a:r>
              <a:rPr lang="es-ES" altLang="en-US" dirty="0"/>
              <a:t>Los niños tienen un mejor desempeño en las pruebas de inteligencia.</a:t>
            </a:r>
          </a:p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2/11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0" y="5638800"/>
            <a:ext cx="2169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© </a:t>
            </a:r>
            <a:r>
              <a:rPr lang="es-ES" sz="1400" dirty="0" err="1"/>
              <a:t>Alamy</a:t>
            </a:r>
            <a:r>
              <a:rPr lang="es-ES" sz="1400" dirty="0"/>
              <a:t>, correo en línea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5CFD6AC-CCF7-46A4-98A6-F9E06AF6B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4"/>
          <a:stretch>
            <a:fillRect/>
          </a:stretch>
        </p:blipFill>
        <p:spPr bwMode="auto">
          <a:xfrm>
            <a:off x="5911357" y="1687945"/>
            <a:ext cx="252095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066800"/>
          </a:xfrm>
        </p:spPr>
        <p:txBody>
          <a:bodyPr>
            <a:normAutofit/>
          </a:bodyPr>
          <a:lstStyle/>
          <a:p>
            <a:r>
              <a:rPr lang="es-ES" altLang="en-US" dirty="0"/>
              <a:t>Riesgos de no amamantar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Puede exigir más esfuerzo construir el apego con el bebé.</a:t>
            </a:r>
            <a:endParaRPr lang="es-ES" altLang="en-US" dirty="0"/>
          </a:p>
          <a:p>
            <a:r>
              <a:rPr lang="es-ES" altLang="en-US" dirty="0"/>
              <a:t>Más diarrea y diarrea persistente.</a:t>
            </a:r>
          </a:p>
          <a:p>
            <a:r>
              <a:rPr lang="es-ES" altLang="en-US" dirty="0"/>
              <a:t>Infecciones respiratorias más frecuentes.</a:t>
            </a:r>
          </a:p>
          <a:p>
            <a:r>
              <a:rPr lang="es-ES" altLang="en-US" dirty="0"/>
              <a:t>Desnutrición; carencia de vitamina A.</a:t>
            </a:r>
          </a:p>
          <a:p>
            <a:r>
              <a:rPr lang="es-ES" altLang="en-US" dirty="0"/>
              <a:t>Más alergias e intolerancia a la leche</a:t>
            </a:r>
          </a:p>
          <a:p>
            <a:r>
              <a:rPr lang="es-ES" altLang="en-US" dirty="0"/>
              <a:t>Mayor riesgo de padecer algunas enfermedades crónicas.</a:t>
            </a:r>
          </a:p>
          <a:p>
            <a:r>
              <a:rPr lang="es-ES" altLang="en-US" dirty="0"/>
              <a:t>Obesidad.</a:t>
            </a:r>
          </a:p>
          <a:p>
            <a:r>
              <a:rPr lang="es-ES" altLang="en-US" dirty="0"/>
              <a:t>Puntuaciones inferiores en las pruebas de inteligencia.</a:t>
            </a:r>
          </a:p>
          <a:p>
            <a:r>
              <a:rPr lang="es-ES" altLang="en-US" dirty="0"/>
              <a:t>La madre puede quedar embarazada más pronto.</a:t>
            </a:r>
          </a:p>
          <a:p>
            <a:r>
              <a:rPr lang="es-ES" altLang="en-US" dirty="0"/>
              <a:t>Mayor riesgo para la madre de padecer anemia, cáncer de ovario y cáncer de mama.</a:t>
            </a:r>
          </a:p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2/12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676400"/>
          </a:xfrm>
        </p:spPr>
        <p:txBody>
          <a:bodyPr>
            <a:normAutofit/>
          </a:bodyPr>
          <a:lstStyle/>
          <a:p>
            <a:r>
              <a:rPr lang="es-ES" altLang="en-US" dirty="0"/>
              <a:t>Sesión 2. </a:t>
            </a:r>
            <a:r>
              <a:rPr lang="es-ES" dirty="0"/>
              <a:t>Objetivos </a:t>
            </a:r>
            <a:br>
              <a:rPr lang="es-ES" altLang="en-US" dirty="0"/>
            </a:br>
            <a:r>
              <a:rPr lang="es-ES" altLang="en-US" dirty="0"/>
              <a:t>Beneficios de la lactancia materna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7" y="2514601"/>
            <a:ext cx="8229600" cy="3962400"/>
          </a:xfrm>
        </p:spPr>
        <p:txBody>
          <a:bodyPr>
            <a:normAutofit fontScale="85000" lnSpcReduction="20000"/>
          </a:bodyPr>
          <a:lstStyle/>
          <a:p>
            <a:pPr marL="46038" indent="-46038">
              <a:buNone/>
            </a:pPr>
            <a:r>
              <a:rPr lang="es-ES" altLang="en-US" sz="3200" b="1" dirty="0"/>
              <a:t>Después de completar esta sesión, los participantes serán capaces de:</a:t>
            </a:r>
          </a:p>
          <a:p>
            <a:pPr marL="46038" indent="-46038">
              <a:spcBef>
                <a:spcPts val="0"/>
              </a:spcBef>
              <a:buNone/>
            </a:pPr>
            <a:endParaRPr lang="es-ES" alt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altLang="en-US" sz="3200" dirty="0"/>
              <a:t>enunciar las ventajas de una alimentación óptima del lactante (lactancia materna exclusiva y lactancia materna continuada);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altLang="en-US" sz="3200" dirty="0"/>
              <a:t>explicar la importancia del calostro y enumerar sus propiedades especiales;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altLang="en-US" sz="3200" dirty="0"/>
              <a:t>describir las diferencias principales entre la leche materna y las leches artificiales, 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altLang="en-US" sz="3200" dirty="0"/>
              <a:t>enumerar los riesgos de la alimentación artificial. </a:t>
            </a:r>
          </a:p>
          <a:p>
            <a:pPr marL="457200" indent="-457200">
              <a:buNone/>
            </a:pPr>
            <a:endParaRPr lang="es-ES" altLang="en-US" sz="3200" dirty="0"/>
          </a:p>
          <a:p>
            <a:pPr marL="358775" indent="-31273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altLang="en-US" sz="3200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2/2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s-ES" altLang="en-US" dirty="0"/>
              <a:t>Beneficios de la lactancia materna</a:t>
            </a:r>
            <a:endParaRPr lang="es-E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400800"/>
            <a:ext cx="1295400" cy="457200"/>
          </a:xfrm>
        </p:spPr>
        <p:txBody>
          <a:bodyPr/>
          <a:lstStyle/>
          <a:p>
            <a:r>
              <a:rPr lang="es-ES" sz="1800" dirty="0"/>
              <a:t>2/3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211695"/>
              </p:ext>
            </p:extLst>
          </p:nvPr>
        </p:nvGraphicFramePr>
        <p:xfrm>
          <a:off x="228600" y="1447800"/>
          <a:ext cx="8763000" cy="4041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945">
                <a:tc>
                  <a:txBody>
                    <a:bodyPr/>
                    <a:lstStyle/>
                    <a:p>
                      <a:r>
                        <a:rPr lang="es-ES" dirty="0"/>
                        <a:t>Leche materna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Lactancia </a:t>
                      </a:r>
                      <a:r>
                        <a:rPr kumimoji="0" lang="es-ES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materna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945">
                <a:tc>
                  <a:txBody>
                    <a:bodyPr/>
                    <a:lstStyle/>
                    <a:p>
                      <a:r>
                        <a:rPr lang="es-ES" baseline="0" dirty="0"/>
                        <a:t> Nutrientes </a:t>
                      </a:r>
                      <a:r>
                        <a:rPr lang="es-ES" dirty="0"/>
                        <a:t>completos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n-US" sz="1800" dirty="0"/>
                        <a:t>Fomenta el apego y el desarrollo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Digestión fácil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n-US" sz="1800" dirty="0"/>
                        <a:t>Ayuda a retrasar un nuevo embarazo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945">
                <a:tc>
                  <a:txBody>
                    <a:bodyPr/>
                    <a:lstStyle/>
                    <a:p>
                      <a:r>
                        <a:rPr lang="es-ES" dirty="0"/>
                        <a:t>Se aprovecha de manera eficiente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n-US" sz="1800" dirty="0"/>
                        <a:t>Protege la salud de la madre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n-US" sz="1800" dirty="0"/>
                        <a:t>Protege contra las infecciones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7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n-US" sz="1800" dirty="0"/>
                        <a:t>Protege contra las enfermedades no transmisibles a largo plazo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n-US" sz="1800" dirty="0"/>
                        <a:t>Cuesta menos que la alimentación artificial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E588315-F547-A14B-9401-3E559AD881A7}"/>
              </a:ext>
            </a:extLst>
          </p:cNvPr>
          <p:cNvSpPr txBox="1"/>
          <p:nvPr/>
        </p:nvSpPr>
        <p:spPr>
          <a:xfrm>
            <a:off x="6019800" y="6400800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UNICEF/UN0222431/</a:t>
            </a:r>
            <a:r>
              <a:rPr lang="es-ES" sz="1000" dirty="0" err="1"/>
              <a:t>Velazquez</a:t>
            </a:r>
            <a:endParaRPr lang="es-ES" sz="1000" dirty="0"/>
          </a:p>
        </p:txBody>
      </p:sp>
      <p:pic>
        <p:nvPicPr>
          <p:cNvPr id="10" name="Picture 9" descr="UN03109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00" y="3610006"/>
            <a:ext cx="4152900" cy="2768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Autofit/>
          </a:bodyPr>
          <a:lstStyle/>
          <a:p>
            <a:r>
              <a:rPr lang="es-ES" altLang="en-US" sz="3200" dirty="0"/>
              <a:t>Nutrientes en la leche materna y las leches artificiales</a:t>
            </a:r>
            <a:endParaRPr lang="es-E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2/4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86838B-E98E-4493-A67A-709B112AC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78726"/>
            <a:ext cx="3505200" cy="515067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F0CF5F1-61D9-4598-83AE-7B434C498A25}"/>
              </a:ext>
            </a:extLst>
          </p:cNvPr>
          <p:cNvSpPr txBox="1"/>
          <p:nvPr/>
        </p:nvSpPr>
        <p:spPr>
          <a:xfrm>
            <a:off x="4038600" y="1478726"/>
            <a:ext cx="14478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n-US" sz="1100" dirty="0">
                <a:solidFill>
                  <a:srgbClr val="0070C0"/>
                </a:solidFill>
              </a:rPr>
              <a:t>Leche</a:t>
            </a:r>
            <a:r>
              <a:rPr lang="es-ES" altLang="en-US" sz="1100" dirty="0"/>
              <a:t> </a:t>
            </a:r>
            <a:r>
              <a:rPr lang="es-ES" altLang="en-US" sz="1100" dirty="0">
                <a:solidFill>
                  <a:srgbClr val="0070C0"/>
                </a:solidFill>
              </a:rPr>
              <a:t>materna</a:t>
            </a:r>
            <a:endParaRPr lang="fr-FR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0369DB5-1DAA-4718-A729-A19C63D0E414}"/>
              </a:ext>
            </a:extLst>
          </p:cNvPr>
          <p:cNvSpPr txBox="1"/>
          <p:nvPr/>
        </p:nvSpPr>
        <p:spPr>
          <a:xfrm>
            <a:off x="2667000" y="4267200"/>
            <a:ext cx="14478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n-US" sz="1100" dirty="0">
                <a:solidFill>
                  <a:srgbClr val="0070C0"/>
                </a:solidFill>
              </a:rPr>
              <a:t>Leche</a:t>
            </a:r>
            <a:r>
              <a:rPr lang="es-ES" altLang="en-US" sz="1100" dirty="0"/>
              <a:t> </a:t>
            </a:r>
            <a:r>
              <a:rPr lang="es-ES" altLang="en-US" sz="1100" dirty="0">
                <a:solidFill>
                  <a:srgbClr val="0070C0"/>
                </a:solidFill>
              </a:rPr>
              <a:t>artificial</a:t>
            </a:r>
            <a:endParaRPr lang="fr-FR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9C2B14-4A43-475F-87FC-E0F0F05C6C54}"/>
              </a:ext>
            </a:extLst>
          </p:cNvPr>
          <p:cNvSpPr txBox="1"/>
          <p:nvPr/>
        </p:nvSpPr>
        <p:spPr>
          <a:xfrm>
            <a:off x="6019800" y="1905000"/>
            <a:ext cx="14478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n-US" sz="1100" dirty="0"/>
              <a:t>Anticuerpos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5DF5DA1-4DBD-44BC-B610-77B8923544A5}"/>
              </a:ext>
            </a:extLst>
          </p:cNvPr>
          <p:cNvSpPr txBox="1"/>
          <p:nvPr/>
        </p:nvSpPr>
        <p:spPr>
          <a:xfrm>
            <a:off x="6120765" y="2643303"/>
            <a:ext cx="14478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Antivirales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B489AAE-EC6C-4B56-B93C-146150E59D49}"/>
              </a:ext>
            </a:extLst>
          </p:cNvPr>
          <p:cNvSpPr txBox="1"/>
          <p:nvPr/>
        </p:nvSpPr>
        <p:spPr>
          <a:xfrm>
            <a:off x="6131243" y="3013995"/>
            <a:ext cx="14478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Antialérgicos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38CAFCB-0CA5-43E9-91F0-D8A6B2F17AEE}"/>
              </a:ext>
            </a:extLst>
          </p:cNvPr>
          <p:cNvSpPr txBox="1"/>
          <p:nvPr/>
        </p:nvSpPr>
        <p:spPr>
          <a:xfrm>
            <a:off x="6090285" y="3361135"/>
            <a:ext cx="14478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Antiparasitarios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77A832B-5957-42FA-9EB2-F0BE94E2285A}"/>
              </a:ext>
            </a:extLst>
          </p:cNvPr>
          <p:cNvSpPr txBox="1"/>
          <p:nvPr/>
        </p:nvSpPr>
        <p:spPr>
          <a:xfrm>
            <a:off x="6172200" y="3727069"/>
            <a:ext cx="175641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Factores de crecimiento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472F69-A9CD-44A6-9EE8-E013F23079E0}"/>
              </a:ext>
            </a:extLst>
          </p:cNvPr>
          <p:cNvSpPr txBox="1"/>
          <p:nvPr/>
        </p:nvSpPr>
        <p:spPr>
          <a:xfrm>
            <a:off x="6019800" y="4119484"/>
            <a:ext cx="14478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Enzimas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47F5CEA-310D-45E4-836A-D62F005A29F3}"/>
              </a:ext>
            </a:extLst>
          </p:cNvPr>
          <p:cNvSpPr txBox="1"/>
          <p:nvPr/>
        </p:nvSpPr>
        <p:spPr>
          <a:xfrm>
            <a:off x="6120765" y="4485418"/>
            <a:ext cx="14478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Minerales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9A30D62-17AA-4007-B873-B69763F2BD55}"/>
              </a:ext>
            </a:extLst>
          </p:cNvPr>
          <p:cNvSpPr txBox="1"/>
          <p:nvPr/>
        </p:nvSpPr>
        <p:spPr>
          <a:xfrm>
            <a:off x="6069330" y="4734873"/>
            <a:ext cx="14478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Vitaminas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DADE78E-47C5-4144-81F6-5234B62A2F61}"/>
              </a:ext>
            </a:extLst>
          </p:cNvPr>
          <p:cNvSpPr txBox="1"/>
          <p:nvPr/>
        </p:nvSpPr>
        <p:spPr>
          <a:xfrm>
            <a:off x="6090285" y="4970505"/>
            <a:ext cx="14478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Grasas 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F1A5615-80E2-4219-8220-104639E45D74}"/>
              </a:ext>
            </a:extLst>
          </p:cNvPr>
          <p:cNvSpPr txBox="1"/>
          <p:nvPr/>
        </p:nvSpPr>
        <p:spPr>
          <a:xfrm>
            <a:off x="6131243" y="5232115"/>
            <a:ext cx="14478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DHA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/ARA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00895FB-1BEE-48F0-8895-1B7236D32604}"/>
              </a:ext>
            </a:extLst>
          </p:cNvPr>
          <p:cNvSpPr txBox="1"/>
          <p:nvPr/>
        </p:nvSpPr>
        <p:spPr>
          <a:xfrm>
            <a:off x="6090285" y="5443376"/>
            <a:ext cx="14478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n-US" sz="1100" dirty="0"/>
              <a:t>Carbohidratos 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159FCBF-F0DA-4BA5-B07A-BFE40845A227}"/>
              </a:ext>
            </a:extLst>
          </p:cNvPr>
          <p:cNvSpPr txBox="1"/>
          <p:nvPr/>
        </p:nvSpPr>
        <p:spPr>
          <a:xfrm>
            <a:off x="6008370" y="5702373"/>
            <a:ext cx="14478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n-US" sz="1100" dirty="0"/>
              <a:t>Proteína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325CE0C-F820-449D-A767-812E7A3EDB70}"/>
              </a:ext>
            </a:extLst>
          </p:cNvPr>
          <p:cNvSpPr txBox="1"/>
          <p:nvPr/>
        </p:nvSpPr>
        <p:spPr>
          <a:xfrm>
            <a:off x="5966460" y="5911021"/>
            <a:ext cx="14478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n-US" sz="1100" dirty="0"/>
              <a:t>Agua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FF4D5D1-D114-43AA-8476-9A47419D5638}"/>
              </a:ext>
            </a:extLst>
          </p:cNvPr>
          <p:cNvSpPr txBox="1"/>
          <p:nvPr/>
        </p:nvSpPr>
        <p:spPr>
          <a:xfrm>
            <a:off x="6019800" y="2258779"/>
            <a:ext cx="14478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Hormonas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E9AEF89-EEAB-49D4-802A-22134F4B2FBA}"/>
              </a:ext>
            </a:extLst>
          </p:cNvPr>
          <p:cNvSpPr txBox="1"/>
          <p:nvPr/>
        </p:nvSpPr>
        <p:spPr>
          <a:xfrm>
            <a:off x="1769745" y="4734873"/>
            <a:ext cx="14478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Minerales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6DDA2FF-674E-44AD-803F-AA456A678174}"/>
              </a:ext>
            </a:extLst>
          </p:cNvPr>
          <p:cNvSpPr txBox="1"/>
          <p:nvPr/>
        </p:nvSpPr>
        <p:spPr>
          <a:xfrm>
            <a:off x="1718310" y="4984328"/>
            <a:ext cx="14478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Vitaminas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5A47A1E-368E-41D3-89CD-19D84CF9B71E}"/>
              </a:ext>
            </a:extLst>
          </p:cNvPr>
          <p:cNvSpPr txBox="1"/>
          <p:nvPr/>
        </p:nvSpPr>
        <p:spPr>
          <a:xfrm>
            <a:off x="1739265" y="5219960"/>
            <a:ext cx="14478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Grasas 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57F57AC-C643-4DC2-A950-CB09C0DBA974}"/>
              </a:ext>
            </a:extLst>
          </p:cNvPr>
          <p:cNvSpPr txBox="1"/>
          <p:nvPr/>
        </p:nvSpPr>
        <p:spPr>
          <a:xfrm>
            <a:off x="1780223" y="5481570"/>
            <a:ext cx="14478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DHA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/ARA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BEE7F3D-4609-4002-81FE-FB730DAF3B31}"/>
              </a:ext>
            </a:extLst>
          </p:cNvPr>
          <p:cNvSpPr txBox="1"/>
          <p:nvPr/>
        </p:nvSpPr>
        <p:spPr>
          <a:xfrm>
            <a:off x="1739265" y="5692831"/>
            <a:ext cx="14478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n-US" sz="1100" dirty="0"/>
              <a:t>Carbohidratos 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216E101-ED9F-4907-A49C-EFE0E1E8E5BC}"/>
              </a:ext>
            </a:extLst>
          </p:cNvPr>
          <p:cNvSpPr txBox="1"/>
          <p:nvPr/>
        </p:nvSpPr>
        <p:spPr>
          <a:xfrm>
            <a:off x="1657350" y="5951828"/>
            <a:ext cx="14478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n-US" sz="1100" dirty="0"/>
              <a:t>Proteína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0F14DF1-16DB-469F-A701-F11B0D2BFBC5}"/>
              </a:ext>
            </a:extLst>
          </p:cNvPr>
          <p:cNvSpPr txBox="1"/>
          <p:nvPr/>
        </p:nvSpPr>
        <p:spPr>
          <a:xfrm>
            <a:off x="1615440" y="6160476"/>
            <a:ext cx="14478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altLang="en-US" sz="1100" dirty="0"/>
              <a:t>Agua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51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altLang="en-US" dirty="0"/>
              <a:t>Nutrientes en la leche humana y la leche </a:t>
            </a:r>
            <a:r>
              <a:rPr lang="es-ES" altLang="en-US"/>
              <a:t>de origen animal</a:t>
            </a: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2/5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62000" y="2289175"/>
            <a:ext cx="7150100" cy="4111625"/>
            <a:chOff x="431" y="1162"/>
            <a:chExt cx="4504" cy="259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76" y="1751"/>
              <a:ext cx="679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451" tIns="41485" rIns="84451" bIns="41485">
              <a:spAutoFit/>
            </a:bodyPr>
            <a:lstStyle>
              <a:lvl1pPr defTabSz="71120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s-ES" altLang="en-US" sz="2000" dirty="0"/>
                <a:t>Grasas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21" y="2252"/>
              <a:ext cx="613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451" tIns="41485" rIns="84451" bIns="41485">
              <a:spAutoFit/>
            </a:bodyPr>
            <a:lstStyle>
              <a:lvl1pPr defTabSz="71120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s-ES" altLang="en-US" sz="2000" dirty="0"/>
                <a:t>Proteína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31" y="2933"/>
              <a:ext cx="719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451" tIns="41485" rIns="84451" bIns="41485">
              <a:spAutoFit/>
            </a:bodyPr>
            <a:lstStyle>
              <a:lvl1pPr defTabSz="71120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s-ES" altLang="en-US" sz="2000" dirty="0"/>
                <a:t>Lactosa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202" y="1162"/>
              <a:ext cx="848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7898" tIns="38949" rIns="77898" bIns="38949">
              <a:spAutoFit/>
            </a:bodyPr>
            <a:lstStyle>
              <a:lvl1pPr defTabSz="649288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492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49288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492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492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altLang="en-US" sz="2400" dirty="0"/>
                <a:t>Humana</a:t>
              </a:r>
              <a:endParaRPr lang="es-ES" altLang="en-US" sz="2000" dirty="0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472" y="1162"/>
              <a:ext cx="811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898" tIns="38949" rIns="77898" bIns="38949">
              <a:spAutoFit/>
            </a:bodyPr>
            <a:lstStyle>
              <a:lvl1pPr defTabSz="649288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492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49288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492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492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s-ES" altLang="en-US" sz="2400" dirty="0"/>
                <a:t>De vaca</a:t>
              </a:r>
              <a:endParaRPr lang="es-ES" altLang="en-US" sz="2000" dirty="0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722" y="1162"/>
              <a:ext cx="887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898" tIns="38949" rIns="77898" bIns="38949">
              <a:spAutoFit/>
            </a:bodyPr>
            <a:lstStyle>
              <a:lvl1pPr defTabSz="649288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492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49288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492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492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s-ES" altLang="en-US" sz="2400" dirty="0"/>
                <a:t>De cabra</a:t>
              </a:r>
              <a:endParaRPr lang="es-ES" altLang="en-US" sz="2400" dirty="0">
                <a:solidFill>
                  <a:schemeClr val="hlink"/>
                </a:solidFill>
              </a:endParaRPr>
            </a:p>
          </p:txBody>
        </p:sp>
        <p:graphicFrame>
          <p:nvGraphicFramePr>
            <p:cNvPr id="12" name="Object 10"/>
            <p:cNvGraphicFramePr>
              <a:graphicFrameLocks noChangeAspect="1"/>
            </p:cNvGraphicFramePr>
            <p:nvPr/>
          </p:nvGraphicFramePr>
          <p:xfrm>
            <a:off x="919" y="1451"/>
            <a:ext cx="4016" cy="2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</a:t>
            </a:r>
            <a:r>
              <a:rPr lang="es-ES" sz="1000" dirty="0" err="1"/>
              <a:t>Felicity</a:t>
            </a:r>
            <a:r>
              <a:rPr lang="es-ES" sz="1000" dirty="0"/>
              <a:t> </a:t>
            </a:r>
            <a:r>
              <a:rPr lang="es-ES" sz="1000" dirty="0" err="1"/>
              <a:t>Savage</a:t>
            </a:r>
            <a:endParaRPr lang="es-E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altLang="en-US" dirty="0"/>
              <a:t>Calidad de las proteínas en las diferentes leches</a:t>
            </a: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2/6</a:t>
            </a: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684213" y="1800225"/>
            <a:ext cx="7127875" cy="4797425"/>
            <a:chOff x="431" y="1134"/>
            <a:chExt cx="4490" cy="3022"/>
          </a:xfrm>
        </p:grpSpPr>
        <p:pic>
          <p:nvPicPr>
            <p:cNvPr id="7" name="Picture 8" descr="scl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1453"/>
              <a:ext cx="1086" cy="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scl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453"/>
              <a:ext cx="1080" cy="2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3393" y="1158"/>
              <a:ext cx="14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n-US" sz="2400" dirty="0"/>
                <a:t>Leche de vaca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778" y="1134"/>
              <a:ext cx="14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n-US" sz="2400" dirty="0"/>
                <a:t>Leche humana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2290" y="1611"/>
              <a:ext cx="117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n-US" sz="2000" dirty="0"/>
                <a:t>Proteínas del suero</a:t>
              </a: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290" y="3380"/>
              <a:ext cx="117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n-US" sz="2000" dirty="0"/>
                <a:t>Cuajo</a:t>
              </a: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>
              <a:off x="2109" y="1747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H="1">
              <a:off x="2109" y="3516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3424" y="1747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3152" y="3516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431" y="3925"/>
              <a:ext cx="21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n-US" sz="1800" dirty="0"/>
                <a:t>Fácil de digerir</a:t>
              </a: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3560" y="3925"/>
              <a:ext cx="13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n-US" sz="1800" dirty="0"/>
                <a:t>Difícil de digerir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</a:t>
            </a:r>
            <a:r>
              <a:rPr lang="es-ES" sz="1000" dirty="0" err="1"/>
              <a:t>Felicity</a:t>
            </a:r>
            <a:r>
              <a:rPr lang="es-ES" sz="1000" dirty="0"/>
              <a:t> </a:t>
            </a:r>
            <a:r>
              <a:rPr lang="es-ES" sz="1000" dirty="0" err="1"/>
              <a:t>Savage</a:t>
            </a:r>
            <a:endParaRPr lang="es-ES" sz="10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4020E48-DDC9-4CE0-AFDF-C955C1427437}"/>
              </a:ext>
            </a:extLst>
          </p:cNvPr>
          <p:cNvSpPr txBox="1"/>
          <p:nvPr/>
        </p:nvSpPr>
        <p:spPr>
          <a:xfrm>
            <a:off x="6007895" y="4948564"/>
            <a:ext cx="14478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Caseína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E8769A-5FD4-498C-9DAB-B62C6D400BEB}"/>
              </a:ext>
            </a:extLst>
          </p:cNvPr>
          <p:cNvSpPr txBox="1"/>
          <p:nvPr/>
        </p:nvSpPr>
        <p:spPr>
          <a:xfrm>
            <a:off x="1690688" y="5676900"/>
            <a:ext cx="14478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Caseína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F316C35-4B50-4E4B-B7C2-C616DA5D2558}"/>
              </a:ext>
            </a:extLst>
          </p:cNvPr>
          <p:cNvSpPr txBox="1"/>
          <p:nvPr/>
        </p:nvSpPr>
        <p:spPr>
          <a:xfrm>
            <a:off x="1604647" y="3429000"/>
            <a:ext cx="1447800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Proteínas  contra las infecciones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altLang="en-US" dirty="0"/>
              <a:t>Diferencias entre el calostro y la leche madura</a:t>
            </a: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2/7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676727" y="1255309"/>
            <a:ext cx="5864983" cy="5057458"/>
            <a:chOff x="252" y="646"/>
            <a:chExt cx="4599" cy="3578"/>
          </a:xfrm>
        </p:grpSpPr>
        <p:pic>
          <p:nvPicPr>
            <p:cNvPr id="7" name="Picture 5" descr="scl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525"/>
              <a:ext cx="816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scl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1525"/>
              <a:ext cx="816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scl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1207"/>
              <a:ext cx="816" cy="2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39" y="1706"/>
              <a:ext cx="816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4451" tIns="41485" rIns="84451" bIns="41485">
              <a:spAutoFit/>
            </a:bodyPr>
            <a:lstStyle>
              <a:lvl1pPr defTabSz="71120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s-ES" altLang="en-US" sz="2000" dirty="0"/>
                <a:t>Grasas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543" y="2252"/>
              <a:ext cx="613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451" tIns="41485" rIns="84451" bIns="41485">
              <a:spAutoFit/>
            </a:bodyPr>
            <a:lstStyle>
              <a:lvl1pPr defTabSz="71120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s-ES" altLang="en-US" sz="2000" dirty="0"/>
                <a:t>Proteína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52" y="3005"/>
              <a:ext cx="89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4451" tIns="41485" rIns="84451" bIns="41485">
              <a:spAutoFit/>
            </a:bodyPr>
            <a:lstStyle>
              <a:lvl1pPr defTabSz="71120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s-ES" altLang="en-US" sz="2000" dirty="0"/>
                <a:t>Lactosa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2412" y="685"/>
              <a:ext cx="1047" cy="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7898" tIns="38949" rIns="77898" bIns="38949">
              <a:spAutoFit/>
            </a:bodyPr>
            <a:lstStyle>
              <a:lvl1pPr defTabSz="649288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492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49288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492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492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s-ES" altLang="en-US" sz="2400" dirty="0"/>
                <a:t>Leche del inicio</a:t>
              </a:r>
              <a:endParaRPr lang="es-ES" altLang="en-US" sz="2000" dirty="0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3442" y="646"/>
              <a:ext cx="1409" cy="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7898" tIns="38949" rIns="77898" bIns="38949">
              <a:spAutoFit/>
            </a:bodyPr>
            <a:lstStyle>
              <a:lvl1pPr defTabSz="649288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492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49288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492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492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492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s-ES" altLang="en-US" sz="2400" dirty="0"/>
                <a:t>Leche del final</a:t>
              </a:r>
              <a:endParaRPr lang="es-ES" altLang="en-US" sz="2400" dirty="0">
                <a:solidFill>
                  <a:schemeClr val="hlink"/>
                </a:solidFill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1029" y="3963"/>
              <a:ext cx="98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n-US" sz="1800" dirty="0"/>
                <a:t>Calostro</a:t>
              </a:r>
            </a:p>
          </p:txBody>
        </p:sp>
        <p:sp>
          <p:nvSpPr>
            <p:cNvPr id="16" name="AutoShape 18"/>
            <p:cNvSpPr>
              <a:spLocks/>
            </p:cNvSpPr>
            <p:nvPr/>
          </p:nvSpPr>
          <p:spPr bwMode="auto">
            <a:xfrm rot="5400000">
              <a:off x="3424" y="2796"/>
              <a:ext cx="181" cy="2086"/>
            </a:xfrm>
            <a:prstGeom prst="rightBrace">
              <a:avLst>
                <a:gd name="adj1" fmla="val 9604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s-ES" altLang="en-US" sz="1800" dirty="0"/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3062" y="3925"/>
              <a:ext cx="9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altLang="en-US" sz="1800" dirty="0"/>
                <a:t>Leche madura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</a:t>
            </a:r>
            <a:r>
              <a:rPr lang="es-ES" sz="1000" dirty="0" err="1"/>
              <a:t>Felicity</a:t>
            </a:r>
            <a:r>
              <a:rPr lang="es-ES" sz="1000" dirty="0"/>
              <a:t> </a:t>
            </a:r>
            <a:r>
              <a:rPr lang="es-ES" sz="1000" dirty="0" err="1"/>
              <a:t>Savage</a:t>
            </a:r>
            <a:endParaRPr lang="es-E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r>
              <a:rPr lang="es-ES" altLang="en-US" dirty="0"/>
              <a:t>Calostro</a:t>
            </a: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2/8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232504"/>
              </p:ext>
            </p:extLst>
          </p:nvPr>
        </p:nvGraphicFramePr>
        <p:xfrm>
          <a:off x="1295400" y="1752600"/>
          <a:ext cx="70866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070">
                <a:tc>
                  <a:txBody>
                    <a:bodyPr/>
                    <a:lstStyle/>
                    <a:p>
                      <a:r>
                        <a:rPr lang="es-ES" dirty="0"/>
                        <a:t>Propiedad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Importancia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498">
                <a:tc>
                  <a:txBody>
                    <a:bodyPr/>
                    <a:lstStyle/>
                    <a:p>
                      <a:r>
                        <a:rPr lang="es-ES" altLang="en-US" sz="1800" dirty="0"/>
                        <a:t>Rico en anticuerpos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n-US" sz="1800" dirty="0"/>
                        <a:t>- Protege contra infecciones y alergias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070">
                <a:tc>
                  <a:txBody>
                    <a:bodyPr/>
                    <a:lstStyle/>
                    <a:p>
                      <a:r>
                        <a:rPr lang="es-ES" altLang="en-US" sz="1800" dirty="0"/>
                        <a:t>Muchos glóbulos blancos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n-US" sz="1800" dirty="0"/>
                        <a:t>- Protege contra inf</a:t>
                      </a:r>
                      <a:r>
                        <a:rPr lang="es-ES" altLang="en-US" sz="1800" dirty="0">
                          <a:solidFill>
                            <a:schemeClr val="tx1"/>
                          </a:solidFill>
                        </a:rPr>
                        <a:t>ecciones</a:t>
                      </a:r>
                      <a:r>
                        <a:rPr lang="es-ES" altLang="en-US" sz="1800" dirty="0"/>
                        <a:t>	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854">
                <a:tc>
                  <a:txBody>
                    <a:bodyPr/>
                    <a:lstStyle/>
                    <a:p>
                      <a:r>
                        <a:rPr lang="es-ES" altLang="en-US" sz="1800" dirty="0"/>
                        <a:t>Efecto laxante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Tx/>
                        <a:buNone/>
                        <a:tabLst>
                          <a:tab pos="3319463" algn="l"/>
                        </a:tabLst>
                      </a:pPr>
                      <a:r>
                        <a:rPr lang="es-ES" altLang="en-US" sz="1800" dirty="0"/>
                        <a:t>- Elimina el meconio</a:t>
                      </a:r>
                    </a:p>
                    <a:p>
                      <a:pPr eaLnBrk="1" hangingPunct="1">
                        <a:tabLst>
                          <a:tab pos="3319463" algn="l"/>
                        </a:tabLst>
                      </a:pPr>
                      <a:r>
                        <a:rPr lang="es-ES" altLang="en-US" sz="1800" dirty="0"/>
                        <a:t>- Ayuda a prevenir la ictericia</a:t>
                      </a:r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3210">
                <a:tc>
                  <a:txBody>
                    <a:bodyPr/>
                    <a:lstStyle/>
                    <a:p>
                      <a:r>
                        <a:rPr lang="es-ES" altLang="en-US" sz="1800" dirty="0"/>
                        <a:t>Factores de crecimiento	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Tx/>
                        <a:buNone/>
                        <a:tabLst>
                          <a:tab pos="3319463" algn="l"/>
                        </a:tabLst>
                      </a:pPr>
                      <a:r>
                        <a:rPr lang="es-ES" altLang="en-US" sz="1800" dirty="0"/>
                        <a:t>- Ayuda a madurar el intestino</a:t>
                      </a:r>
                    </a:p>
                    <a:p>
                      <a:pPr eaLnBrk="1" hangingPunct="1">
                        <a:tabLst>
                          <a:tab pos="3319463" algn="l"/>
                        </a:tabLst>
                      </a:pPr>
                      <a:r>
                        <a:rPr lang="es-ES" altLang="en-US" sz="1800" dirty="0"/>
                        <a:t>- Previene las alergias e intolerancias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498">
                <a:tc>
                  <a:txBody>
                    <a:bodyPr/>
                    <a:lstStyle/>
                    <a:p>
                      <a:r>
                        <a:rPr lang="es-ES" altLang="en-US" sz="1800" dirty="0"/>
                        <a:t>Rico en vitamina 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n-US" sz="1800" dirty="0"/>
                        <a:t>- Mitiga la gravedad de las infecciones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>
            <a:normAutofit/>
          </a:bodyPr>
          <a:lstStyle/>
          <a:p>
            <a:r>
              <a:rPr lang="es-ES" altLang="en-US" dirty="0"/>
              <a:t>Protección contra infecciones</a:t>
            </a: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2/9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04800" y="1676400"/>
            <a:ext cx="4267200" cy="4898136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s-ES" altLang="en-US" sz="2400" dirty="0"/>
              <a:t>Madre infectada.</a:t>
            </a:r>
          </a:p>
          <a:p>
            <a:pPr marL="624078" indent="-514350">
              <a:buFont typeface="+mj-lt"/>
              <a:buAutoNum type="arabicPeriod"/>
            </a:pPr>
            <a:r>
              <a:rPr lang="es-ES" altLang="en-US" sz="2400" dirty="0"/>
              <a:t>Los glóbulos blancos en el cuerpo de la madre producen anticuerpos que la protegen. </a:t>
            </a:r>
          </a:p>
          <a:p>
            <a:pPr marL="624078" indent="-514350">
              <a:buFont typeface="+mj-lt"/>
              <a:buAutoNum type="arabicPeriod"/>
            </a:pPr>
            <a:r>
              <a:rPr lang="es-ES" altLang="en-US" sz="2400" dirty="0"/>
              <a:t>Algunos glóbulos blancos van al pecho y producen anticuerpos allí.</a:t>
            </a:r>
          </a:p>
          <a:p>
            <a:pPr marL="624078" indent="-514350">
              <a:buFont typeface="+mj-lt"/>
              <a:buAutoNum type="arabicPeriod"/>
            </a:pPr>
            <a:r>
              <a:rPr lang="es-ES" altLang="en-US" sz="2400" dirty="0"/>
              <a:t>Los anticuerpos contra la infección de la madre que se secretan en la leche protegen al bebé. </a:t>
            </a:r>
          </a:p>
          <a:p>
            <a:endParaRPr lang="es-ES" sz="2400" dirty="0"/>
          </a:p>
        </p:txBody>
      </p:sp>
      <p:pic>
        <p:nvPicPr>
          <p:cNvPr id="20" name="Picture 19" descr="A person holding a baby&#10;&#10;Description automatically generated">
            <a:extLst>
              <a:ext uri="{FF2B5EF4-FFF2-40B4-BE49-F238E27FC236}">
                <a16:creationId xmlns:a16="http://schemas.microsoft.com/office/drawing/2014/main" id="{FD66F3C5-56F0-2E41-8D6C-D82C2536A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164595" cy="27958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420ED6F-285C-7D4E-A3F4-6802A316424B}"/>
              </a:ext>
            </a:extLst>
          </p:cNvPr>
          <p:cNvSpPr txBox="1"/>
          <p:nvPr/>
        </p:nvSpPr>
        <p:spPr>
          <a:xfrm>
            <a:off x="5638800" y="5105400"/>
            <a:ext cx="23883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UNICEF/UN0255446/Pasquall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6C66B98EF4E43903CD34A859738EE" ma:contentTypeVersion="15" ma:contentTypeDescription="Create a new document." ma:contentTypeScope="" ma:versionID="a6cb09a09124ee5368d0dcf33edc44f5">
  <xsd:schema xmlns:xsd="http://www.w3.org/2001/XMLSchema" xmlns:xs="http://www.w3.org/2001/XMLSchema" xmlns:p="http://schemas.microsoft.com/office/2006/metadata/properties" xmlns:ns2="90c77432-d11e-4bcd-b3ef-edfb0845907a" xmlns:ns3="73d0ba8d-d766-4bf6-bcf0-d2eb81301a02" targetNamespace="http://schemas.microsoft.com/office/2006/metadata/properties" ma:root="true" ma:fieldsID="de4b717b127a680e2c16c90b12c17794" ns2:_="" ns3:_="">
    <xsd:import namespace="90c77432-d11e-4bcd-b3ef-edfb0845907a"/>
    <xsd:import namespace="73d0ba8d-d766-4bf6-bcf0-d2eb81301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77432-d11e-4bcd-b3ef-edfb084590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0ba8d-d766-4bf6-bcf0-d2eb81301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FBBE7C-EF0F-4D55-8266-8A41A2767C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3C2301-4C4C-47FB-B3A6-F6A0610E67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AFA79F0-DD82-4AC4-B8F1-BB1DEFD997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c77432-d11e-4bcd-b3ef-edfb0845907a"/>
    <ds:schemaRef ds:uri="73d0ba8d-d766-4bf6-bcf0-d2eb81301a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1070</TotalTime>
  <Words>579</Words>
  <Application>Microsoft Macintosh PowerPoint</Application>
  <PresentationFormat>On-screen Show (4:3)</PresentationFormat>
  <Paragraphs>134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Trebuchet MS</vt:lpstr>
      <vt:lpstr>Wingdings 2</vt:lpstr>
      <vt:lpstr>Urban</vt:lpstr>
      <vt:lpstr>Sesión 2.</vt:lpstr>
      <vt:lpstr>Sesión 2. Objetivos  Beneficios de la lactancia materna</vt:lpstr>
      <vt:lpstr>Beneficios de la lactancia materna</vt:lpstr>
      <vt:lpstr>Nutrientes en la leche materna y las leches artificiales</vt:lpstr>
      <vt:lpstr>Nutrientes en la leche humana y la leche de origen animal</vt:lpstr>
      <vt:lpstr>Calidad de las proteínas en las diferentes leches</vt:lpstr>
      <vt:lpstr>Diferencias entre el calostro y la leche madura</vt:lpstr>
      <vt:lpstr>Calostro</vt:lpstr>
      <vt:lpstr>Protección contra infecciones</vt:lpstr>
      <vt:lpstr>Riesgo de diarrea según el método de alimentación</vt:lpstr>
      <vt:lpstr>Beneficios psicológicos de la lactancia materna</vt:lpstr>
      <vt:lpstr>Riesgos de no amamantar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</dc:title>
  <dc:creator>MUSTAFA, Thahira</dc:creator>
  <cp:lastModifiedBy>maria martinez</cp:lastModifiedBy>
  <cp:revision>73</cp:revision>
  <dcterms:created xsi:type="dcterms:W3CDTF">2019-06-16T08:59:06Z</dcterms:created>
  <dcterms:modified xsi:type="dcterms:W3CDTF">2022-09-19T15:29:56Z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HOMTS_FileType">
    <vt:lpwstr>RAW</vt:lpwstr>
  </property>
  <property fmtid="{D5CDD505-2E9C-101B-9397-08002B2CF9AE}" pid="3" name="PAHOMTS_JobNumber">
    <vt:lpwstr>ES0723</vt:lpwstr>
  </property>
  <property fmtid="{D5CDD505-2E9C-101B-9397-08002B2CF9AE}" pid="4" name="ContentTypeId">
    <vt:lpwstr>0x0101005D06C66B98EF4E43903CD34A859738EE</vt:lpwstr>
  </property>
</Properties>
</file>