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4" r:id="rId5"/>
  </p:sldMasterIdLst>
  <p:notesMasterIdLst>
    <p:notesMasterId r:id="rId17"/>
  </p:notesMasterIdLst>
  <p:sldIdLst>
    <p:sldId id="1374" r:id="rId6"/>
    <p:sldId id="5152" r:id="rId7"/>
    <p:sldId id="5154" r:id="rId8"/>
    <p:sldId id="1376" r:id="rId9"/>
    <p:sldId id="1382" r:id="rId10"/>
    <p:sldId id="5157" r:id="rId11"/>
    <p:sldId id="290" r:id="rId12"/>
    <p:sldId id="5163" r:id="rId13"/>
    <p:sldId id="302" r:id="rId14"/>
    <p:sldId id="5161" r:id="rId15"/>
    <p:sldId id="51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 autoAdjust="0"/>
    <p:restoredTop sz="91667" autoAdjust="0"/>
  </p:normalViewPr>
  <p:slideViewPr>
    <p:cSldViewPr snapToGrid="0">
      <p:cViewPr varScale="1">
        <p:scale>
          <a:sx n="64" d="100"/>
          <a:sy n="64" d="100"/>
        </p:scale>
        <p:origin x="91" y="4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Distribution of HEARTS Sites in TTO by Year (2025)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Scale Up by 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B-4924-931C-C34ADA3669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Scale Up by 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5B-4924-931C-C34ADA3669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Scale Up by Year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5B-4924-931C-C34ADA3669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9B-4607-A3B2-641DFF373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Scale Up by Year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5B-4924-931C-C34ADA3669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2671712"/>
        <c:axId val="102669216"/>
      </c:barChart>
      <c:catAx>
        <c:axId val="1026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69216"/>
        <c:crosses val="autoZero"/>
        <c:auto val="1"/>
        <c:lblAlgn val="ctr"/>
        <c:lblOffset val="100"/>
        <c:noMultiLvlLbl val="0"/>
      </c:catAx>
      <c:valAx>
        <c:axId val="1026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4B03F-DF2D-4F4B-AE21-ACC6E1E417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TT"/>
        </a:p>
      </dgm:t>
    </dgm:pt>
    <dgm:pt modelId="{EC6E7535-14A4-4873-A885-7DD2F5CD2CD2}">
      <dgm:prSet phldrT="[Text]" custT="1"/>
      <dgm:spPr/>
      <dgm:t>
        <a:bodyPr/>
        <a:lstStyle/>
        <a:p>
          <a:pPr marL="0" indent="0">
            <a:tabLst>
              <a:tab pos="981075" algn="l"/>
            </a:tabLst>
          </a:pPr>
          <a:r>
            <a:rPr lang="en-US" sz="2200" b="1" cap="none" spc="0" dirty="0">
              <a:ln w="0"/>
              <a:solidFill>
                <a:schemeClr val="tx1"/>
              </a:solidFill>
              <a:effectLst/>
            </a:rPr>
            <a:t>Building Human Resource Capacity</a:t>
          </a:r>
          <a:r>
            <a:rPr lang="en-US" sz="2200" b="0" cap="none" spc="0" dirty="0">
              <a:ln w="0"/>
              <a:solidFill>
                <a:schemeClr val="tx1"/>
              </a:solidFill>
              <a:effectLst/>
            </a:rPr>
            <a:t>:-  Approximately 300 health staff trained in HEARTS by local Master Trainers and through PAHO Virtual Campus </a:t>
          </a:r>
        </a:p>
      </dgm:t>
    </dgm:pt>
    <dgm:pt modelId="{0629DD87-4C7E-42E3-83CF-A141A0DACFCF}" type="parTrans" cxnId="{23A522FF-49B4-4829-9A8A-2BB2CCB78A69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7FD35D28-4746-416C-B69C-EA5E407BBBB3}" type="sibTrans" cxnId="{23A522FF-49B4-4829-9A8A-2BB2CCB78A69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EF07E504-5E86-44D6-8BDC-9DB0DE0C393D}">
      <dgm:prSet phldrT="[Text]" custT="1"/>
      <dgm:spPr/>
      <dgm:t>
        <a:bodyPr/>
        <a:lstStyle/>
        <a:p>
          <a:r>
            <a:rPr lang="en-US" sz="2200" b="1" cap="none" spc="0" dirty="0">
              <a:ln w="0"/>
              <a:solidFill>
                <a:schemeClr val="tx1"/>
              </a:solidFill>
              <a:effectLst/>
            </a:rPr>
            <a:t>Introducing Telemedicine for managing NCD clients during COVID 19</a:t>
          </a:r>
          <a:r>
            <a:rPr lang="en-US" sz="2200" b="0" cap="none" spc="0" dirty="0">
              <a:ln w="0"/>
              <a:solidFill>
                <a:schemeClr val="tx1"/>
              </a:solidFill>
              <a:effectLst/>
            </a:rPr>
            <a:t>.  Pre-packaging and curbside pick up of medication and pharmacies implemented</a:t>
          </a:r>
          <a:endParaRPr lang="en-TT" sz="2200" b="0" cap="none" spc="0" dirty="0">
            <a:ln w="0"/>
            <a:solidFill>
              <a:schemeClr val="tx1"/>
            </a:solidFill>
            <a:effectLst/>
          </a:endParaRPr>
        </a:p>
      </dgm:t>
    </dgm:pt>
    <dgm:pt modelId="{937B092C-E95E-4C29-82F1-24904A3F9C20}" type="parTrans" cxnId="{88749EE1-1C83-44F0-B2B6-425D7E0785E8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7B1037FF-5697-4E13-862E-3E8BE6770167}" type="sibTrans" cxnId="{88749EE1-1C83-44F0-B2B6-425D7E0785E8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37C34C43-6276-4E34-86DF-093AD00846C7}">
      <dgm:prSet phldrT="[Text]" custT="1"/>
      <dgm:spPr/>
      <dgm:t>
        <a:bodyPr/>
        <a:lstStyle/>
        <a:p>
          <a:r>
            <a:rPr lang="en-US" sz="2200" b="1" cap="none" spc="0" dirty="0">
              <a:ln w="0"/>
              <a:solidFill>
                <a:schemeClr val="tx1"/>
              </a:solidFill>
              <a:effectLst/>
            </a:rPr>
            <a:t>Strengthening of  Registries </a:t>
          </a:r>
          <a:r>
            <a:rPr lang="en-US" sz="2200" b="0" cap="none" spc="0" dirty="0">
              <a:ln w="0"/>
              <a:solidFill>
                <a:schemeClr val="tx1"/>
              </a:solidFill>
              <a:effectLst/>
            </a:rPr>
            <a:t>-  Review of HTN Registries completed.  Project to standardize and upgrade Registries initiated in 2021 </a:t>
          </a:r>
        </a:p>
      </dgm:t>
    </dgm:pt>
    <dgm:pt modelId="{57892353-D09D-487D-BB8E-AC995B0ADC89}" type="parTrans" cxnId="{7FC2F753-FE35-440C-8A1E-49B002E6AE94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88AC83DA-659D-462F-8282-7122FFD285CF}" type="sibTrans" cxnId="{7FC2F753-FE35-440C-8A1E-49B002E6AE94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276BC634-BA67-43B4-AC00-D2FB779E0D1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200" b="1" cap="none" spc="0" dirty="0">
              <a:ln w="0"/>
              <a:solidFill>
                <a:schemeClr val="tx1"/>
              </a:solidFill>
              <a:effectLst/>
            </a:rPr>
            <a:t>TTO HTN Treatment Algorithm formally approved</a:t>
          </a:r>
          <a:r>
            <a:rPr lang="en-US" sz="2200" b="0" cap="none" spc="0" dirty="0">
              <a:ln w="0"/>
              <a:solidFill>
                <a:schemeClr val="tx1"/>
              </a:solidFill>
              <a:effectLst/>
            </a:rPr>
            <a:t>.  Implementation commenced in HEARTS sites.  Amendments made to MOH Drug Formulary </a:t>
          </a:r>
          <a:endParaRPr lang="en-TT" sz="2200" b="0" cap="none" spc="0" dirty="0">
            <a:ln w="0"/>
            <a:solidFill>
              <a:schemeClr val="tx1"/>
            </a:solidFill>
            <a:effectLst/>
          </a:endParaRPr>
        </a:p>
      </dgm:t>
    </dgm:pt>
    <dgm:pt modelId="{F7B8D2F7-DCA0-45A6-B965-B8FE619059B5}" type="parTrans" cxnId="{A69326EA-2EC9-4890-84F0-48F75EF67B55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CCE08F1D-3DB2-4A98-960C-1F6193483AC5}" type="sibTrans" cxnId="{A69326EA-2EC9-4890-84F0-48F75EF67B55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2991343E-1487-4EBF-A22E-BF0E42874CB5}">
      <dgm:prSet phldrT="[Text]" custT="1"/>
      <dgm:spPr/>
      <dgm:t>
        <a:bodyPr/>
        <a:lstStyle/>
        <a:p>
          <a:endParaRPr lang="en-TT" sz="2200" b="0" cap="none" spc="0" dirty="0">
            <a:ln w="0"/>
            <a:solidFill>
              <a:schemeClr val="tx1"/>
            </a:solidFill>
            <a:effectLst/>
          </a:endParaRPr>
        </a:p>
      </dgm:t>
    </dgm:pt>
    <dgm:pt modelId="{8CD61751-E5D9-4653-8EB9-C69588115BFA}" type="sibTrans" cxnId="{F8C3EDF6-7562-4BD8-86C5-FFE9CBA9A00B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C458D555-642C-4117-92CC-3AD75C531593}" type="parTrans" cxnId="{F8C3EDF6-7562-4BD8-86C5-FFE9CBA9A00B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9799DE1D-1DC9-4C9A-BE22-C5A1C16FC611}">
      <dgm:prSet phldrT="[Text]" custT="1"/>
      <dgm:spPr/>
      <dgm:t>
        <a:bodyPr/>
        <a:lstStyle/>
        <a:p>
          <a:r>
            <a:rPr lang="en-US" sz="2200" b="1" cap="none" spc="0" dirty="0">
              <a:ln w="0"/>
              <a:solidFill>
                <a:schemeClr val="tx1"/>
              </a:solidFill>
              <a:effectLst/>
            </a:rPr>
            <a:t>Training and certification of the 1</a:t>
          </a:r>
          <a:r>
            <a:rPr lang="en-US" sz="2200" b="1" cap="none" spc="0" baseline="30000" dirty="0">
              <a:ln w="0"/>
              <a:solidFill>
                <a:schemeClr val="tx1"/>
              </a:solidFill>
              <a:effectLst/>
            </a:rPr>
            <a:t>st</a:t>
          </a:r>
          <a:r>
            <a:rPr lang="en-US" sz="2200" b="1" cap="none" spc="0" dirty="0">
              <a:ln w="0"/>
              <a:solidFill>
                <a:schemeClr val="tx1"/>
              </a:solidFill>
              <a:effectLst/>
            </a:rPr>
            <a:t> Cohort of Trainers in Self Management </a:t>
          </a:r>
          <a:r>
            <a:rPr lang="en-US" sz="2200" b="0" cap="none" spc="0" dirty="0">
              <a:ln w="0"/>
              <a:solidFill>
                <a:schemeClr val="tx1"/>
              </a:solidFill>
              <a:effectLst/>
            </a:rPr>
            <a:t>by Stanford University in collaboration with PAHO, completed in 2021</a:t>
          </a:r>
        </a:p>
      </dgm:t>
    </dgm:pt>
    <dgm:pt modelId="{C17D6403-14DF-4B68-9D86-471FB137BDAF}" type="parTrans" cxnId="{B1C07377-A9BF-42F3-A611-AC348C3CFA27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787CF9C7-FFE9-4B3A-B4DC-BD3A2CBE3691}" type="sibTrans" cxnId="{B1C07377-A9BF-42F3-A611-AC348C3CFA27}">
      <dgm:prSet/>
      <dgm:spPr/>
      <dgm:t>
        <a:bodyPr/>
        <a:lstStyle/>
        <a:p>
          <a:endParaRPr lang="en-TT" sz="2200" b="0" cap="none" spc="0">
            <a:ln w="0"/>
            <a:solidFill>
              <a:schemeClr val="tx1"/>
            </a:solidFill>
            <a:effectLst/>
          </a:endParaRPr>
        </a:p>
      </dgm:t>
    </dgm:pt>
    <dgm:pt modelId="{C6B1D3E6-DB9D-4C45-9686-AF07780110D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200" b="1" cap="none" spc="0" dirty="0">
              <a:ln w="0"/>
              <a:solidFill>
                <a:schemeClr val="tx1"/>
              </a:solidFill>
              <a:effectLst/>
            </a:rPr>
            <a:t>Strengthening linkages between primary and secondary health professionals </a:t>
          </a:r>
          <a:r>
            <a:rPr lang="en-US" sz="2200" b="0" cap="none" spc="0" dirty="0">
              <a:ln w="0"/>
              <a:solidFill>
                <a:schemeClr val="tx1"/>
              </a:solidFill>
              <a:effectLst/>
            </a:rPr>
            <a:t>in the development of HTN Algorithm and introduction of the Diabetes Protocol</a:t>
          </a:r>
          <a:endParaRPr lang="en-TT" sz="2200" b="0" cap="none" spc="0" dirty="0">
            <a:ln w="0"/>
            <a:solidFill>
              <a:schemeClr val="tx1"/>
            </a:solidFill>
            <a:effectLst/>
          </a:endParaRPr>
        </a:p>
      </dgm:t>
    </dgm:pt>
    <dgm:pt modelId="{AF932B8B-AC17-4250-B39C-4C1162DC24F1}" type="parTrans" cxnId="{FC121D91-03AE-40CD-8B21-21F9A61999B2}">
      <dgm:prSet/>
      <dgm:spPr/>
      <dgm:t>
        <a:bodyPr/>
        <a:lstStyle/>
        <a:p>
          <a:endParaRPr lang="en-TT"/>
        </a:p>
      </dgm:t>
    </dgm:pt>
    <dgm:pt modelId="{2C70124F-B2D5-4A19-AF62-598E4BC67C55}" type="sibTrans" cxnId="{FC121D91-03AE-40CD-8B21-21F9A61999B2}">
      <dgm:prSet/>
      <dgm:spPr/>
      <dgm:t>
        <a:bodyPr/>
        <a:lstStyle/>
        <a:p>
          <a:endParaRPr lang="en-TT"/>
        </a:p>
      </dgm:t>
    </dgm:pt>
    <dgm:pt modelId="{F6B81C5A-9A36-404C-8958-1E7921399986}" type="pres">
      <dgm:prSet presAssocID="{75D4B03F-DF2D-4F4B-AE21-ACC6E1E4172A}" presName="vert0" presStyleCnt="0">
        <dgm:presLayoutVars>
          <dgm:dir/>
          <dgm:animOne val="branch"/>
          <dgm:animLvl val="lvl"/>
        </dgm:presLayoutVars>
      </dgm:prSet>
      <dgm:spPr/>
    </dgm:pt>
    <dgm:pt modelId="{AE22EE39-62FD-4FA4-8608-CFC332EAECF8}" type="pres">
      <dgm:prSet presAssocID="{2991343E-1487-4EBF-A22E-BF0E42874CB5}" presName="thickLine" presStyleLbl="alignNode1" presStyleIdx="0" presStyleCnt="1"/>
      <dgm:spPr/>
    </dgm:pt>
    <dgm:pt modelId="{93CE71D4-7A00-46A1-A997-5931CBEE9457}" type="pres">
      <dgm:prSet presAssocID="{2991343E-1487-4EBF-A22E-BF0E42874CB5}" presName="horz1" presStyleCnt="0"/>
      <dgm:spPr/>
    </dgm:pt>
    <dgm:pt modelId="{FCDF6218-41EF-447D-96A6-7A8F6660BEAD}" type="pres">
      <dgm:prSet presAssocID="{2991343E-1487-4EBF-A22E-BF0E42874CB5}" presName="tx1" presStyleLbl="revTx" presStyleIdx="0" presStyleCnt="7" custScaleX="68102"/>
      <dgm:spPr/>
    </dgm:pt>
    <dgm:pt modelId="{11168541-70AF-414C-9E85-2EE0879EC125}" type="pres">
      <dgm:prSet presAssocID="{2991343E-1487-4EBF-A22E-BF0E42874CB5}" presName="vert1" presStyleCnt="0"/>
      <dgm:spPr/>
    </dgm:pt>
    <dgm:pt modelId="{0DC3E8DA-FD21-4057-BF3D-27A5BB0D0167}" type="pres">
      <dgm:prSet presAssocID="{EC6E7535-14A4-4873-A885-7DD2F5CD2CD2}" presName="vertSpace2a" presStyleCnt="0"/>
      <dgm:spPr/>
    </dgm:pt>
    <dgm:pt modelId="{5CA7AC06-FEF8-4645-B1F3-3CDC13E4F42B}" type="pres">
      <dgm:prSet presAssocID="{EC6E7535-14A4-4873-A885-7DD2F5CD2CD2}" presName="horz2" presStyleCnt="0"/>
      <dgm:spPr/>
    </dgm:pt>
    <dgm:pt modelId="{B86AC5C7-C5BE-440B-9BD6-9D82C5EF1CEF}" type="pres">
      <dgm:prSet presAssocID="{EC6E7535-14A4-4873-A885-7DD2F5CD2CD2}" presName="horzSpace2" presStyleCnt="0"/>
      <dgm:spPr/>
    </dgm:pt>
    <dgm:pt modelId="{DD2A9FC3-6225-4F00-8DAF-3ED08DC4FBEE}" type="pres">
      <dgm:prSet presAssocID="{EC6E7535-14A4-4873-A885-7DD2F5CD2CD2}" presName="tx2" presStyleLbl="revTx" presStyleIdx="1" presStyleCnt="7" custScaleX="123710" custLinFactNeighborX="0" custLinFactNeighborY="10200"/>
      <dgm:spPr/>
    </dgm:pt>
    <dgm:pt modelId="{60A909AC-8FBE-4A74-B7DB-2F9934DD16C5}" type="pres">
      <dgm:prSet presAssocID="{EC6E7535-14A4-4873-A885-7DD2F5CD2CD2}" presName="vert2" presStyleCnt="0"/>
      <dgm:spPr/>
    </dgm:pt>
    <dgm:pt modelId="{8A405613-F779-4FD4-B4D9-46CC0CBABBBE}" type="pres">
      <dgm:prSet presAssocID="{EC6E7535-14A4-4873-A885-7DD2F5CD2CD2}" presName="thinLine2b" presStyleLbl="callout" presStyleIdx="0" presStyleCnt="6" custFlipVert="1" custSzY="45720" custScaleX="111010"/>
      <dgm:spPr/>
    </dgm:pt>
    <dgm:pt modelId="{308DE0E7-B01A-497F-9C43-7092D3B6EACA}" type="pres">
      <dgm:prSet presAssocID="{EC6E7535-14A4-4873-A885-7DD2F5CD2CD2}" presName="vertSpace2b" presStyleCnt="0"/>
      <dgm:spPr/>
    </dgm:pt>
    <dgm:pt modelId="{0B322379-DA15-4F33-BD00-2777169AE013}" type="pres">
      <dgm:prSet presAssocID="{37C34C43-6276-4E34-86DF-093AD00846C7}" presName="horz2" presStyleCnt="0"/>
      <dgm:spPr/>
    </dgm:pt>
    <dgm:pt modelId="{A238BEB0-DB80-4086-880E-CC0E088537AE}" type="pres">
      <dgm:prSet presAssocID="{37C34C43-6276-4E34-86DF-093AD00846C7}" presName="horzSpace2" presStyleCnt="0"/>
      <dgm:spPr/>
    </dgm:pt>
    <dgm:pt modelId="{53093E23-D7E7-4182-B198-1824AA814A1E}" type="pres">
      <dgm:prSet presAssocID="{37C34C43-6276-4E34-86DF-093AD00846C7}" presName="tx2" presStyleLbl="revTx" presStyleIdx="2" presStyleCnt="7" custScaleX="124715" custScaleY="72461" custLinFactNeighborY="79345"/>
      <dgm:spPr/>
    </dgm:pt>
    <dgm:pt modelId="{1BF20B5C-5D91-4181-AB76-F54085B8C2DB}" type="pres">
      <dgm:prSet presAssocID="{37C34C43-6276-4E34-86DF-093AD00846C7}" presName="vert2" presStyleCnt="0"/>
      <dgm:spPr/>
    </dgm:pt>
    <dgm:pt modelId="{51DBE8C9-43A9-4EEA-8378-E2549C53574E}" type="pres">
      <dgm:prSet presAssocID="{37C34C43-6276-4E34-86DF-093AD00846C7}" presName="thinLine2b" presStyleLbl="callout" presStyleIdx="1" presStyleCnt="6" custFlipVert="1" custSzY="45720" custScaleX="111606"/>
      <dgm:spPr/>
    </dgm:pt>
    <dgm:pt modelId="{DD945961-91E4-444A-ACFC-DF0C6B3CE97C}" type="pres">
      <dgm:prSet presAssocID="{37C34C43-6276-4E34-86DF-093AD00846C7}" presName="vertSpace2b" presStyleCnt="0"/>
      <dgm:spPr/>
    </dgm:pt>
    <dgm:pt modelId="{43FCDB49-4BCF-49E8-9A56-A69267CCDF09}" type="pres">
      <dgm:prSet presAssocID="{9799DE1D-1DC9-4C9A-BE22-C5A1C16FC611}" presName="horz2" presStyleCnt="0"/>
      <dgm:spPr/>
    </dgm:pt>
    <dgm:pt modelId="{CF6908FA-4A60-4756-8731-D8A7276249E1}" type="pres">
      <dgm:prSet presAssocID="{9799DE1D-1DC9-4C9A-BE22-C5A1C16FC611}" presName="horzSpace2" presStyleCnt="0"/>
      <dgm:spPr/>
    </dgm:pt>
    <dgm:pt modelId="{42F55DF6-3AD2-47D8-B619-32D06252C2A8}" type="pres">
      <dgm:prSet presAssocID="{9799DE1D-1DC9-4C9A-BE22-C5A1C16FC611}" presName="tx2" presStyleLbl="revTx" presStyleIdx="3" presStyleCnt="7" custScaleX="122531" custScaleY="84126" custLinFactNeighborX="-171" custLinFactNeighborY="-89925"/>
      <dgm:spPr/>
    </dgm:pt>
    <dgm:pt modelId="{2D41CE39-F93C-40AC-9578-9384C24D7F48}" type="pres">
      <dgm:prSet presAssocID="{9799DE1D-1DC9-4C9A-BE22-C5A1C16FC611}" presName="vert2" presStyleCnt="0"/>
      <dgm:spPr/>
    </dgm:pt>
    <dgm:pt modelId="{F63418DE-F214-4B76-9883-AAC63983AFAA}" type="pres">
      <dgm:prSet presAssocID="{9799DE1D-1DC9-4C9A-BE22-C5A1C16FC611}" presName="thinLine2b" presStyleLbl="callout" presStyleIdx="2" presStyleCnt="6" custFlipVert="1" custSzY="45720" custScaleX="112686" custLinFactY="-10147" custLinFactNeighborX="-500" custLinFactNeighborY="-100000"/>
      <dgm:spPr/>
    </dgm:pt>
    <dgm:pt modelId="{A5808945-52F5-42E3-99B6-1A50B7143076}" type="pres">
      <dgm:prSet presAssocID="{9799DE1D-1DC9-4C9A-BE22-C5A1C16FC611}" presName="vertSpace2b" presStyleCnt="0"/>
      <dgm:spPr/>
    </dgm:pt>
    <dgm:pt modelId="{BBBD1891-047A-442F-8622-C0B1E2CF72C3}" type="pres">
      <dgm:prSet presAssocID="{276BC634-BA67-43B4-AC00-D2FB779E0D14}" presName="horz2" presStyleCnt="0"/>
      <dgm:spPr/>
    </dgm:pt>
    <dgm:pt modelId="{10EE5E0D-32AB-48A8-AFC0-002F61D53116}" type="pres">
      <dgm:prSet presAssocID="{276BC634-BA67-43B4-AC00-D2FB779E0D14}" presName="horzSpace2" presStyleCnt="0"/>
      <dgm:spPr/>
    </dgm:pt>
    <dgm:pt modelId="{74EBEAB7-23B5-4034-A55C-0FDD05A85806}" type="pres">
      <dgm:prSet presAssocID="{276BC634-BA67-43B4-AC00-D2FB779E0D14}" presName="tx2" presStyleLbl="revTx" presStyleIdx="4" presStyleCnt="7" custScaleX="128115" custScaleY="69468" custLinFactNeighborX="832" custLinFactNeighborY="-12422"/>
      <dgm:spPr/>
    </dgm:pt>
    <dgm:pt modelId="{605A2C26-D7A6-4267-BC60-70BAE4767EE4}" type="pres">
      <dgm:prSet presAssocID="{276BC634-BA67-43B4-AC00-D2FB779E0D14}" presName="vert2" presStyleCnt="0"/>
      <dgm:spPr/>
    </dgm:pt>
    <dgm:pt modelId="{D88E2799-5E45-4750-87B0-C43E3A5B886C}" type="pres">
      <dgm:prSet presAssocID="{276BC634-BA67-43B4-AC00-D2FB779E0D14}" presName="thinLine2b" presStyleLbl="callout" presStyleIdx="3" presStyleCnt="6" custFlipVert="1" custSzY="73148" custScaleX="111982" custLinFactNeighborX="-426" custLinFactNeighborY="97125"/>
      <dgm:spPr/>
    </dgm:pt>
    <dgm:pt modelId="{B69B5B91-FBDA-418B-BC39-06F4D5F8B026}" type="pres">
      <dgm:prSet presAssocID="{276BC634-BA67-43B4-AC00-D2FB779E0D14}" presName="vertSpace2b" presStyleCnt="0"/>
      <dgm:spPr/>
    </dgm:pt>
    <dgm:pt modelId="{0F3D52AC-0F19-4956-B6E9-F4C6292EC18A}" type="pres">
      <dgm:prSet presAssocID="{EF07E504-5E86-44D6-8BDC-9DB0DE0C393D}" presName="horz2" presStyleCnt="0"/>
      <dgm:spPr/>
    </dgm:pt>
    <dgm:pt modelId="{AA9A3DF4-FEE3-40D8-B1F4-E9327A5CD3EA}" type="pres">
      <dgm:prSet presAssocID="{EF07E504-5E86-44D6-8BDC-9DB0DE0C393D}" presName="horzSpace2" presStyleCnt="0"/>
      <dgm:spPr/>
    </dgm:pt>
    <dgm:pt modelId="{3D22CDB7-A52A-4457-A24B-A16DCB98C65E}" type="pres">
      <dgm:prSet presAssocID="{EF07E504-5E86-44D6-8BDC-9DB0DE0C393D}" presName="tx2" presStyleLbl="revTx" presStyleIdx="5" presStyleCnt="7" custScaleX="128331" custScaleY="87886" custLinFactNeighborX="473" custLinFactNeighborY="-4571"/>
      <dgm:spPr/>
    </dgm:pt>
    <dgm:pt modelId="{057523EA-5765-4195-9649-895964C3D835}" type="pres">
      <dgm:prSet presAssocID="{EF07E504-5E86-44D6-8BDC-9DB0DE0C393D}" presName="vert2" presStyleCnt="0"/>
      <dgm:spPr/>
    </dgm:pt>
    <dgm:pt modelId="{0D39846B-FB45-4377-B42A-E48E98781188}" type="pres">
      <dgm:prSet presAssocID="{EF07E504-5E86-44D6-8BDC-9DB0DE0C393D}" presName="thinLine2b" presStyleLbl="callout" presStyleIdx="4" presStyleCnt="6" custFlipVert="1" custSzY="45720" custScaleX="111302" custLinFactNeighborX="303" custLinFactNeighborY="-16843"/>
      <dgm:spPr/>
    </dgm:pt>
    <dgm:pt modelId="{8A31BEA6-042E-46B5-9A9C-F7042DCBA787}" type="pres">
      <dgm:prSet presAssocID="{EF07E504-5E86-44D6-8BDC-9DB0DE0C393D}" presName="vertSpace2b" presStyleCnt="0"/>
      <dgm:spPr/>
    </dgm:pt>
    <dgm:pt modelId="{3C087930-18AE-428E-9932-B6139F331B6C}" type="pres">
      <dgm:prSet presAssocID="{C6B1D3E6-DB9D-4C45-9686-AF07780110D9}" presName="horz2" presStyleCnt="0"/>
      <dgm:spPr/>
    </dgm:pt>
    <dgm:pt modelId="{65587CCE-7C5D-4527-BE0D-DCA42B167662}" type="pres">
      <dgm:prSet presAssocID="{C6B1D3E6-DB9D-4C45-9686-AF07780110D9}" presName="horzSpace2" presStyleCnt="0"/>
      <dgm:spPr/>
    </dgm:pt>
    <dgm:pt modelId="{F6E5F752-5035-4053-89E0-137EDEEC0628}" type="pres">
      <dgm:prSet presAssocID="{C6B1D3E6-DB9D-4C45-9686-AF07780110D9}" presName="tx2" presStyleLbl="revTx" presStyleIdx="6" presStyleCnt="7" custScaleX="128651" custScaleY="68592"/>
      <dgm:spPr/>
    </dgm:pt>
    <dgm:pt modelId="{FF73C7A8-8848-4708-9248-5A4B50CD9B0B}" type="pres">
      <dgm:prSet presAssocID="{C6B1D3E6-DB9D-4C45-9686-AF07780110D9}" presName="vert2" presStyleCnt="0"/>
      <dgm:spPr/>
    </dgm:pt>
    <dgm:pt modelId="{8BFF930B-1CDC-4CE4-BB4C-4E984BC32380}" type="pres">
      <dgm:prSet presAssocID="{C6B1D3E6-DB9D-4C45-9686-AF07780110D9}" presName="thinLine2b" presStyleLbl="callout" presStyleIdx="5" presStyleCnt="6"/>
      <dgm:spPr/>
    </dgm:pt>
    <dgm:pt modelId="{6999AA3C-C6D8-40E8-9395-21B1EC290805}" type="pres">
      <dgm:prSet presAssocID="{C6B1D3E6-DB9D-4C45-9686-AF07780110D9}" presName="vertSpace2b" presStyleCnt="0"/>
      <dgm:spPr/>
    </dgm:pt>
  </dgm:ptLst>
  <dgm:cxnLst>
    <dgm:cxn modelId="{95AD0705-092A-4FDF-97D3-A6A48AAB78AA}" type="presOf" srcId="{75D4B03F-DF2D-4F4B-AE21-ACC6E1E4172A}" destId="{F6B81C5A-9A36-404C-8958-1E7921399986}" srcOrd="0" destOrd="0" presId="urn:microsoft.com/office/officeart/2008/layout/LinedList"/>
    <dgm:cxn modelId="{46F21817-6104-4BD7-9C2C-913FCBCFD53B}" type="presOf" srcId="{C6B1D3E6-DB9D-4C45-9686-AF07780110D9}" destId="{F6E5F752-5035-4053-89E0-137EDEEC0628}" srcOrd="0" destOrd="0" presId="urn:microsoft.com/office/officeart/2008/layout/LinedList"/>
    <dgm:cxn modelId="{C62A6769-C6F2-4B4D-959A-B3E521D19FCC}" type="presOf" srcId="{37C34C43-6276-4E34-86DF-093AD00846C7}" destId="{53093E23-D7E7-4182-B198-1824AA814A1E}" srcOrd="0" destOrd="0" presId="urn:microsoft.com/office/officeart/2008/layout/LinedList"/>
    <dgm:cxn modelId="{7FC2F753-FE35-440C-8A1E-49B002E6AE94}" srcId="{2991343E-1487-4EBF-A22E-BF0E42874CB5}" destId="{37C34C43-6276-4E34-86DF-093AD00846C7}" srcOrd="1" destOrd="0" parTransId="{57892353-D09D-487D-BB8E-AC995B0ADC89}" sibTransId="{88AC83DA-659D-462F-8282-7122FFD285CF}"/>
    <dgm:cxn modelId="{B1C07377-A9BF-42F3-A611-AC348C3CFA27}" srcId="{2991343E-1487-4EBF-A22E-BF0E42874CB5}" destId="{9799DE1D-1DC9-4C9A-BE22-C5A1C16FC611}" srcOrd="2" destOrd="0" parTransId="{C17D6403-14DF-4B68-9D86-471FB137BDAF}" sibTransId="{787CF9C7-FFE9-4B3A-B4DC-BD3A2CBE3691}"/>
    <dgm:cxn modelId="{40CA8B78-128E-48A8-9729-00096964BC30}" type="presOf" srcId="{2991343E-1487-4EBF-A22E-BF0E42874CB5}" destId="{FCDF6218-41EF-447D-96A6-7A8F6660BEAD}" srcOrd="0" destOrd="0" presId="urn:microsoft.com/office/officeart/2008/layout/LinedList"/>
    <dgm:cxn modelId="{914C3690-7948-42DF-BDB7-B8FFD3D6DAF4}" type="presOf" srcId="{9799DE1D-1DC9-4C9A-BE22-C5A1C16FC611}" destId="{42F55DF6-3AD2-47D8-B619-32D06252C2A8}" srcOrd="0" destOrd="0" presId="urn:microsoft.com/office/officeart/2008/layout/LinedList"/>
    <dgm:cxn modelId="{FC121D91-03AE-40CD-8B21-21F9A61999B2}" srcId="{2991343E-1487-4EBF-A22E-BF0E42874CB5}" destId="{C6B1D3E6-DB9D-4C45-9686-AF07780110D9}" srcOrd="5" destOrd="0" parTransId="{AF932B8B-AC17-4250-B39C-4C1162DC24F1}" sibTransId="{2C70124F-B2D5-4A19-AF62-598E4BC67C55}"/>
    <dgm:cxn modelId="{E0E14D96-5746-437C-8FED-ED70537950C2}" type="presOf" srcId="{EC6E7535-14A4-4873-A885-7DD2F5CD2CD2}" destId="{DD2A9FC3-6225-4F00-8DAF-3ED08DC4FBEE}" srcOrd="0" destOrd="0" presId="urn:microsoft.com/office/officeart/2008/layout/LinedList"/>
    <dgm:cxn modelId="{AB5BC4AD-70B4-431E-9E09-E99919CF513C}" type="presOf" srcId="{EF07E504-5E86-44D6-8BDC-9DB0DE0C393D}" destId="{3D22CDB7-A52A-4457-A24B-A16DCB98C65E}" srcOrd="0" destOrd="0" presId="urn:microsoft.com/office/officeart/2008/layout/LinedList"/>
    <dgm:cxn modelId="{88749EE1-1C83-44F0-B2B6-425D7E0785E8}" srcId="{2991343E-1487-4EBF-A22E-BF0E42874CB5}" destId="{EF07E504-5E86-44D6-8BDC-9DB0DE0C393D}" srcOrd="4" destOrd="0" parTransId="{937B092C-E95E-4C29-82F1-24904A3F9C20}" sibTransId="{7B1037FF-5697-4E13-862E-3E8BE6770167}"/>
    <dgm:cxn modelId="{A69326EA-2EC9-4890-84F0-48F75EF67B55}" srcId="{2991343E-1487-4EBF-A22E-BF0E42874CB5}" destId="{276BC634-BA67-43B4-AC00-D2FB779E0D14}" srcOrd="3" destOrd="0" parTransId="{F7B8D2F7-DCA0-45A6-B965-B8FE619059B5}" sibTransId="{CCE08F1D-3DB2-4A98-960C-1F6193483AC5}"/>
    <dgm:cxn modelId="{F8C3EDF6-7562-4BD8-86C5-FFE9CBA9A00B}" srcId="{75D4B03F-DF2D-4F4B-AE21-ACC6E1E4172A}" destId="{2991343E-1487-4EBF-A22E-BF0E42874CB5}" srcOrd="0" destOrd="0" parTransId="{C458D555-642C-4117-92CC-3AD75C531593}" sibTransId="{8CD61751-E5D9-4653-8EB9-C69588115BFA}"/>
    <dgm:cxn modelId="{118B1FFA-4AE2-4703-8CD8-CD7AFC46139A}" type="presOf" srcId="{276BC634-BA67-43B4-AC00-D2FB779E0D14}" destId="{74EBEAB7-23B5-4034-A55C-0FDD05A85806}" srcOrd="0" destOrd="0" presId="urn:microsoft.com/office/officeart/2008/layout/LinedList"/>
    <dgm:cxn modelId="{23A522FF-49B4-4829-9A8A-2BB2CCB78A69}" srcId="{2991343E-1487-4EBF-A22E-BF0E42874CB5}" destId="{EC6E7535-14A4-4873-A885-7DD2F5CD2CD2}" srcOrd="0" destOrd="0" parTransId="{0629DD87-4C7E-42E3-83CF-A141A0DACFCF}" sibTransId="{7FD35D28-4746-416C-B69C-EA5E407BBBB3}"/>
    <dgm:cxn modelId="{FD623F7F-DACA-417E-AD76-69287F83218E}" type="presParOf" srcId="{F6B81C5A-9A36-404C-8958-1E7921399986}" destId="{AE22EE39-62FD-4FA4-8608-CFC332EAECF8}" srcOrd="0" destOrd="0" presId="urn:microsoft.com/office/officeart/2008/layout/LinedList"/>
    <dgm:cxn modelId="{EADB2BBF-1D04-48EE-8A0B-76383541693E}" type="presParOf" srcId="{F6B81C5A-9A36-404C-8958-1E7921399986}" destId="{93CE71D4-7A00-46A1-A997-5931CBEE9457}" srcOrd="1" destOrd="0" presId="urn:microsoft.com/office/officeart/2008/layout/LinedList"/>
    <dgm:cxn modelId="{0B25232E-943B-4793-85EF-DD2DF2BB9C9A}" type="presParOf" srcId="{93CE71D4-7A00-46A1-A997-5931CBEE9457}" destId="{FCDF6218-41EF-447D-96A6-7A8F6660BEAD}" srcOrd="0" destOrd="0" presId="urn:microsoft.com/office/officeart/2008/layout/LinedList"/>
    <dgm:cxn modelId="{A1AD6558-9CE3-4A80-A7E1-655E087E10EE}" type="presParOf" srcId="{93CE71D4-7A00-46A1-A997-5931CBEE9457}" destId="{11168541-70AF-414C-9E85-2EE0879EC125}" srcOrd="1" destOrd="0" presId="urn:microsoft.com/office/officeart/2008/layout/LinedList"/>
    <dgm:cxn modelId="{A47353DE-CBBB-46D4-8DCD-CE5B82F8101A}" type="presParOf" srcId="{11168541-70AF-414C-9E85-2EE0879EC125}" destId="{0DC3E8DA-FD21-4057-BF3D-27A5BB0D0167}" srcOrd="0" destOrd="0" presId="urn:microsoft.com/office/officeart/2008/layout/LinedList"/>
    <dgm:cxn modelId="{CA7BA280-64A2-4E3A-9B82-260853BCC9B9}" type="presParOf" srcId="{11168541-70AF-414C-9E85-2EE0879EC125}" destId="{5CA7AC06-FEF8-4645-B1F3-3CDC13E4F42B}" srcOrd="1" destOrd="0" presId="urn:microsoft.com/office/officeart/2008/layout/LinedList"/>
    <dgm:cxn modelId="{500C3349-A740-4530-B3D3-4D84B61C5AE2}" type="presParOf" srcId="{5CA7AC06-FEF8-4645-B1F3-3CDC13E4F42B}" destId="{B86AC5C7-C5BE-440B-9BD6-9D82C5EF1CEF}" srcOrd="0" destOrd="0" presId="urn:microsoft.com/office/officeart/2008/layout/LinedList"/>
    <dgm:cxn modelId="{0C53226E-937E-4126-9D4F-61445855A877}" type="presParOf" srcId="{5CA7AC06-FEF8-4645-B1F3-3CDC13E4F42B}" destId="{DD2A9FC3-6225-4F00-8DAF-3ED08DC4FBEE}" srcOrd="1" destOrd="0" presId="urn:microsoft.com/office/officeart/2008/layout/LinedList"/>
    <dgm:cxn modelId="{3C18B9BE-168C-42ED-BB7F-1A65879A3A15}" type="presParOf" srcId="{5CA7AC06-FEF8-4645-B1F3-3CDC13E4F42B}" destId="{60A909AC-8FBE-4A74-B7DB-2F9934DD16C5}" srcOrd="2" destOrd="0" presId="urn:microsoft.com/office/officeart/2008/layout/LinedList"/>
    <dgm:cxn modelId="{80792BC4-69A3-4C9E-B3DD-F2614E4DB357}" type="presParOf" srcId="{11168541-70AF-414C-9E85-2EE0879EC125}" destId="{8A405613-F779-4FD4-B4D9-46CC0CBABBBE}" srcOrd="2" destOrd="0" presId="urn:microsoft.com/office/officeart/2008/layout/LinedList"/>
    <dgm:cxn modelId="{3C2E5685-BCCB-4378-9E84-F6AE4CBEC3E8}" type="presParOf" srcId="{11168541-70AF-414C-9E85-2EE0879EC125}" destId="{308DE0E7-B01A-497F-9C43-7092D3B6EACA}" srcOrd="3" destOrd="0" presId="urn:microsoft.com/office/officeart/2008/layout/LinedList"/>
    <dgm:cxn modelId="{2E6B5AD0-13A2-4F54-B502-63FEC38CBE1D}" type="presParOf" srcId="{11168541-70AF-414C-9E85-2EE0879EC125}" destId="{0B322379-DA15-4F33-BD00-2777169AE013}" srcOrd="4" destOrd="0" presId="urn:microsoft.com/office/officeart/2008/layout/LinedList"/>
    <dgm:cxn modelId="{208F6A11-4E1D-477F-A507-7FDEC536C6C4}" type="presParOf" srcId="{0B322379-DA15-4F33-BD00-2777169AE013}" destId="{A238BEB0-DB80-4086-880E-CC0E088537AE}" srcOrd="0" destOrd="0" presId="urn:microsoft.com/office/officeart/2008/layout/LinedList"/>
    <dgm:cxn modelId="{51517E17-7810-4903-B78D-42E557A59943}" type="presParOf" srcId="{0B322379-DA15-4F33-BD00-2777169AE013}" destId="{53093E23-D7E7-4182-B198-1824AA814A1E}" srcOrd="1" destOrd="0" presId="urn:microsoft.com/office/officeart/2008/layout/LinedList"/>
    <dgm:cxn modelId="{367924F4-AE40-497E-869A-495C8C483EDB}" type="presParOf" srcId="{0B322379-DA15-4F33-BD00-2777169AE013}" destId="{1BF20B5C-5D91-4181-AB76-F54085B8C2DB}" srcOrd="2" destOrd="0" presId="urn:microsoft.com/office/officeart/2008/layout/LinedList"/>
    <dgm:cxn modelId="{28D6F00A-AD52-4B02-8D45-39B5A7713916}" type="presParOf" srcId="{11168541-70AF-414C-9E85-2EE0879EC125}" destId="{51DBE8C9-43A9-4EEA-8378-E2549C53574E}" srcOrd="5" destOrd="0" presId="urn:microsoft.com/office/officeart/2008/layout/LinedList"/>
    <dgm:cxn modelId="{58C16A50-8ADB-4491-B0D8-89703716554A}" type="presParOf" srcId="{11168541-70AF-414C-9E85-2EE0879EC125}" destId="{DD945961-91E4-444A-ACFC-DF0C6B3CE97C}" srcOrd="6" destOrd="0" presId="urn:microsoft.com/office/officeart/2008/layout/LinedList"/>
    <dgm:cxn modelId="{0AB61458-BAA6-4EFE-8C41-05D9036C2D97}" type="presParOf" srcId="{11168541-70AF-414C-9E85-2EE0879EC125}" destId="{43FCDB49-4BCF-49E8-9A56-A69267CCDF09}" srcOrd="7" destOrd="0" presId="urn:microsoft.com/office/officeart/2008/layout/LinedList"/>
    <dgm:cxn modelId="{D4F9AC02-4F61-42EA-BB05-4FCD2018117A}" type="presParOf" srcId="{43FCDB49-4BCF-49E8-9A56-A69267CCDF09}" destId="{CF6908FA-4A60-4756-8731-D8A7276249E1}" srcOrd="0" destOrd="0" presId="urn:microsoft.com/office/officeart/2008/layout/LinedList"/>
    <dgm:cxn modelId="{2925087B-9AB6-4F22-8C55-FBADBB329C25}" type="presParOf" srcId="{43FCDB49-4BCF-49E8-9A56-A69267CCDF09}" destId="{42F55DF6-3AD2-47D8-B619-32D06252C2A8}" srcOrd="1" destOrd="0" presId="urn:microsoft.com/office/officeart/2008/layout/LinedList"/>
    <dgm:cxn modelId="{6BE3713D-FE6C-4FCF-B7F9-BD90770E20AA}" type="presParOf" srcId="{43FCDB49-4BCF-49E8-9A56-A69267CCDF09}" destId="{2D41CE39-F93C-40AC-9578-9384C24D7F48}" srcOrd="2" destOrd="0" presId="urn:microsoft.com/office/officeart/2008/layout/LinedList"/>
    <dgm:cxn modelId="{EBCC8E06-169C-4CE8-8B04-AFA4FA7248A0}" type="presParOf" srcId="{11168541-70AF-414C-9E85-2EE0879EC125}" destId="{F63418DE-F214-4B76-9883-AAC63983AFAA}" srcOrd="8" destOrd="0" presId="urn:microsoft.com/office/officeart/2008/layout/LinedList"/>
    <dgm:cxn modelId="{882E5359-03EE-41EC-8CF3-301115D87FFE}" type="presParOf" srcId="{11168541-70AF-414C-9E85-2EE0879EC125}" destId="{A5808945-52F5-42E3-99B6-1A50B7143076}" srcOrd="9" destOrd="0" presId="urn:microsoft.com/office/officeart/2008/layout/LinedList"/>
    <dgm:cxn modelId="{2C79DBB1-90F0-47A6-9AAA-30343B2346D9}" type="presParOf" srcId="{11168541-70AF-414C-9E85-2EE0879EC125}" destId="{BBBD1891-047A-442F-8622-C0B1E2CF72C3}" srcOrd="10" destOrd="0" presId="urn:microsoft.com/office/officeart/2008/layout/LinedList"/>
    <dgm:cxn modelId="{0D4C320C-0D01-4B88-AB69-A37E0E872678}" type="presParOf" srcId="{BBBD1891-047A-442F-8622-C0B1E2CF72C3}" destId="{10EE5E0D-32AB-48A8-AFC0-002F61D53116}" srcOrd="0" destOrd="0" presId="urn:microsoft.com/office/officeart/2008/layout/LinedList"/>
    <dgm:cxn modelId="{55C7BED4-54E4-4FDA-A139-9CFE856D9E73}" type="presParOf" srcId="{BBBD1891-047A-442F-8622-C0B1E2CF72C3}" destId="{74EBEAB7-23B5-4034-A55C-0FDD05A85806}" srcOrd="1" destOrd="0" presId="urn:microsoft.com/office/officeart/2008/layout/LinedList"/>
    <dgm:cxn modelId="{E517DE59-92B3-4F34-9B85-1C95CF295BB1}" type="presParOf" srcId="{BBBD1891-047A-442F-8622-C0B1E2CF72C3}" destId="{605A2C26-D7A6-4267-BC60-70BAE4767EE4}" srcOrd="2" destOrd="0" presId="urn:microsoft.com/office/officeart/2008/layout/LinedList"/>
    <dgm:cxn modelId="{D920DB07-BCDD-453C-A72F-C8C41F407069}" type="presParOf" srcId="{11168541-70AF-414C-9E85-2EE0879EC125}" destId="{D88E2799-5E45-4750-87B0-C43E3A5B886C}" srcOrd="11" destOrd="0" presId="urn:microsoft.com/office/officeart/2008/layout/LinedList"/>
    <dgm:cxn modelId="{FE7EA1D6-6E0F-474C-96E4-C986122F843D}" type="presParOf" srcId="{11168541-70AF-414C-9E85-2EE0879EC125}" destId="{B69B5B91-FBDA-418B-BC39-06F4D5F8B026}" srcOrd="12" destOrd="0" presId="urn:microsoft.com/office/officeart/2008/layout/LinedList"/>
    <dgm:cxn modelId="{66367937-778F-4E34-AFC8-18DA48FD230A}" type="presParOf" srcId="{11168541-70AF-414C-9E85-2EE0879EC125}" destId="{0F3D52AC-0F19-4956-B6E9-F4C6292EC18A}" srcOrd="13" destOrd="0" presId="urn:microsoft.com/office/officeart/2008/layout/LinedList"/>
    <dgm:cxn modelId="{8886294F-A780-4889-A5F4-CDD3F11D4208}" type="presParOf" srcId="{0F3D52AC-0F19-4956-B6E9-F4C6292EC18A}" destId="{AA9A3DF4-FEE3-40D8-B1F4-E9327A5CD3EA}" srcOrd="0" destOrd="0" presId="urn:microsoft.com/office/officeart/2008/layout/LinedList"/>
    <dgm:cxn modelId="{815FFEC5-F703-4A68-A682-E8C35566F2B3}" type="presParOf" srcId="{0F3D52AC-0F19-4956-B6E9-F4C6292EC18A}" destId="{3D22CDB7-A52A-4457-A24B-A16DCB98C65E}" srcOrd="1" destOrd="0" presId="urn:microsoft.com/office/officeart/2008/layout/LinedList"/>
    <dgm:cxn modelId="{1A2DC5B8-F757-4ADB-8F29-E0CA6054CF48}" type="presParOf" srcId="{0F3D52AC-0F19-4956-B6E9-F4C6292EC18A}" destId="{057523EA-5765-4195-9649-895964C3D835}" srcOrd="2" destOrd="0" presId="urn:microsoft.com/office/officeart/2008/layout/LinedList"/>
    <dgm:cxn modelId="{B740ACC6-1AC9-48AB-9B7E-D3908E95AE57}" type="presParOf" srcId="{11168541-70AF-414C-9E85-2EE0879EC125}" destId="{0D39846B-FB45-4377-B42A-E48E98781188}" srcOrd="14" destOrd="0" presId="urn:microsoft.com/office/officeart/2008/layout/LinedList"/>
    <dgm:cxn modelId="{FF97EB5F-6309-441B-B9A4-5812B383635C}" type="presParOf" srcId="{11168541-70AF-414C-9E85-2EE0879EC125}" destId="{8A31BEA6-042E-46B5-9A9C-F7042DCBA787}" srcOrd="15" destOrd="0" presId="urn:microsoft.com/office/officeart/2008/layout/LinedList"/>
    <dgm:cxn modelId="{DE94E1A7-D4D3-4ACD-A601-6D1D5BCCE902}" type="presParOf" srcId="{11168541-70AF-414C-9E85-2EE0879EC125}" destId="{3C087930-18AE-428E-9932-B6139F331B6C}" srcOrd="16" destOrd="0" presId="urn:microsoft.com/office/officeart/2008/layout/LinedList"/>
    <dgm:cxn modelId="{B6198378-3D52-4B30-86FD-A2295B3EC2A3}" type="presParOf" srcId="{3C087930-18AE-428E-9932-B6139F331B6C}" destId="{65587CCE-7C5D-4527-BE0D-DCA42B167662}" srcOrd="0" destOrd="0" presId="urn:microsoft.com/office/officeart/2008/layout/LinedList"/>
    <dgm:cxn modelId="{B113CDCB-786E-4F2B-8992-DA744F333194}" type="presParOf" srcId="{3C087930-18AE-428E-9932-B6139F331B6C}" destId="{F6E5F752-5035-4053-89E0-137EDEEC0628}" srcOrd="1" destOrd="0" presId="urn:microsoft.com/office/officeart/2008/layout/LinedList"/>
    <dgm:cxn modelId="{CA10F633-A79B-435D-B48C-38800A094225}" type="presParOf" srcId="{3C087930-18AE-428E-9932-B6139F331B6C}" destId="{FF73C7A8-8848-4708-9248-5A4B50CD9B0B}" srcOrd="2" destOrd="0" presId="urn:microsoft.com/office/officeart/2008/layout/LinedList"/>
    <dgm:cxn modelId="{9618A511-B76A-4680-A54F-07D319127630}" type="presParOf" srcId="{11168541-70AF-414C-9E85-2EE0879EC125}" destId="{8BFF930B-1CDC-4CE4-BB4C-4E984BC32380}" srcOrd="17" destOrd="0" presId="urn:microsoft.com/office/officeart/2008/layout/LinedList"/>
    <dgm:cxn modelId="{38DA1A73-5ED0-40D0-8CD8-FA904206BAB5}" type="presParOf" srcId="{11168541-70AF-414C-9E85-2EE0879EC125}" destId="{6999AA3C-C6D8-40E8-9395-21B1EC290805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A73DB-8F41-4E1A-9A4D-8F9099D65A70}" type="doc">
      <dgm:prSet loTypeId="urn:microsoft.com/office/officeart/2011/layout/HexagonRadial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97C751-4013-48ED-ABC4-8A4E46CC009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Support needed from the Regional Office to mitigate the challenges</a:t>
          </a:r>
          <a:endParaRPr lang="en-US" sz="22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C9E191-8D68-4449-9832-B15EB961332E}" type="parTrans" cxnId="{FC1A2C91-B301-4A57-9698-5A9C7B3654EC}">
      <dgm:prSet/>
      <dgm:spPr/>
      <dgm:t>
        <a:bodyPr/>
        <a:lstStyle/>
        <a:p>
          <a:endParaRPr lang="en-US" sz="2400"/>
        </a:p>
      </dgm:t>
    </dgm:pt>
    <dgm:pt modelId="{8E05AF52-4DFD-43FF-B5F1-30CEA1F51027}" type="sibTrans" cxnId="{FC1A2C91-B301-4A57-9698-5A9C7B3654EC}">
      <dgm:prSet/>
      <dgm:spPr/>
      <dgm:t>
        <a:bodyPr/>
        <a:lstStyle/>
        <a:p>
          <a:endParaRPr lang="en-US" sz="2400"/>
        </a:p>
      </dgm:t>
    </dgm:pt>
    <dgm:pt modelId="{B1E0C095-9E74-4195-A3FE-0CBE637EFFAB}">
      <dgm:prSet phldrT="[Text]" custT="1"/>
      <dgm:spPr/>
      <dgm:t>
        <a:bodyPr/>
        <a:lstStyle/>
        <a:p>
          <a:r>
            <a:rPr lang="en-TT" sz="2200" b="1" dirty="0"/>
            <a:t>Strengthen and Create registries including heart attack and stroke registries</a:t>
          </a:r>
          <a:endParaRPr lang="en-US" sz="2200" b="1" dirty="0"/>
        </a:p>
      </dgm:t>
    </dgm:pt>
    <dgm:pt modelId="{58E67FF2-E50B-4662-B488-168E68B54EA4}" type="parTrans" cxnId="{FB4846F0-4A16-4D4D-A224-E7E400D176DB}">
      <dgm:prSet/>
      <dgm:spPr/>
      <dgm:t>
        <a:bodyPr/>
        <a:lstStyle/>
        <a:p>
          <a:endParaRPr lang="en-US" sz="2400"/>
        </a:p>
      </dgm:t>
    </dgm:pt>
    <dgm:pt modelId="{99505B79-C015-499C-9B37-71F97D830992}" type="sibTrans" cxnId="{FB4846F0-4A16-4D4D-A224-E7E400D176DB}">
      <dgm:prSet/>
      <dgm:spPr/>
      <dgm:t>
        <a:bodyPr/>
        <a:lstStyle/>
        <a:p>
          <a:endParaRPr lang="en-US" sz="2400"/>
        </a:p>
      </dgm:t>
    </dgm:pt>
    <dgm:pt modelId="{9BD35360-8235-445B-867C-D736FEF15A26}">
      <dgm:prSet phldrT="[Text]" custT="1"/>
      <dgm:spPr/>
      <dgm:t>
        <a:bodyPr/>
        <a:lstStyle/>
        <a:p>
          <a:r>
            <a:rPr lang="en-US" sz="2200" b="1" dirty="0"/>
            <a:t>Assistance with Training and capacity building particularly for Private Sector</a:t>
          </a:r>
        </a:p>
      </dgm:t>
    </dgm:pt>
    <dgm:pt modelId="{EA9650BE-1057-46D4-AFBD-F1418AABA41B}" type="sibTrans" cxnId="{C5426A14-49DE-4575-BE33-BC3E89CB2FD0}">
      <dgm:prSet/>
      <dgm:spPr/>
      <dgm:t>
        <a:bodyPr/>
        <a:lstStyle/>
        <a:p>
          <a:endParaRPr lang="en-US" sz="2400"/>
        </a:p>
      </dgm:t>
    </dgm:pt>
    <dgm:pt modelId="{2CE00EFF-0987-408A-B8FC-F0A291DA3805}" type="parTrans" cxnId="{C5426A14-49DE-4575-BE33-BC3E89CB2FD0}">
      <dgm:prSet/>
      <dgm:spPr/>
      <dgm:t>
        <a:bodyPr/>
        <a:lstStyle/>
        <a:p>
          <a:endParaRPr lang="en-US" sz="2400"/>
        </a:p>
      </dgm:t>
    </dgm:pt>
    <dgm:pt modelId="{358D81A3-7F0C-4EE2-896F-B14C94CA0691}">
      <dgm:prSet custT="1"/>
      <dgm:spPr/>
      <dgm:t>
        <a:bodyPr/>
        <a:lstStyle/>
        <a:p>
          <a:r>
            <a:rPr lang="en-TT" sz="2400" b="1" dirty="0"/>
            <a:t>Strengthen collaboration with private health sector to scale up nationally</a:t>
          </a:r>
          <a:endParaRPr lang="en-US" sz="2400" b="1" dirty="0"/>
        </a:p>
      </dgm:t>
    </dgm:pt>
    <dgm:pt modelId="{6CC6482D-11E6-490D-8422-88A3825626D6}" type="parTrans" cxnId="{92DC657A-4E8E-4242-A33E-C5F15445A7C5}">
      <dgm:prSet/>
      <dgm:spPr/>
      <dgm:t>
        <a:bodyPr/>
        <a:lstStyle/>
        <a:p>
          <a:endParaRPr lang="en-US" sz="2400"/>
        </a:p>
      </dgm:t>
    </dgm:pt>
    <dgm:pt modelId="{9C441AD0-D0F5-4E16-9C2B-ABF411E47828}" type="sibTrans" cxnId="{92DC657A-4E8E-4242-A33E-C5F15445A7C5}">
      <dgm:prSet/>
      <dgm:spPr/>
      <dgm:t>
        <a:bodyPr/>
        <a:lstStyle/>
        <a:p>
          <a:endParaRPr lang="en-US" sz="2400"/>
        </a:p>
      </dgm:t>
    </dgm:pt>
    <dgm:pt modelId="{F632C466-5C4E-4AA0-8419-D3DDFB08C53C}">
      <dgm:prSet custT="1"/>
      <dgm:spPr/>
      <dgm:t>
        <a:bodyPr/>
        <a:lstStyle/>
        <a:p>
          <a:r>
            <a:rPr lang="en-US" sz="2400" b="1" dirty="0"/>
            <a:t>PAHO Strategic Fund – to facilitate availability and effective use of  essential  Medicines </a:t>
          </a:r>
          <a:r>
            <a:rPr lang="en-US" sz="2400" b="1" dirty="0" err="1"/>
            <a:t>etc</a:t>
          </a:r>
          <a:endParaRPr lang="en-TT" sz="2400" b="1" dirty="0"/>
        </a:p>
      </dgm:t>
    </dgm:pt>
    <dgm:pt modelId="{4CCF1C2D-1388-4E27-AB65-BAF6BEAAC9E9}" type="parTrans" cxnId="{1F62D6C4-E59A-4391-B9BD-0DD0228FFAA1}">
      <dgm:prSet/>
      <dgm:spPr/>
      <dgm:t>
        <a:bodyPr/>
        <a:lstStyle/>
        <a:p>
          <a:endParaRPr lang="en-US" sz="2400"/>
        </a:p>
      </dgm:t>
    </dgm:pt>
    <dgm:pt modelId="{B0712ED1-5BAD-4E28-ACB6-EF32EA5F145E}" type="sibTrans" cxnId="{1F62D6C4-E59A-4391-B9BD-0DD0228FFAA1}">
      <dgm:prSet/>
      <dgm:spPr/>
      <dgm:t>
        <a:bodyPr/>
        <a:lstStyle/>
        <a:p>
          <a:endParaRPr lang="en-US" sz="2400"/>
        </a:p>
      </dgm:t>
    </dgm:pt>
    <dgm:pt modelId="{8E3A2D26-665C-498C-B4DE-6D04F60603B8}">
      <dgm:prSet/>
      <dgm:spPr/>
      <dgm:t>
        <a:bodyPr/>
        <a:lstStyle/>
        <a:p>
          <a:endParaRPr lang="en-TT" sz="2400" dirty="0"/>
        </a:p>
      </dgm:t>
    </dgm:pt>
    <dgm:pt modelId="{2A89A3C2-976F-4794-90A6-1DE6D2AAD046}" type="parTrans" cxnId="{3F544034-A05D-458E-9179-9DBB7DBCBDA1}">
      <dgm:prSet/>
      <dgm:spPr/>
      <dgm:t>
        <a:bodyPr/>
        <a:lstStyle/>
        <a:p>
          <a:endParaRPr lang="en-TT" sz="2400"/>
        </a:p>
      </dgm:t>
    </dgm:pt>
    <dgm:pt modelId="{09093446-165A-47DC-B260-A56535BDA2AD}" type="sibTrans" cxnId="{3F544034-A05D-458E-9179-9DBB7DBCBDA1}">
      <dgm:prSet/>
      <dgm:spPr/>
      <dgm:t>
        <a:bodyPr/>
        <a:lstStyle/>
        <a:p>
          <a:endParaRPr lang="en-TT" sz="2400"/>
        </a:p>
      </dgm:t>
    </dgm:pt>
    <dgm:pt modelId="{998853D2-E5D9-4A20-99A0-62C86BE4116C}">
      <dgm:prSet phldrT="[Text]" custT="1"/>
      <dgm:spPr/>
      <dgm:t>
        <a:bodyPr/>
        <a:lstStyle/>
        <a:p>
          <a:r>
            <a:rPr lang="en-TT" sz="2400" b="1" dirty="0"/>
            <a:t>Strengthen CVD management and improve patient selfcare</a:t>
          </a:r>
          <a:endParaRPr lang="en-US" sz="2400" b="1" dirty="0"/>
        </a:p>
      </dgm:t>
    </dgm:pt>
    <dgm:pt modelId="{476B68B6-5A16-43DD-9B42-DFEC12B1D622}" type="sibTrans" cxnId="{87162BCF-6285-40AC-AA4F-F0B401C94F18}">
      <dgm:prSet/>
      <dgm:spPr/>
      <dgm:t>
        <a:bodyPr/>
        <a:lstStyle/>
        <a:p>
          <a:endParaRPr lang="en-US" sz="2400"/>
        </a:p>
      </dgm:t>
    </dgm:pt>
    <dgm:pt modelId="{CFDE2742-997D-4D0F-9359-410CF1C6EABC}" type="parTrans" cxnId="{87162BCF-6285-40AC-AA4F-F0B401C94F18}">
      <dgm:prSet/>
      <dgm:spPr/>
      <dgm:t>
        <a:bodyPr/>
        <a:lstStyle/>
        <a:p>
          <a:endParaRPr lang="en-US" sz="2400"/>
        </a:p>
      </dgm:t>
    </dgm:pt>
    <dgm:pt modelId="{62B9F867-ED06-4A9F-8926-4F9511144879}">
      <dgm:prSet phldrT="[Text]" custT="1"/>
      <dgm:spPr/>
      <dgm:t>
        <a:bodyPr/>
        <a:lstStyle/>
        <a:p>
          <a:r>
            <a:rPr lang="en-US" sz="2200" b="1" dirty="0"/>
            <a:t>Assistance with National Hearts Symposium (2022)</a:t>
          </a:r>
          <a:endParaRPr lang="en-TT" sz="2200" b="1" dirty="0"/>
        </a:p>
      </dgm:t>
    </dgm:pt>
    <dgm:pt modelId="{F936B95D-110F-4F6F-A639-8895BD77CF9A}" type="sibTrans" cxnId="{E012EA76-3909-4166-A403-EC126B0CCB06}">
      <dgm:prSet/>
      <dgm:spPr/>
      <dgm:t>
        <a:bodyPr/>
        <a:lstStyle/>
        <a:p>
          <a:endParaRPr lang="en-US" sz="2400"/>
        </a:p>
      </dgm:t>
    </dgm:pt>
    <dgm:pt modelId="{C32D4EFE-6609-4BBF-B710-70DBB5976C1F}" type="parTrans" cxnId="{E012EA76-3909-4166-A403-EC126B0CCB06}">
      <dgm:prSet/>
      <dgm:spPr/>
      <dgm:t>
        <a:bodyPr/>
        <a:lstStyle/>
        <a:p>
          <a:endParaRPr lang="en-US" sz="2400"/>
        </a:p>
      </dgm:t>
    </dgm:pt>
    <dgm:pt modelId="{CE50D7E4-47D5-41BA-AEAF-C19904F774A9}" type="pres">
      <dgm:prSet presAssocID="{FB7A73DB-8F41-4E1A-9A4D-8F9099D65A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3870321-6ED6-4426-9468-7D70A9E38545}" type="pres">
      <dgm:prSet presAssocID="{5C97C751-4013-48ED-ABC4-8A4E46CC009F}" presName="Parent" presStyleLbl="node0" presStyleIdx="0" presStyleCnt="1" custScaleX="112690" custLinFactNeighborX="1854" custLinFactNeighborY="-3216">
        <dgm:presLayoutVars>
          <dgm:chMax val="6"/>
          <dgm:chPref val="6"/>
        </dgm:presLayoutVars>
      </dgm:prSet>
      <dgm:spPr/>
    </dgm:pt>
    <dgm:pt modelId="{B696E084-3966-4635-9928-C3A4B3E530BD}" type="pres">
      <dgm:prSet presAssocID="{62B9F867-ED06-4A9F-8926-4F9511144879}" presName="Accent1" presStyleCnt="0"/>
      <dgm:spPr/>
    </dgm:pt>
    <dgm:pt modelId="{A885C963-1CF1-4637-959E-F43C8F2510D1}" type="pres">
      <dgm:prSet presAssocID="{62B9F867-ED06-4A9F-8926-4F9511144879}" presName="Accent" presStyleLbl="bgShp" presStyleIdx="0" presStyleCnt="6"/>
      <dgm:spPr/>
    </dgm:pt>
    <dgm:pt modelId="{E18A0B13-8E22-447D-ACE0-86989DB9BAB6}" type="pres">
      <dgm:prSet presAssocID="{62B9F867-ED06-4A9F-8926-4F9511144879}" presName="Child1" presStyleLbl="node1" presStyleIdx="0" presStyleCnt="6" custScaleX="131553" custScaleY="89414" custLinFactNeighborX="9516" custLinFactNeighborY="19262">
        <dgm:presLayoutVars>
          <dgm:chMax val="0"/>
          <dgm:chPref val="0"/>
          <dgm:bulletEnabled val="1"/>
        </dgm:presLayoutVars>
      </dgm:prSet>
      <dgm:spPr/>
    </dgm:pt>
    <dgm:pt modelId="{683644A7-A706-48B3-8DF6-5708C2E3682A}" type="pres">
      <dgm:prSet presAssocID="{9BD35360-8235-445B-867C-D736FEF15A26}" presName="Accent2" presStyleCnt="0"/>
      <dgm:spPr/>
    </dgm:pt>
    <dgm:pt modelId="{67F3E542-828C-4727-8B36-D66CCB424D91}" type="pres">
      <dgm:prSet presAssocID="{9BD35360-8235-445B-867C-D736FEF15A26}" presName="Accent" presStyleLbl="bgShp" presStyleIdx="1" presStyleCnt="6"/>
      <dgm:spPr/>
    </dgm:pt>
    <dgm:pt modelId="{68790FA1-3F0A-4C41-ABA5-B0EB18D8B1D6}" type="pres">
      <dgm:prSet presAssocID="{9BD35360-8235-445B-867C-D736FEF15A26}" presName="Child2" presStyleLbl="node1" presStyleIdx="1" presStyleCnt="6" custScaleX="128781" custScaleY="104169" custLinFactNeighborX="14535" custLinFactNeighborY="8407">
        <dgm:presLayoutVars>
          <dgm:chMax val="0"/>
          <dgm:chPref val="0"/>
          <dgm:bulletEnabled val="1"/>
        </dgm:presLayoutVars>
      </dgm:prSet>
      <dgm:spPr/>
    </dgm:pt>
    <dgm:pt modelId="{6ADA7EFA-5A95-4CFD-B22F-FD36528F3D7B}" type="pres">
      <dgm:prSet presAssocID="{B1E0C095-9E74-4195-A3FE-0CBE637EFFAB}" presName="Accent3" presStyleCnt="0"/>
      <dgm:spPr/>
    </dgm:pt>
    <dgm:pt modelId="{599373CC-D614-4EC9-A590-8617E440CA3B}" type="pres">
      <dgm:prSet presAssocID="{B1E0C095-9E74-4195-A3FE-0CBE637EFFAB}" presName="Accent" presStyleLbl="bgShp" presStyleIdx="2" presStyleCnt="6"/>
      <dgm:spPr/>
    </dgm:pt>
    <dgm:pt modelId="{121F3772-351D-4F22-9ED2-6D8DCFFE5D11}" type="pres">
      <dgm:prSet presAssocID="{B1E0C095-9E74-4195-A3FE-0CBE637EFFAB}" presName="Child3" presStyleLbl="node1" presStyleIdx="2" presStyleCnt="6" custScaleX="133404" custScaleY="115435" custLinFactNeighborX="17369" custLinFactNeighborY="-9164">
        <dgm:presLayoutVars>
          <dgm:chMax val="0"/>
          <dgm:chPref val="0"/>
          <dgm:bulletEnabled val="1"/>
        </dgm:presLayoutVars>
      </dgm:prSet>
      <dgm:spPr/>
    </dgm:pt>
    <dgm:pt modelId="{048E5B69-B201-456A-A5FF-7747ED7B9EBB}" type="pres">
      <dgm:prSet presAssocID="{998853D2-E5D9-4A20-99A0-62C86BE4116C}" presName="Accent4" presStyleCnt="0"/>
      <dgm:spPr/>
    </dgm:pt>
    <dgm:pt modelId="{3CDDE8D2-52BB-48EA-AF3F-A2A3D3C40DCB}" type="pres">
      <dgm:prSet presAssocID="{998853D2-E5D9-4A20-99A0-62C86BE4116C}" presName="Accent" presStyleLbl="bgShp" presStyleIdx="3" presStyleCnt="6"/>
      <dgm:spPr/>
    </dgm:pt>
    <dgm:pt modelId="{EF66D8B6-660F-42BB-8710-9E242E1FEC36}" type="pres">
      <dgm:prSet presAssocID="{998853D2-E5D9-4A20-99A0-62C86BE4116C}" presName="Child4" presStyleLbl="node1" presStyleIdx="3" presStyleCnt="6" custScaleX="131553" custScaleY="89414" custLinFactNeighborX="3036" custLinFactNeighborY="-24729">
        <dgm:presLayoutVars>
          <dgm:chMax val="0"/>
          <dgm:chPref val="0"/>
          <dgm:bulletEnabled val="1"/>
        </dgm:presLayoutVars>
      </dgm:prSet>
      <dgm:spPr/>
    </dgm:pt>
    <dgm:pt modelId="{7A97157D-9743-415F-BE62-831703C92CA4}" type="pres">
      <dgm:prSet presAssocID="{358D81A3-7F0C-4EE2-896F-B14C94CA0691}" presName="Accent5" presStyleCnt="0"/>
      <dgm:spPr/>
    </dgm:pt>
    <dgm:pt modelId="{02A0CDF4-1D29-448A-895F-393FBBCB2DA8}" type="pres">
      <dgm:prSet presAssocID="{358D81A3-7F0C-4EE2-896F-B14C94CA0691}" presName="Accent" presStyleLbl="bgShp" presStyleIdx="4" presStyleCnt="6"/>
      <dgm:spPr/>
    </dgm:pt>
    <dgm:pt modelId="{C1B7E944-83B1-402A-8B07-526E54CFA614}" type="pres">
      <dgm:prSet presAssocID="{358D81A3-7F0C-4EE2-896F-B14C94CA0691}" presName="Child5" presStyleLbl="node1" presStyleIdx="4" presStyleCnt="6" custScaleX="134151" custScaleY="114756" custLinFactNeighborX="-11320" custLinFactNeighborY="-2616">
        <dgm:presLayoutVars>
          <dgm:chMax val="0"/>
          <dgm:chPref val="0"/>
          <dgm:bulletEnabled val="1"/>
        </dgm:presLayoutVars>
      </dgm:prSet>
      <dgm:spPr/>
    </dgm:pt>
    <dgm:pt modelId="{C4771D8A-66C5-4A01-99B6-467490F080C4}" type="pres">
      <dgm:prSet presAssocID="{F632C466-5C4E-4AA0-8419-D3DDFB08C53C}" presName="Accent6" presStyleCnt="0"/>
      <dgm:spPr/>
    </dgm:pt>
    <dgm:pt modelId="{4C90FDC8-3163-4620-8053-B14BC45C2EBD}" type="pres">
      <dgm:prSet presAssocID="{F632C466-5C4E-4AA0-8419-D3DDFB08C53C}" presName="Accent" presStyleLbl="bgShp" presStyleIdx="5" presStyleCnt="6"/>
      <dgm:spPr/>
    </dgm:pt>
    <dgm:pt modelId="{AB5A1FBF-B2B3-4882-BE3F-94C8BEE4339F}" type="pres">
      <dgm:prSet presAssocID="{F632C466-5C4E-4AA0-8419-D3DDFB08C53C}" presName="Child6" presStyleLbl="node1" presStyleIdx="5" presStyleCnt="6" custScaleX="141618" custScaleY="126143" custLinFactNeighborX="-13995" custLinFactNeighborY="2217">
        <dgm:presLayoutVars>
          <dgm:chMax val="0"/>
          <dgm:chPref val="0"/>
          <dgm:bulletEnabled val="1"/>
        </dgm:presLayoutVars>
      </dgm:prSet>
      <dgm:spPr/>
    </dgm:pt>
  </dgm:ptLst>
  <dgm:cxnLst>
    <dgm:cxn modelId="{C5426A14-49DE-4575-BE33-BC3E89CB2FD0}" srcId="{5C97C751-4013-48ED-ABC4-8A4E46CC009F}" destId="{9BD35360-8235-445B-867C-D736FEF15A26}" srcOrd="1" destOrd="0" parTransId="{2CE00EFF-0987-408A-B8FC-F0A291DA3805}" sibTransId="{EA9650BE-1057-46D4-AFBD-F1418AABA41B}"/>
    <dgm:cxn modelId="{3F544034-A05D-458E-9179-9DBB7DBCBDA1}" srcId="{FB7A73DB-8F41-4E1A-9A4D-8F9099D65A70}" destId="{8E3A2D26-665C-498C-B4DE-6D04F60603B8}" srcOrd="1" destOrd="0" parTransId="{2A89A3C2-976F-4794-90A6-1DE6D2AAD046}" sibTransId="{09093446-165A-47DC-B260-A56535BDA2AD}"/>
    <dgm:cxn modelId="{720B0941-5528-4EFD-9AF9-B8474A55452D}" type="presOf" srcId="{9BD35360-8235-445B-867C-D736FEF15A26}" destId="{68790FA1-3F0A-4C41-ABA5-B0EB18D8B1D6}" srcOrd="0" destOrd="0" presId="urn:microsoft.com/office/officeart/2011/layout/HexagonRadial"/>
    <dgm:cxn modelId="{1DDBC765-97A8-4BE8-BC53-44FD475829DF}" type="presOf" srcId="{B1E0C095-9E74-4195-A3FE-0CBE637EFFAB}" destId="{121F3772-351D-4F22-9ED2-6D8DCFFE5D11}" srcOrd="0" destOrd="0" presId="urn:microsoft.com/office/officeart/2011/layout/HexagonRadial"/>
    <dgm:cxn modelId="{5A9AFF65-BCE9-4AA8-ABF7-CEEE5B00EABB}" type="presOf" srcId="{358D81A3-7F0C-4EE2-896F-B14C94CA0691}" destId="{C1B7E944-83B1-402A-8B07-526E54CFA614}" srcOrd="0" destOrd="0" presId="urn:microsoft.com/office/officeart/2011/layout/HexagonRadial"/>
    <dgm:cxn modelId="{E012EA76-3909-4166-A403-EC126B0CCB06}" srcId="{5C97C751-4013-48ED-ABC4-8A4E46CC009F}" destId="{62B9F867-ED06-4A9F-8926-4F9511144879}" srcOrd="0" destOrd="0" parTransId="{C32D4EFE-6609-4BBF-B710-70DBB5976C1F}" sibTransId="{F936B95D-110F-4F6F-A639-8895BD77CF9A}"/>
    <dgm:cxn modelId="{92DC657A-4E8E-4242-A33E-C5F15445A7C5}" srcId="{5C97C751-4013-48ED-ABC4-8A4E46CC009F}" destId="{358D81A3-7F0C-4EE2-896F-B14C94CA0691}" srcOrd="4" destOrd="0" parTransId="{6CC6482D-11E6-490D-8422-88A3825626D6}" sibTransId="{9C441AD0-D0F5-4E16-9C2B-ABF411E47828}"/>
    <dgm:cxn modelId="{FC1A2C91-B301-4A57-9698-5A9C7B3654EC}" srcId="{FB7A73DB-8F41-4E1A-9A4D-8F9099D65A70}" destId="{5C97C751-4013-48ED-ABC4-8A4E46CC009F}" srcOrd="0" destOrd="0" parTransId="{0CC9E191-8D68-4449-9832-B15EB961332E}" sibTransId="{8E05AF52-4DFD-43FF-B5F1-30CEA1F51027}"/>
    <dgm:cxn modelId="{668477B4-2D11-4D13-80A2-996585A0ACC6}" type="presOf" srcId="{FB7A73DB-8F41-4E1A-9A4D-8F9099D65A70}" destId="{CE50D7E4-47D5-41BA-AEAF-C19904F774A9}" srcOrd="0" destOrd="0" presId="urn:microsoft.com/office/officeart/2011/layout/HexagonRadial"/>
    <dgm:cxn modelId="{1F62D6C4-E59A-4391-B9BD-0DD0228FFAA1}" srcId="{5C97C751-4013-48ED-ABC4-8A4E46CC009F}" destId="{F632C466-5C4E-4AA0-8419-D3DDFB08C53C}" srcOrd="5" destOrd="0" parTransId="{4CCF1C2D-1388-4E27-AB65-BAF6BEAAC9E9}" sibTransId="{B0712ED1-5BAD-4E28-ACB6-EF32EA5F145E}"/>
    <dgm:cxn modelId="{87162BCF-6285-40AC-AA4F-F0B401C94F18}" srcId="{5C97C751-4013-48ED-ABC4-8A4E46CC009F}" destId="{998853D2-E5D9-4A20-99A0-62C86BE4116C}" srcOrd="3" destOrd="0" parTransId="{CFDE2742-997D-4D0F-9359-410CF1C6EABC}" sibTransId="{476B68B6-5A16-43DD-9B42-DFEC12B1D622}"/>
    <dgm:cxn modelId="{1BBA18D1-D3D1-4A54-8746-BF422962ECF8}" type="presOf" srcId="{5C97C751-4013-48ED-ABC4-8A4E46CC009F}" destId="{B3870321-6ED6-4426-9468-7D70A9E38545}" srcOrd="0" destOrd="0" presId="urn:microsoft.com/office/officeart/2011/layout/HexagonRadial"/>
    <dgm:cxn modelId="{BEEF93D2-FBA1-47CC-9B97-3041953A9AD9}" type="presOf" srcId="{62B9F867-ED06-4A9F-8926-4F9511144879}" destId="{E18A0B13-8E22-447D-ACE0-86989DB9BAB6}" srcOrd="0" destOrd="0" presId="urn:microsoft.com/office/officeart/2011/layout/HexagonRadial"/>
    <dgm:cxn modelId="{ED138DE4-62C5-4467-BFD6-B96BB910D004}" type="presOf" srcId="{F632C466-5C4E-4AA0-8419-D3DDFB08C53C}" destId="{AB5A1FBF-B2B3-4882-BE3F-94C8BEE4339F}" srcOrd="0" destOrd="0" presId="urn:microsoft.com/office/officeart/2011/layout/HexagonRadial"/>
    <dgm:cxn modelId="{BEB9BDEA-E752-466B-A21B-352D9719715B}" type="presOf" srcId="{998853D2-E5D9-4A20-99A0-62C86BE4116C}" destId="{EF66D8B6-660F-42BB-8710-9E242E1FEC36}" srcOrd="0" destOrd="0" presId="urn:microsoft.com/office/officeart/2011/layout/HexagonRadial"/>
    <dgm:cxn modelId="{FB4846F0-4A16-4D4D-A224-E7E400D176DB}" srcId="{5C97C751-4013-48ED-ABC4-8A4E46CC009F}" destId="{B1E0C095-9E74-4195-A3FE-0CBE637EFFAB}" srcOrd="2" destOrd="0" parTransId="{58E67FF2-E50B-4662-B488-168E68B54EA4}" sibTransId="{99505B79-C015-499C-9B37-71F97D830992}"/>
    <dgm:cxn modelId="{7BECED6B-A584-4E3E-B3BD-F66C551E37E4}" type="presParOf" srcId="{CE50D7E4-47D5-41BA-AEAF-C19904F774A9}" destId="{B3870321-6ED6-4426-9468-7D70A9E38545}" srcOrd="0" destOrd="0" presId="urn:microsoft.com/office/officeart/2011/layout/HexagonRadial"/>
    <dgm:cxn modelId="{E65AD756-78F3-42DF-BEBE-08BF4179117B}" type="presParOf" srcId="{CE50D7E4-47D5-41BA-AEAF-C19904F774A9}" destId="{B696E084-3966-4635-9928-C3A4B3E530BD}" srcOrd="1" destOrd="0" presId="urn:microsoft.com/office/officeart/2011/layout/HexagonRadial"/>
    <dgm:cxn modelId="{18B10EF1-74B2-46EA-B3DA-06E3923AF139}" type="presParOf" srcId="{B696E084-3966-4635-9928-C3A4B3E530BD}" destId="{A885C963-1CF1-4637-959E-F43C8F2510D1}" srcOrd="0" destOrd="0" presId="urn:microsoft.com/office/officeart/2011/layout/HexagonRadial"/>
    <dgm:cxn modelId="{42082E70-A361-454E-8451-654C6EFD697A}" type="presParOf" srcId="{CE50D7E4-47D5-41BA-AEAF-C19904F774A9}" destId="{E18A0B13-8E22-447D-ACE0-86989DB9BAB6}" srcOrd="2" destOrd="0" presId="urn:microsoft.com/office/officeart/2011/layout/HexagonRadial"/>
    <dgm:cxn modelId="{F80C235E-797C-48E4-952B-E560D7060DEC}" type="presParOf" srcId="{CE50D7E4-47D5-41BA-AEAF-C19904F774A9}" destId="{683644A7-A706-48B3-8DF6-5708C2E3682A}" srcOrd="3" destOrd="0" presId="urn:microsoft.com/office/officeart/2011/layout/HexagonRadial"/>
    <dgm:cxn modelId="{2319362F-0823-4D4D-8257-46625E24FCF1}" type="presParOf" srcId="{683644A7-A706-48B3-8DF6-5708C2E3682A}" destId="{67F3E542-828C-4727-8B36-D66CCB424D91}" srcOrd="0" destOrd="0" presId="urn:microsoft.com/office/officeart/2011/layout/HexagonRadial"/>
    <dgm:cxn modelId="{E16E7BC9-EC12-4E00-A28A-A45A2635BCAB}" type="presParOf" srcId="{CE50D7E4-47D5-41BA-AEAF-C19904F774A9}" destId="{68790FA1-3F0A-4C41-ABA5-B0EB18D8B1D6}" srcOrd="4" destOrd="0" presId="urn:microsoft.com/office/officeart/2011/layout/HexagonRadial"/>
    <dgm:cxn modelId="{74D132B8-0968-4C71-921E-5DADBFB2485F}" type="presParOf" srcId="{CE50D7E4-47D5-41BA-AEAF-C19904F774A9}" destId="{6ADA7EFA-5A95-4CFD-B22F-FD36528F3D7B}" srcOrd="5" destOrd="0" presId="urn:microsoft.com/office/officeart/2011/layout/HexagonRadial"/>
    <dgm:cxn modelId="{1B3D0CDD-7769-463E-A2F5-7C79D3F6772D}" type="presParOf" srcId="{6ADA7EFA-5A95-4CFD-B22F-FD36528F3D7B}" destId="{599373CC-D614-4EC9-A590-8617E440CA3B}" srcOrd="0" destOrd="0" presId="urn:microsoft.com/office/officeart/2011/layout/HexagonRadial"/>
    <dgm:cxn modelId="{556CEE77-DD09-413B-86B0-EE5AF109F18F}" type="presParOf" srcId="{CE50D7E4-47D5-41BA-AEAF-C19904F774A9}" destId="{121F3772-351D-4F22-9ED2-6D8DCFFE5D11}" srcOrd="6" destOrd="0" presId="urn:microsoft.com/office/officeart/2011/layout/HexagonRadial"/>
    <dgm:cxn modelId="{99AC672E-27F7-40A3-854D-BA0AF166B78E}" type="presParOf" srcId="{CE50D7E4-47D5-41BA-AEAF-C19904F774A9}" destId="{048E5B69-B201-456A-A5FF-7747ED7B9EBB}" srcOrd="7" destOrd="0" presId="urn:microsoft.com/office/officeart/2011/layout/HexagonRadial"/>
    <dgm:cxn modelId="{559DC557-9748-47A0-AF88-396B23AB518D}" type="presParOf" srcId="{048E5B69-B201-456A-A5FF-7747ED7B9EBB}" destId="{3CDDE8D2-52BB-48EA-AF3F-A2A3D3C40DCB}" srcOrd="0" destOrd="0" presId="urn:microsoft.com/office/officeart/2011/layout/HexagonRadial"/>
    <dgm:cxn modelId="{A3C23A98-AED3-4087-8B70-41880EC34215}" type="presParOf" srcId="{CE50D7E4-47D5-41BA-AEAF-C19904F774A9}" destId="{EF66D8B6-660F-42BB-8710-9E242E1FEC36}" srcOrd="8" destOrd="0" presId="urn:microsoft.com/office/officeart/2011/layout/HexagonRadial"/>
    <dgm:cxn modelId="{C037CD5D-03F2-4170-9893-18FC7835E782}" type="presParOf" srcId="{CE50D7E4-47D5-41BA-AEAF-C19904F774A9}" destId="{7A97157D-9743-415F-BE62-831703C92CA4}" srcOrd="9" destOrd="0" presId="urn:microsoft.com/office/officeart/2011/layout/HexagonRadial"/>
    <dgm:cxn modelId="{E75FAC7A-4C55-47C4-8F7B-E170A5A3C260}" type="presParOf" srcId="{7A97157D-9743-415F-BE62-831703C92CA4}" destId="{02A0CDF4-1D29-448A-895F-393FBBCB2DA8}" srcOrd="0" destOrd="0" presId="urn:microsoft.com/office/officeart/2011/layout/HexagonRadial"/>
    <dgm:cxn modelId="{F2B87FB0-D951-461F-98E8-BED3A4F37607}" type="presParOf" srcId="{CE50D7E4-47D5-41BA-AEAF-C19904F774A9}" destId="{C1B7E944-83B1-402A-8B07-526E54CFA614}" srcOrd="10" destOrd="0" presId="urn:microsoft.com/office/officeart/2011/layout/HexagonRadial"/>
    <dgm:cxn modelId="{63BE2B95-E4D5-450E-8469-1F784D8714C7}" type="presParOf" srcId="{CE50D7E4-47D5-41BA-AEAF-C19904F774A9}" destId="{C4771D8A-66C5-4A01-99B6-467490F080C4}" srcOrd="11" destOrd="0" presId="urn:microsoft.com/office/officeart/2011/layout/HexagonRadial"/>
    <dgm:cxn modelId="{9B6CFF29-3C79-4A49-9898-14DE29874484}" type="presParOf" srcId="{C4771D8A-66C5-4A01-99B6-467490F080C4}" destId="{4C90FDC8-3163-4620-8053-B14BC45C2EBD}" srcOrd="0" destOrd="0" presId="urn:microsoft.com/office/officeart/2011/layout/HexagonRadial"/>
    <dgm:cxn modelId="{2ADE46BE-C6C5-4C59-B4B4-757834D969B9}" type="presParOf" srcId="{CE50D7E4-47D5-41BA-AEAF-C19904F774A9}" destId="{AB5A1FBF-B2B3-4882-BE3F-94C8BEE4339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EBFC6-F088-42EB-92A4-209D2B102652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A59EADA7-566A-46AF-B2D6-80E356C4F6CB}">
      <dgm:prSet phldrT="[Text]" phldr="1"/>
      <dgm:spPr/>
      <dgm:t>
        <a:bodyPr/>
        <a:lstStyle/>
        <a:p>
          <a:endParaRPr lang="en-TT"/>
        </a:p>
      </dgm:t>
    </dgm:pt>
    <dgm:pt modelId="{04842E09-2152-4AA3-BC7F-ED5D3824C53C}" type="parTrans" cxnId="{46B8570E-B360-4489-BC8E-0833148141D7}">
      <dgm:prSet/>
      <dgm:spPr/>
      <dgm:t>
        <a:bodyPr/>
        <a:lstStyle/>
        <a:p>
          <a:endParaRPr lang="en-TT"/>
        </a:p>
      </dgm:t>
    </dgm:pt>
    <dgm:pt modelId="{8C1D4D51-3F83-4E65-A609-D3E1CF1313B8}" type="sibTrans" cxnId="{46B8570E-B360-4489-BC8E-0833148141D7}">
      <dgm:prSet/>
      <dgm:spPr/>
      <dgm:t>
        <a:bodyPr/>
        <a:lstStyle/>
        <a:p>
          <a:endParaRPr lang="en-TT"/>
        </a:p>
      </dgm:t>
    </dgm:pt>
    <dgm:pt modelId="{F4B5DF1F-F51E-4503-A915-F237E60B31E8}">
      <dgm:prSet phldrT="[Text]" phldr="1"/>
      <dgm:spPr/>
      <dgm:t>
        <a:bodyPr/>
        <a:lstStyle/>
        <a:p>
          <a:endParaRPr lang="en-TT"/>
        </a:p>
      </dgm:t>
    </dgm:pt>
    <dgm:pt modelId="{A1C112AE-BF64-4459-B80C-893032AFB700}" type="parTrans" cxnId="{E7DFC267-4598-4E25-9B09-2E3574E5866F}">
      <dgm:prSet/>
      <dgm:spPr/>
      <dgm:t>
        <a:bodyPr/>
        <a:lstStyle/>
        <a:p>
          <a:endParaRPr lang="en-TT"/>
        </a:p>
      </dgm:t>
    </dgm:pt>
    <dgm:pt modelId="{57142FA6-B11A-4822-8A5B-714573511C86}" type="sibTrans" cxnId="{E7DFC267-4598-4E25-9B09-2E3574E5866F}">
      <dgm:prSet/>
      <dgm:spPr/>
      <dgm:t>
        <a:bodyPr/>
        <a:lstStyle/>
        <a:p>
          <a:endParaRPr lang="en-TT"/>
        </a:p>
      </dgm:t>
    </dgm:pt>
    <dgm:pt modelId="{4DB75A07-38E0-47B3-9F7C-5F1E2579A962}">
      <dgm:prSet phldrT="[Text]" phldr="1"/>
      <dgm:spPr/>
      <dgm:t>
        <a:bodyPr/>
        <a:lstStyle/>
        <a:p>
          <a:endParaRPr lang="en-TT" dirty="0"/>
        </a:p>
      </dgm:t>
    </dgm:pt>
    <dgm:pt modelId="{8A41E715-57C0-4E86-9085-622F97591C50}" type="parTrans" cxnId="{5B271F20-7A67-403C-8C07-38D122F64400}">
      <dgm:prSet/>
      <dgm:spPr/>
      <dgm:t>
        <a:bodyPr/>
        <a:lstStyle/>
        <a:p>
          <a:endParaRPr lang="en-TT"/>
        </a:p>
      </dgm:t>
    </dgm:pt>
    <dgm:pt modelId="{E62E1EE9-E56A-426B-B3B6-80BCD62908B0}" type="sibTrans" cxnId="{5B271F20-7A67-403C-8C07-38D122F64400}">
      <dgm:prSet/>
      <dgm:spPr/>
      <dgm:t>
        <a:bodyPr/>
        <a:lstStyle/>
        <a:p>
          <a:endParaRPr lang="en-TT"/>
        </a:p>
      </dgm:t>
    </dgm:pt>
    <dgm:pt modelId="{2EF26F58-9219-4C98-9E90-AF674E129154}">
      <dgm:prSet phldrT="[Text]"/>
      <dgm:spPr/>
      <dgm:t>
        <a:bodyPr/>
        <a:lstStyle/>
        <a:p>
          <a:endParaRPr lang="en-TT" dirty="0"/>
        </a:p>
      </dgm:t>
    </dgm:pt>
    <dgm:pt modelId="{D26E0A6D-BED6-4F78-ABEC-D58B2FB6F725}" type="parTrans" cxnId="{1A407364-52AE-4C36-A23D-FAFEB9CF5032}">
      <dgm:prSet/>
      <dgm:spPr/>
      <dgm:t>
        <a:bodyPr/>
        <a:lstStyle/>
        <a:p>
          <a:endParaRPr lang="en-TT"/>
        </a:p>
      </dgm:t>
    </dgm:pt>
    <dgm:pt modelId="{20C8833B-AC67-411C-A555-B9DF9AFEE7AF}" type="sibTrans" cxnId="{1A407364-52AE-4C36-A23D-FAFEB9CF5032}">
      <dgm:prSet/>
      <dgm:spPr/>
      <dgm:t>
        <a:bodyPr/>
        <a:lstStyle/>
        <a:p>
          <a:endParaRPr lang="en-TT"/>
        </a:p>
      </dgm:t>
    </dgm:pt>
    <dgm:pt modelId="{C3DDFE12-1035-4C40-ABE3-C1E9BE1E610C}">
      <dgm:prSet phldrT="[Text]"/>
      <dgm:spPr/>
      <dgm:t>
        <a:bodyPr/>
        <a:lstStyle/>
        <a:p>
          <a:endParaRPr lang="en-TT" dirty="0"/>
        </a:p>
      </dgm:t>
    </dgm:pt>
    <dgm:pt modelId="{3336FCEF-5A24-46E4-998C-8AA059D0170C}" type="parTrans" cxnId="{A4946562-9960-4BFD-9D7C-7317E6BD2D3A}">
      <dgm:prSet/>
      <dgm:spPr/>
      <dgm:t>
        <a:bodyPr/>
        <a:lstStyle/>
        <a:p>
          <a:endParaRPr lang="en-TT"/>
        </a:p>
      </dgm:t>
    </dgm:pt>
    <dgm:pt modelId="{53EF8272-28E3-4AE1-A9B1-DC74D749B305}" type="sibTrans" cxnId="{A4946562-9960-4BFD-9D7C-7317E6BD2D3A}">
      <dgm:prSet/>
      <dgm:spPr/>
      <dgm:t>
        <a:bodyPr/>
        <a:lstStyle/>
        <a:p>
          <a:endParaRPr lang="en-TT"/>
        </a:p>
      </dgm:t>
    </dgm:pt>
    <dgm:pt modelId="{BC63FCAB-B04E-483B-861D-3C276896F4E8}" type="pres">
      <dgm:prSet presAssocID="{E31EBFC6-F088-42EB-92A4-209D2B102652}" presName="Name0" presStyleCnt="0">
        <dgm:presLayoutVars>
          <dgm:dir/>
          <dgm:resizeHandles val="exact"/>
        </dgm:presLayoutVars>
      </dgm:prSet>
      <dgm:spPr/>
    </dgm:pt>
    <dgm:pt modelId="{FCA4D02B-9B11-469F-9584-9DF143018D09}" type="pres">
      <dgm:prSet presAssocID="{A59EADA7-566A-46AF-B2D6-80E356C4F6CB}" presName="twoplus" presStyleLbl="node1" presStyleIdx="0" presStyleCnt="5">
        <dgm:presLayoutVars>
          <dgm:bulletEnabled val="1"/>
        </dgm:presLayoutVars>
      </dgm:prSet>
      <dgm:spPr/>
    </dgm:pt>
    <dgm:pt modelId="{B2A7CDF6-DCAE-4477-ABAB-DB5693A92517}" type="pres">
      <dgm:prSet presAssocID="{F4B5DF1F-F51E-4503-A915-F237E60B31E8}" presName="twoplus" presStyleLbl="node1" presStyleIdx="1" presStyleCnt="5">
        <dgm:presLayoutVars>
          <dgm:bulletEnabled val="1"/>
        </dgm:presLayoutVars>
      </dgm:prSet>
      <dgm:spPr/>
    </dgm:pt>
    <dgm:pt modelId="{4ED6223B-13B4-4A18-80EA-B5DC87985566}" type="pres">
      <dgm:prSet presAssocID="{4DB75A07-38E0-47B3-9F7C-5F1E2579A962}" presName="twoplus" presStyleLbl="node1" presStyleIdx="2" presStyleCnt="5">
        <dgm:presLayoutVars>
          <dgm:bulletEnabled val="1"/>
        </dgm:presLayoutVars>
      </dgm:prSet>
      <dgm:spPr/>
    </dgm:pt>
    <dgm:pt modelId="{DEE4AA17-DCA8-48C5-8883-7399C0B82D7A}" type="pres">
      <dgm:prSet presAssocID="{C3DDFE12-1035-4C40-ABE3-C1E9BE1E610C}" presName="twoplus" presStyleLbl="node1" presStyleIdx="3" presStyleCnt="5">
        <dgm:presLayoutVars>
          <dgm:bulletEnabled val="1"/>
        </dgm:presLayoutVars>
      </dgm:prSet>
      <dgm:spPr/>
    </dgm:pt>
    <dgm:pt modelId="{56191C61-9363-4ACA-A7C0-E47B48107ED7}" type="pres">
      <dgm:prSet presAssocID="{2EF26F58-9219-4C98-9E90-AF674E129154}" presName="twoplus" presStyleLbl="node1" presStyleIdx="4" presStyleCnt="5">
        <dgm:presLayoutVars>
          <dgm:bulletEnabled val="1"/>
        </dgm:presLayoutVars>
      </dgm:prSet>
      <dgm:spPr/>
    </dgm:pt>
  </dgm:ptLst>
  <dgm:cxnLst>
    <dgm:cxn modelId="{46B8570E-B360-4489-BC8E-0833148141D7}" srcId="{E31EBFC6-F088-42EB-92A4-209D2B102652}" destId="{A59EADA7-566A-46AF-B2D6-80E356C4F6CB}" srcOrd="0" destOrd="0" parTransId="{04842E09-2152-4AA3-BC7F-ED5D3824C53C}" sibTransId="{8C1D4D51-3F83-4E65-A609-D3E1CF1313B8}"/>
    <dgm:cxn modelId="{D0755D12-B1D1-410E-9D1F-B4E460FCBB1D}" type="presOf" srcId="{F4B5DF1F-F51E-4503-A915-F237E60B31E8}" destId="{B2A7CDF6-DCAE-4477-ABAB-DB5693A92517}" srcOrd="0" destOrd="0" presId="urn:diagrams.loki3.com/TabbedArc+Icon"/>
    <dgm:cxn modelId="{1C19DF18-0278-4D54-9B71-3EB7037CA8C1}" type="presOf" srcId="{4DB75A07-38E0-47B3-9F7C-5F1E2579A962}" destId="{4ED6223B-13B4-4A18-80EA-B5DC87985566}" srcOrd="0" destOrd="0" presId="urn:diagrams.loki3.com/TabbedArc+Icon"/>
    <dgm:cxn modelId="{5B271F20-7A67-403C-8C07-38D122F64400}" srcId="{E31EBFC6-F088-42EB-92A4-209D2B102652}" destId="{4DB75A07-38E0-47B3-9F7C-5F1E2579A962}" srcOrd="2" destOrd="0" parTransId="{8A41E715-57C0-4E86-9085-622F97591C50}" sibTransId="{E62E1EE9-E56A-426B-B3B6-80BCD62908B0}"/>
    <dgm:cxn modelId="{3F07DE24-B2DA-4D1F-A75F-4071606A7E99}" type="presOf" srcId="{2EF26F58-9219-4C98-9E90-AF674E129154}" destId="{56191C61-9363-4ACA-A7C0-E47B48107ED7}" srcOrd="0" destOrd="0" presId="urn:diagrams.loki3.com/TabbedArc+Icon"/>
    <dgm:cxn modelId="{A4946562-9960-4BFD-9D7C-7317E6BD2D3A}" srcId="{E31EBFC6-F088-42EB-92A4-209D2B102652}" destId="{C3DDFE12-1035-4C40-ABE3-C1E9BE1E610C}" srcOrd="3" destOrd="0" parTransId="{3336FCEF-5A24-46E4-998C-8AA059D0170C}" sibTransId="{53EF8272-28E3-4AE1-A9B1-DC74D749B305}"/>
    <dgm:cxn modelId="{1A407364-52AE-4C36-A23D-FAFEB9CF5032}" srcId="{E31EBFC6-F088-42EB-92A4-209D2B102652}" destId="{2EF26F58-9219-4C98-9E90-AF674E129154}" srcOrd="4" destOrd="0" parTransId="{D26E0A6D-BED6-4F78-ABEC-D58B2FB6F725}" sibTransId="{20C8833B-AC67-411C-A555-B9DF9AFEE7AF}"/>
    <dgm:cxn modelId="{339E9844-5308-4D6D-BB2C-98DF5F9C3663}" type="presOf" srcId="{A59EADA7-566A-46AF-B2D6-80E356C4F6CB}" destId="{FCA4D02B-9B11-469F-9584-9DF143018D09}" srcOrd="0" destOrd="0" presId="urn:diagrams.loki3.com/TabbedArc+Icon"/>
    <dgm:cxn modelId="{E7DFC267-4598-4E25-9B09-2E3574E5866F}" srcId="{E31EBFC6-F088-42EB-92A4-209D2B102652}" destId="{F4B5DF1F-F51E-4503-A915-F237E60B31E8}" srcOrd="1" destOrd="0" parTransId="{A1C112AE-BF64-4459-B80C-893032AFB700}" sibTransId="{57142FA6-B11A-4822-8A5B-714573511C86}"/>
    <dgm:cxn modelId="{04635FCA-00A8-45C7-A9B1-C8855412160B}" type="presOf" srcId="{C3DDFE12-1035-4C40-ABE3-C1E9BE1E610C}" destId="{DEE4AA17-DCA8-48C5-8883-7399C0B82D7A}" srcOrd="0" destOrd="0" presId="urn:diagrams.loki3.com/TabbedArc+Icon"/>
    <dgm:cxn modelId="{C1139BF9-6181-41AE-A659-9F0AB57351BA}" type="presOf" srcId="{E31EBFC6-F088-42EB-92A4-209D2B102652}" destId="{BC63FCAB-B04E-483B-861D-3C276896F4E8}" srcOrd="0" destOrd="0" presId="urn:diagrams.loki3.com/TabbedArc+Icon"/>
    <dgm:cxn modelId="{D238B52B-3E79-4B46-88CC-E7FF2726974A}" type="presParOf" srcId="{BC63FCAB-B04E-483B-861D-3C276896F4E8}" destId="{FCA4D02B-9B11-469F-9584-9DF143018D09}" srcOrd="0" destOrd="0" presId="urn:diagrams.loki3.com/TabbedArc+Icon"/>
    <dgm:cxn modelId="{12EF9705-95F5-497F-B720-1DCE04BC48B0}" type="presParOf" srcId="{BC63FCAB-B04E-483B-861D-3C276896F4E8}" destId="{B2A7CDF6-DCAE-4477-ABAB-DB5693A92517}" srcOrd="1" destOrd="0" presId="urn:diagrams.loki3.com/TabbedArc+Icon"/>
    <dgm:cxn modelId="{9545B8BB-891C-4012-8D8D-42EF782E0B71}" type="presParOf" srcId="{BC63FCAB-B04E-483B-861D-3C276896F4E8}" destId="{4ED6223B-13B4-4A18-80EA-B5DC87985566}" srcOrd="2" destOrd="0" presId="urn:diagrams.loki3.com/TabbedArc+Icon"/>
    <dgm:cxn modelId="{6419C22E-4D2B-49AE-9A66-FC7517A32F08}" type="presParOf" srcId="{BC63FCAB-B04E-483B-861D-3C276896F4E8}" destId="{DEE4AA17-DCA8-48C5-8883-7399C0B82D7A}" srcOrd="3" destOrd="0" presId="urn:diagrams.loki3.com/TabbedArc+Icon"/>
    <dgm:cxn modelId="{12A05CAB-1416-439A-ADBE-E9C0D6B117BF}" type="presParOf" srcId="{BC63FCAB-B04E-483B-861D-3C276896F4E8}" destId="{56191C61-9363-4ACA-A7C0-E47B48107ED7}" srcOrd="4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2EE39-62FD-4FA4-8608-CFC332EAECF8}">
      <dsp:nvSpPr>
        <dsp:cNvPr id="0" name=""/>
        <dsp:cNvSpPr/>
      </dsp:nvSpPr>
      <dsp:spPr>
        <a:xfrm>
          <a:off x="0" y="2496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F6218-41EF-447D-96A6-7A8F6660BEAD}">
      <dsp:nvSpPr>
        <dsp:cNvPr id="0" name=""/>
        <dsp:cNvSpPr/>
      </dsp:nvSpPr>
      <dsp:spPr>
        <a:xfrm>
          <a:off x="0" y="2496"/>
          <a:ext cx="1285829" cy="510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22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0" y="2496"/>
        <a:ext cx="1285829" cy="5107334"/>
      </dsp:txXfrm>
    </dsp:sp>
    <dsp:sp modelId="{DD2A9FC3-6225-4F00-8DAF-3ED08DC4FBEE}">
      <dsp:nvSpPr>
        <dsp:cNvPr id="0" name=""/>
        <dsp:cNvSpPr/>
      </dsp:nvSpPr>
      <dsp:spPr>
        <a:xfrm>
          <a:off x="1427436" y="144694"/>
          <a:ext cx="9167858" cy="93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981075" algn="l"/>
            </a:tabLst>
          </a:pPr>
          <a:r>
            <a:rPr lang="en-US" sz="2200" b="1" kern="1200" cap="none" spc="0" dirty="0">
              <a:ln w="0"/>
              <a:solidFill>
                <a:schemeClr val="tx1"/>
              </a:solidFill>
              <a:effectLst/>
            </a:rPr>
            <a:t>Building Human Resource Capacity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/>
            </a:rPr>
            <a:t>:-  Approximately 300 health staff trained in HEARTS by local Master Trainers and through PAHO Virtual Campus </a:t>
          </a:r>
        </a:p>
      </dsp:txBody>
      <dsp:txXfrm>
        <a:off x="1427436" y="144694"/>
        <a:ext cx="9167858" cy="935513"/>
      </dsp:txXfrm>
    </dsp:sp>
    <dsp:sp modelId="{8A405613-F779-4FD4-B4D9-46CC0CBABBBE}">
      <dsp:nvSpPr>
        <dsp:cNvPr id="0" name=""/>
        <dsp:cNvSpPr/>
      </dsp:nvSpPr>
      <dsp:spPr>
        <a:xfrm flipV="1">
          <a:off x="1285829" y="984785"/>
          <a:ext cx="8383889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93E23-D7E7-4182-B198-1824AA814A1E}">
      <dsp:nvSpPr>
        <dsp:cNvPr id="0" name=""/>
        <dsp:cNvSpPr/>
      </dsp:nvSpPr>
      <dsp:spPr>
        <a:xfrm>
          <a:off x="1427436" y="1819563"/>
          <a:ext cx="9242337" cy="67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0" dirty="0">
              <a:ln w="0"/>
              <a:solidFill>
                <a:schemeClr val="tx1"/>
              </a:solidFill>
              <a:effectLst/>
            </a:rPr>
            <a:t>Strengthening of  Registries 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/>
            </a:rPr>
            <a:t>-  Review of HTN Registries completed.  Project to standardize and upgrade Registries initiated in 2021 </a:t>
          </a:r>
        </a:p>
      </dsp:txBody>
      <dsp:txXfrm>
        <a:off x="1427436" y="1819563"/>
        <a:ext cx="9242337" cy="677882"/>
      </dsp:txXfrm>
    </dsp:sp>
    <dsp:sp modelId="{51DBE8C9-43A9-4EEA-8378-E2549C53574E}">
      <dsp:nvSpPr>
        <dsp:cNvPr id="0" name=""/>
        <dsp:cNvSpPr/>
      </dsp:nvSpPr>
      <dsp:spPr>
        <a:xfrm flipV="1">
          <a:off x="1285829" y="1755163"/>
          <a:ext cx="8428901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55DF6-3AD2-47D8-B619-32D06252C2A8}">
      <dsp:nvSpPr>
        <dsp:cNvPr id="0" name=""/>
        <dsp:cNvSpPr/>
      </dsp:nvSpPr>
      <dsp:spPr>
        <a:xfrm>
          <a:off x="1414763" y="1006398"/>
          <a:ext cx="9080485" cy="78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0" dirty="0">
              <a:ln w="0"/>
              <a:solidFill>
                <a:schemeClr val="tx1"/>
              </a:solidFill>
              <a:effectLst/>
            </a:rPr>
            <a:t>Training and certification of the 1</a:t>
          </a:r>
          <a:r>
            <a:rPr lang="en-US" sz="2200" b="1" kern="1200" cap="none" spc="0" baseline="30000" dirty="0">
              <a:ln w="0"/>
              <a:solidFill>
                <a:schemeClr val="tx1"/>
              </a:solidFill>
              <a:effectLst/>
            </a:rPr>
            <a:t>st</a:t>
          </a:r>
          <a:r>
            <a:rPr lang="en-US" sz="2200" b="1" kern="1200" cap="none" spc="0" dirty="0">
              <a:ln w="0"/>
              <a:solidFill>
                <a:schemeClr val="tx1"/>
              </a:solidFill>
              <a:effectLst/>
            </a:rPr>
            <a:t> Cohort of Trainers in Self Management 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/>
            </a:rPr>
            <a:t>by Stanford University in collaboration with PAHO, completed in 2021</a:t>
          </a:r>
        </a:p>
      </dsp:txBody>
      <dsp:txXfrm>
        <a:off x="1414763" y="1006398"/>
        <a:ext cx="9080485" cy="787009"/>
      </dsp:txXfrm>
    </dsp:sp>
    <dsp:sp modelId="{F63418DE-F214-4B76-9883-AAC63983AFAA}">
      <dsp:nvSpPr>
        <dsp:cNvPr id="0" name=""/>
        <dsp:cNvSpPr/>
      </dsp:nvSpPr>
      <dsp:spPr>
        <a:xfrm flipV="1">
          <a:off x="1248067" y="2584240"/>
          <a:ext cx="8510467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BEAB7-23B5-4034-A55C-0FDD05A85806}">
      <dsp:nvSpPr>
        <dsp:cNvPr id="0" name=""/>
        <dsp:cNvSpPr/>
      </dsp:nvSpPr>
      <dsp:spPr>
        <a:xfrm>
          <a:off x="1478497" y="2610954"/>
          <a:ext cx="9494303" cy="64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kern="1200" cap="none" spc="0" dirty="0">
              <a:ln w="0"/>
              <a:solidFill>
                <a:schemeClr val="tx1"/>
              </a:solidFill>
              <a:effectLst/>
            </a:rPr>
            <a:t>TTO HTN Treatment Algorithm formally approved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/>
            </a:rPr>
            <a:t>.  Implementation commenced in HEARTS sites.  Amendments made to MOH Drug Formulary </a:t>
          </a:r>
          <a:endParaRPr lang="en-TT" sz="22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478497" y="2610954"/>
        <a:ext cx="9494303" cy="649882"/>
      </dsp:txXfrm>
    </dsp:sp>
    <dsp:sp modelId="{D88E2799-5E45-4750-87B0-C43E3A5B886C}">
      <dsp:nvSpPr>
        <dsp:cNvPr id="0" name=""/>
        <dsp:cNvSpPr/>
      </dsp:nvSpPr>
      <dsp:spPr>
        <a:xfrm flipV="1">
          <a:off x="1253656" y="3422477"/>
          <a:ext cx="8457298" cy="731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2CDB7-A52A-4457-A24B-A16DCB98C65E}">
      <dsp:nvSpPr>
        <dsp:cNvPr id="0" name=""/>
        <dsp:cNvSpPr/>
      </dsp:nvSpPr>
      <dsp:spPr>
        <a:xfrm>
          <a:off x="1462489" y="3454208"/>
          <a:ext cx="9510310" cy="82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0" dirty="0">
              <a:ln w="0"/>
              <a:solidFill>
                <a:schemeClr val="tx1"/>
              </a:solidFill>
              <a:effectLst/>
            </a:rPr>
            <a:t>Introducing Telemedicine for managing NCD clients during COVID 19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/>
            </a:rPr>
            <a:t>.  Pre-packaging and curbside pick up of medication and pharmacies implemented</a:t>
          </a:r>
          <a:endParaRPr lang="en-TT" sz="22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462489" y="3454208"/>
        <a:ext cx="9510310" cy="822185"/>
      </dsp:txXfrm>
    </dsp:sp>
    <dsp:sp modelId="{0D39846B-FB45-4377-B42A-E48E98781188}">
      <dsp:nvSpPr>
        <dsp:cNvPr id="0" name=""/>
        <dsp:cNvSpPr/>
      </dsp:nvSpPr>
      <dsp:spPr>
        <a:xfrm flipV="1">
          <a:off x="1308712" y="4311277"/>
          <a:ext cx="840594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5F752-5035-4053-89E0-137EDEEC0628}">
      <dsp:nvSpPr>
        <dsp:cNvPr id="0" name=""/>
        <dsp:cNvSpPr/>
      </dsp:nvSpPr>
      <dsp:spPr>
        <a:xfrm>
          <a:off x="1427436" y="4411651"/>
          <a:ext cx="9534024" cy="64168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0" dirty="0">
              <a:ln w="0"/>
              <a:solidFill>
                <a:schemeClr val="tx1"/>
              </a:solidFill>
              <a:effectLst/>
            </a:rPr>
            <a:t>Strengthening linkages between primary and secondary health professionals </a:t>
          </a:r>
          <a:r>
            <a:rPr lang="en-US" sz="2200" b="0" kern="1200" cap="none" spc="0" dirty="0">
              <a:ln w="0"/>
              <a:solidFill>
                <a:schemeClr val="tx1"/>
              </a:solidFill>
              <a:effectLst/>
            </a:rPr>
            <a:t>in the development of HTN Algorithm and introduction of the Diabetes Protocol</a:t>
          </a:r>
          <a:endParaRPr lang="en-TT" sz="22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427436" y="4411651"/>
        <a:ext cx="9534024" cy="641687"/>
      </dsp:txXfrm>
    </dsp:sp>
    <dsp:sp modelId="{8BFF930B-1CDC-4CE4-BB4C-4E984BC32380}">
      <dsp:nvSpPr>
        <dsp:cNvPr id="0" name=""/>
        <dsp:cNvSpPr/>
      </dsp:nvSpPr>
      <dsp:spPr>
        <a:xfrm>
          <a:off x="1285829" y="5053338"/>
          <a:ext cx="75523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70321-6ED6-4426-9468-7D70A9E38545}">
      <dsp:nvSpPr>
        <dsp:cNvPr id="0" name=""/>
        <dsp:cNvSpPr/>
      </dsp:nvSpPr>
      <dsp:spPr>
        <a:xfrm>
          <a:off x="3421962" y="2134160"/>
          <a:ext cx="3168893" cy="2432532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p3d extrusionH="506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Support needed from the Regional Office to mitigate the challenges</a:t>
          </a:r>
          <a:endParaRPr lang="en-US" sz="22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917695" y="2514698"/>
        <a:ext cx="2177427" cy="1671456"/>
      </dsp:txXfrm>
    </dsp:sp>
    <dsp:sp modelId="{67F3E542-828C-4727-8B36-D66CCB424D91}">
      <dsp:nvSpPr>
        <dsp:cNvPr id="0" name=""/>
        <dsp:cNvSpPr/>
      </dsp:nvSpPr>
      <dsp:spPr>
        <a:xfrm>
          <a:off x="5309132" y="1048588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A0B13-8E22-447D-ACE0-86989DB9BAB6}">
      <dsp:nvSpPr>
        <dsp:cNvPr id="0" name=""/>
        <dsp:cNvSpPr/>
      </dsp:nvSpPr>
      <dsp:spPr>
        <a:xfrm>
          <a:off x="3663011" y="489533"/>
          <a:ext cx="3031574" cy="178257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Assistance with National Hearts Symposium (2022)</a:t>
          </a:r>
          <a:endParaRPr lang="en-TT" sz="2200" b="1" kern="1200" dirty="0"/>
        </a:p>
      </dsp:txBody>
      <dsp:txXfrm>
        <a:off x="4085403" y="737901"/>
        <a:ext cx="2186790" cy="1285839"/>
      </dsp:txXfrm>
    </dsp:sp>
    <dsp:sp modelId="{599373CC-D614-4EC9-A590-8617E440CA3B}">
      <dsp:nvSpPr>
        <dsp:cNvPr id="0" name=""/>
        <dsp:cNvSpPr/>
      </dsp:nvSpPr>
      <dsp:spPr>
        <a:xfrm>
          <a:off x="6547373" y="2757601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0FA1-3F0A-4C41-ABA5-B0EB18D8B1D6}">
      <dsp:nvSpPr>
        <dsp:cNvPr id="0" name=""/>
        <dsp:cNvSpPr/>
      </dsp:nvSpPr>
      <dsp:spPr>
        <a:xfrm>
          <a:off x="5924060" y="1352257"/>
          <a:ext cx="2967694" cy="207673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Assistance with Training and capacity building particularly for Private Sector</a:t>
          </a:r>
        </a:p>
      </dsp:txBody>
      <dsp:txXfrm>
        <a:off x="6369142" y="1663717"/>
        <a:ext cx="2077530" cy="1453814"/>
      </dsp:txXfrm>
    </dsp:sp>
    <dsp:sp modelId="{3CDDE8D2-52BB-48EA-AF3F-A2A3D3C40DCB}">
      <dsp:nvSpPr>
        <dsp:cNvPr id="0" name=""/>
        <dsp:cNvSpPr/>
      </dsp:nvSpPr>
      <dsp:spPr>
        <a:xfrm>
          <a:off x="5687211" y="4686757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F3772-351D-4F22-9ED2-6D8DCFFE5D11}">
      <dsp:nvSpPr>
        <dsp:cNvPr id="0" name=""/>
        <dsp:cNvSpPr/>
      </dsp:nvSpPr>
      <dsp:spPr>
        <a:xfrm>
          <a:off x="5936101" y="3300244"/>
          <a:ext cx="3074229" cy="230133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200" b="1" kern="1200" dirty="0"/>
            <a:t>Strengthen and Create registries including heart attack and stroke registries</a:t>
          </a:r>
          <a:endParaRPr lang="en-US" sz="2200" b="1" kern="1200" dirty="0"/>
        </a:p>
      </dsp:txBody>
      <dsp:txXfrm>
        <a:off x="6411451" y="3656086"/>
        <a:ext cx="2123529" cy="1589651"/>
      </dsp:txXfrm>
    </dsp:sp>
    <dsp:sp modelId="{02A0CDF4-1D29-448A-895F-393FBBCB2DA8}">
      <dsp:nvSpPr>
        <dsp:cNvPr id="0" name=""/>
        <dsp:cNvSpPr/>
      </dsp:nvSpPr>
      <dsp:spPr>
        <a:xfrm>
          <a:off x="3553484" y="4887010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6D8B6-660F-42BB-8710-9E242E1FEC36}">
      <dsp:nvSpPr>
        <dsp:cNvPr id="0" name=""/>
        <dsp:cNvSpPr/>
      </dsp:nvSpPr>
      <dsp:spPr>
        <a:xfrm>
          <a:off x="3513683" y="4476899"/>
          <a:ext cx="3031574" cy="178257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b="1" kern="1200" dirty="0"/>
            <a:t>Strengthen CVD management and improve patient selfcare</a:t>
          </a:r>
          <a:endParaRPr lang="en-US" sz="2400" b="1" kern="1200" dirty="0"/>
        </a:p>
      </dsp:txBody>
      <dsp:txXfrm>
        <a:off x="3936075" y="4725267"/>
        <a:ext cx="2186790" cy="1285839"/>
      </dsp:txXfrm>
    </dsp:sp>
    <dsp:sp modelId="{4C90FDC8-3163-4620-8053-B14BC45C2EBD}">
      <dsp:nvSpPr>
        <dsp:cNvPr id="0" name=""/>
        <dsp:cNvSpPr/>
      </dsp:nvSpPr>
      <dsp:spPr>
        <a:xfrm>
          <a:off x="2294965" y="3178683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7E944-83B1-402A-8B07-526E54CFA614}">
      <dsp:nvSpPr>
        <dsp:cNvPr id="0" name=""/>
        <dsp:cNvSpPr/>
      </dsp:nvSpPr>
      <dsp:spPr>
        <a:xfrm>
          <a:off x="1029660" y="3438926"/>
          <a:ext cx="3091443" cy="228779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b="1" kern="1200" dirty="0"/>
            <a:t>Strengthen collaboration with private health sector to scale up nationally</a:t>
          </a:r>
          <a:endParaRPr lang="en-US" sz="2400" b="1" kern="1200" dirty="0"/>
        </a:p>
      </dsp:txBody>
      <dsp:txXfrm>
        <a:off x="1505155" y="3790812"/>
        <a:ext cx="2140453" cy="1584027"/>
      </dsp:txXfrm>
    </dsp:sp>
    <dsp:sp modelId="{AB5A1FBF-B2B3-4882-BE3F-94C8BEE4339F}">
      <dsp:nvSpPr>
        <dsp:cNvPr id="0" name=""/>
        <dsp:cNvSpPr/>
      </dsp:nvSpPr>
      <dsp:spPr>
        <a:xfrm>
          <a:off x="881980" y="1007069"/>
          <a:ext cx="3263517" cy="251481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PAHO Strategic Fund – to facilitate availability and effective use of  essential  Medicines </a:t>
          </a:r>
          <a:r>
            <a:rPr lang="en-US" sz="2400" b="1" kern="1200" dirty="0" err="1"/>
            <a:t>etc</a:t>
          </a:r>
          <a:endParaRPr lang="en-TT" sz="2400" b="1" kern="1200" dirty="0"/>
        </a:p>
      </dsp:txBody>
      <dsp:txXfrm>
        <a:off x="1393434" y="1401187"/>
        <a:ext cx="2240609" cy="1726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4D02B-9B11-469F-9584-9DF143018D09}">
      <dsp:nvSpPr>
        <dsp:cNvPr id="0" name=""/>
        <dsp:cNvSpPr/>
      </dsp:nvSpPr>
      <dsp:spPr>
        <a:xfrm rot="18000000">
          <a:off x="4544" y="3529900"/>
          <a:ext cx="2277330" cy="14802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73660" rIns="22098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5800" kern="1200"/>
        </a:p>
      </dsp:txBody>
      <dsp:txXfrm>
        <a:off x="108095" y="3584096"/>
        <a:ext cx="2132808" cy="1408003"/>
      </dsp:txXfrm>
    </dsp:sp>
    <dsp:sp modelId="{B2A7CDF6-DCAE-4477-ABAB-DB5693A92517}">
      <dsp:nvSpPr>
        <dsp:cNvPr id="0" name=""/>
        <dsp:cNvSpPr/>
      </dsp:nvSpPr>
      <dsp:spPr>
        <a:xfrm rot="19800000">
          <a:off x="1899203" y="1635241"/>
          <a:ext cx="2277330" cy="14802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73660" rIns="22098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5800" kern="1200"/>
        </a:p>
      </dsp:txBody>
      <dsp:txXfrm>
        <a:off x="1989529" y="1702661"/>
        <a:ext cx="2132808" cy="1408003"/>
      </dsp:txXfrm>
    </dsp:sp>
    <dsp:sp modelId="{4ED6223B-13B4-4A18-80EA-B5DC87985566}">
      <dsp:nvSpPr>
        <dsp:cNvPr id="0" name=""/>
        <dsp:cNvSpPr/>
      </dsp:nvSpPr>
      <dsp:spPr>
        <a:xfrm>
          <a:off x="4487356" y="941747"/>
          <a:ext cx="2277330" cy="14802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73660" rIns="22098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5800" kern="1200" dirty="0"/>
        </a:p>
      </dsp:txBody>
      <dsp:txXfrm>
        <a:off x="4559617" y="1014008"/>
        <a:ext cx="2132808" cy="1408003"/>
      </dsp:txXfrm>
    </dsp:sp>
    <dsp:sp modelId="{DEE4AA17-DCA8-48C5-8883-7399C0B82D7A}">
      <dsp:nvSpPr>
        <dsp:cNvPr id="0" name=""/>
        <dsp:cNvSpPr/>
      </dsp:nvSpPr>
      <dsp:spPr>
        <a:xfrm rot="1800000">
          <a:off x="7075509" y="1635241"/>
          <a:ext cx="2277330" cy="14802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82550" rIns="2476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6500" kern="1200" dirty="0"/>
        </a:p>
      </dsp:txBody>
      <dsp:txXfrm>
        <a:off x="7129705" y="1702661"/>
        <a:ext cx="2132808" cy="1408003"/>
      </dsp:txXfrm>
    </dsp:sp>
    <dsp:sp modelId="{56191C61-9363-4ACA-A7C0-E47B48107ED7}">
      <dsp:nvSpPr>
        <dsp:cNvPr id="0" name=""/>
        <dsp:cNvSpPr/>
      </dsp:nvSpPr>
      <dsp:spPr>
        <a:xfrm rot="3600000">
          <a:off x="8970169" y="3529900"/>
          <a:ext cx="2277330" cy="14802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82550" rIns="2476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6500" kern="1200" dirty="0"/>
        </a:p>
      </dsp:txBody>
      <dsp:txXfrm>
        <a:off x="9011140" y="3584096"/>
        <a:ext cx="2132808" cy="140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5A3B-353C-D444-9B98-6B6953771B5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62378-4D93-1E47-B106-9C6DDE806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62378-4D93-1E47-B106-9C6DDE806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62378-4D93-1E47-B106-9C6DDE806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po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3200400"/>
            <a:ext cx="10972800" cy="12192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187892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s-AR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648200"/>
            <a:ext cx="10972800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>
                <a:solidFill>
                  <a:srgbClr val="187892"/>
                </a:solidFill>
              </a:defRPr>
            </a:lvl1pPr>
          </a:lstStyle>
          <a:p>
            <a:pPr lvl="0"/>
            <a:r>
              <a:rPr lang="es-AR" dirty="0" err="1"/>
              <a:t>Name</a:t>
            </a:r>
            <a:r>
              <a:rPr lang="es-AR" dirty="0"/>
              <a:t> of </a:t>
            </a:r>
            <a:r>
              <a:rPr lang="es-AR" dirty="0" err="1"/>
              <a:t>the</a:t>
            </a:r>
            <a:r>
              <a:rPr lang="es-AR" dirty="0"/>
              <a:t> speaker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064034"/>
            <a:ext cx="10972800" cy="34616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187892"/>
                </a:solidFill>
              </a:defRPr>
            </a:lvl1pPr>
          </a:lstStyle>
          <a:p>
            <a:pPr lvl="0"/>
            <a:r>
              <a:rPr lang="es-AR" dirty="0" err="1"/>
              <a:t>Institution</a:t>
            </a:r>
            <a:endParaRPr lang="es-A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436326"/>
            <a:ext cx="10972800" cy="34616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187892"/>
                </a:solidFill>
              </a:defRPr>
            </a:lvl1pPr>
          </a:lstStyle>
          <a:p>
            <a:pPr lvl="0"/>
            <a:r>
              <a:rPr lang="es-AR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87434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11 Marcador de gráfico"/>
          <p:cNvSpPr>
            <a:spLocks noGrp="1"/>
          </p:cNvSpPr>
          <p:nvPr>
            <p:ph type="chart" sz="quarter" idx="11"/>
          </p:nvPr>
        </p:nvSpPr>
        <p:spPr>
          <a:xfrm>
            <a:off x="6404335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11200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49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0"/>
          </p:nvPr>
        </p:nvSpPr>
        <p:spPr>
          <a:xfrm>
            <a:off x="609600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4" name="4 Marcador de tabla"/>
          <p:cNvSpPr>
            <a:spLocks noGrp="1"/>
          </p:cNvSpPr>
          <p:nvPr>
            <p:ph type="tbl" sz="quarter" idx="11"/>
          </p:nvPr>
        </p:nvSpPr>
        <p:spPr>
          <a:xfrm>
            <a:off x="6323937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9537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4 Marcador de tabla"/>
          <p:cNvSpPr>
            <a:spLocks noGrp="1"/>
          </p:cNvSpPr>
          <p:nvPr>
            <p:ph type="tbl" sz="quarter" idx="11"/>
          </p:nvPr>
        </p:nvSpPr>
        <p:spPr>
          <a:xfrm>
            <a:off x="6323937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772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agregar el título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109728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s-ES" dirty="0"/>
              <a:t>Haga clic para agregar texto 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753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10972800" cy="39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014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109728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2561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2362200"/>
            <a:ext cx="109728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351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12" name="11 Marcador de gráfico"/>
          <p:cNvSpPr>
            <a:spLocks noGrp="1"/>
          </p:cNvSpPr>
          <p:nvPr>
            <p:ph type="chart" sz="quarter" idx="10"/>
          </p:nvPr>
        </p:nvSpPr>
        <p:spPr>
          <a:xfrm>
            <a:off x="711200" y="2362200"/>
            <a:ext cx="108712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908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0"/>
          </p:nvPr>
        </p:nvSpPr>
        <p:spPr>
          <a:xfrm>
            <a:off x="609600" y="2286000"/>
            <a:ext cx="10972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800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3 Marcador de SmartArt"/>
          <p:cNvSpPr>
            <a:spLocks noGrp="1"/>
          </p:cNvSpPr>
          <p:nvPr>
            <p:ph type="dgm" sz="quarter" idx="11"/>
          </p:nvPr>
        </p:nvSpPr>
        <p:spPr>
          <a:xfrm>
            <a:off x="609600" y="2438400"/>
            <a:ext cx="11074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135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9600" y="2362200"/>
            <a:ext cx="53848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6207319" y="2362200"/>
            <a:ext cx="53848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084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11 Marcador de gráfico"/>
          <p:cNvSpPr>
            <a:spLocks noGrp="1"/>
          </p:cNvSpPr>
          <p:nvPr>
            <p:ph type="chart" sz="quarter" idx="10"/>
          </p:nvPr>
        </p:nvSpPr>
        <p:spPr>
          <a:xfrm>
            <a:off x="711200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5" name="11 Marcador de gráfico"/>
          <p:cNvSpPr>
            <a:spLocks noGrp="1"/>
          </p:cNvSpPr>
          <p:nvPr>
            <p:ph type="chart" sz="quarter" idx="11"/>
          </p:nvPr>
        </p:nvSpPr>
        <p:spPr>
          <a:xfrm>
            <a:off x="6404335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44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12192000" cy="3124800"/>
          </a:xfrm>
          <a:prstGeom prst="rect">
            <a:avLst/>
          </a:prstGeom>
          <a:solidFill>
            <a:srgbClr val="E351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u="sng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55" y="228600"/>
            <a:ext cx="1800080" cy="144742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704682"/>
            <a:ext cx="4319704" cy="1341848"/>
          </a:xfrm>
          <a:prstGeom prst="rect">
            <a:avLst/>
          </a:prstGeom>
        </p:spPr>
      </p:pic>
      <p:sp>
        <p:nvSpPr>
          <p:cNvPr id="16" name="15 CuadroTexto"/>
          <p:cNvSpPr txBox="1"/>
          <p:nvPr userDrawn="1"/>
        </p:nvSpPr>
        <p:spPr>
          <a:xfrm>
            <a:off x="5791200" y="1884863"/>
            <a:ext cx="4978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300" b="1" dirty="0">
                <a:solidFill>
                  <a:schemeClr val="bg1"/>
                </a:solidFill>
              </a:rPr>
              <a:t>IN THE AMERICAS</a:t>
            </a:r>
          </a:p>
        </p:txBody>
      </p:sp>
      <p:pic>
        <p:nvPicPr>
          <p:cNvPr id="13" name="13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5" y="6268908"/>
            <a:ext cx="2946393" cy="3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>
            <a:endCxn id="12" idx="1"/>
          </p:cNvCxnSpPr>
          <p:nvPr userDrawn="1"/>
        </p:nvCxnSpPr>
        <p:spPr>
          <a:xfrm flipV="1">
            <a:off x="0" y="785300"/>
            <a:ext cx="4826000" cy="14560"/>
          </a:xfrm>
          <a:prstGeom prst="line">
            <a:avLst/>
          </a:prstGeom>
          <a:ln w="28575">
            <a:solidFill>
              <a:srgbClr val="E35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02" y="40987"/>
            <a:ext cx="1892199" cy="594970"/>
          </a:xfrm>
          <a:prstGeom prst="rect">
            <a:avLst/>
          </a:prstGeom>
        </p:spPr>
      </p:pic>
      <p:sp>
        <p:nvSpPr>
          <p:cNvPr id="12" name="11 CuadroTexto"/>
          <p:cNvSpPr txBox="1"/>
          <p:nvPr userDrawn="1"/>
        </p:nvSpPr>
        <p:spPr>
          <a:xfrm>
            <a:off x="4826000" y="616023"/>
            <a:ext cx="25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rgbClr val="E3515B"/>
                </a:solidFill>
              </a:rPr>
              <a:t>IN THE AMERICAS</a:t>
            </a:r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69" y="6400422"/>
            <a:ext cx="2813065" cy="344179"/>
          </a:xfrm>
          <a:prstGeom prst="rect">
            <a:avLst/>
          </a:prstGeom>
        </p:spPr>
      </p:pic>
      <p:cxnSp>
        <p:nvCxnSpPr>
          <p:cNvPr id="13" name="12 Conector recto"/>
          <p:cNvCxnSpPr/>
          <p:nvPr userDrawn="1"/>
        </p:nvCxnSpPr>
        <p:spPr>
          <a:xfrm flipV="1">
            <a:off x="7382005" y="785300"/>
            <a:ext cx="4826000" cy="14560"/>
          </a:xfrm>
          <a:prstGeom prst="line">
            <a:avLst/>
          </a:prstGeom>
          <a:ln w="28575">
            <a:solidFill>
              <a:srgbClr val="E35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FFC089-AD43-664E-A969-CFBCD9DE65B1}"/>
              </a:ext>
            </a:extLst>
          </p:cNvPr>
          <p:cNvSpPr/>
          <p:nvPr/>
        </p:nvSpPr>
        <p:spPr>
          <a:xfrm>
            <a:off x="1758950" y="3853692"/>
            <a:ext cx="867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800" b="1" dirty="0">
                <a:solidFill>
                  <a:srgbClr val="1878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600" b="1" dirty="0">
                <a:solidFill>
                  <a:srgbClr val="187892"/>
                </a:solidFill>
                <a:latin typeface="+mj-lt"/>
                <a:ea typeface="+mj-ea"/>
                <a:cs typeface="+mj-cs"/>
              </a:rPr>
              <a:t>HEARTS </a:t>
            </a:r>
            <a:r>
              <a:rPr lang="es-ES" sz="3600" b="1" dirty="0" err="1">
                <a:solidFill>
                  <a:srgbClr val="187892"/>
                </a:solidFill>
                <a:latin typeface="+mj-lt"/>
                <a:ea typeface="+mj-ea"/>
                <a:cs typeface="+mj-cs"/>
              </a:rPr>
              <a:t>Initiative</a:t>
            </a:r>
            <a:r>
              <a:rPr lang="es-ES" sz="3600" b="1" dirty="0">
                <a:solidFill>
                  <a:srgbClr val="187892"/>
                </a:solidFill>
                <a:latin typeface="+mj-lt"/>
                <a:ea typeface="+mj-ea"/>
                <a:cs typeface="+mj-cs"/>
              </a:rPr>
              <a:t> in Trinidad and Tobago</a:t>
            </a:r>
            <a:br>
              <a:rPr lang="es-ES" sz="3800" dirty="0">
                <a:solidFill>
                  <a:srgbClr val="187892"/>
                </a:solidFill>
                <a:latin typeface="+mj-lt"/>
                <a:ea typeface="+mj-ea"/>
                <a:cs typeface="+mj-cs"/>
              </a:rPr>
            </a:br>
            <a:endParaRPr lang="en-US" dirty="0">
              <a:latin typeface="+mj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6F5E7D-854D-3240-AD02-21881D771F0C}"/>
              </a:ext>
            </a:extLst>
          </p:cNvPr>
          <p:cNvSpPr txBox="1">
            <a:spLocks/>
          </p:cNvSpPr>
          <p:nvPr/>
        </p:nvSpPr>
        <p:spPr>
          <a:xfrm>
            <a:off x="1981200" y="4531103"/>
            <a:ext cx="8229600" cy="17948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1800" b="1" dirty="0" err="1">
                <a:ln w="0"/>
                <a:solidFill>
                  <a:schemeClr val="tx1"/>
                </a:solidFill>
              </a:rPr>
              <a:t>Presenter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Dr. Rohit Doon</a:t>
            </a:r>
          </a:p>
          <a:p>
            <a:pPr marL="0" indent="0" algn="ctr">
              <a:buNone/>
            </a:pPr>
            <a:r>
              <a:rPr lang="es-AR" sz="1800" b="1" dirty="0" err="1">
                <a:ln w="0"/>
                <a:solidFill>
                  <a:schemeClr val="tx1"/>
                </a:solidFill>
              </a:rPr>
              <a:t>Advisor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Health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Promotion</a:t>
            </a:r>
            <a:endParaRPr lang="es-AR" sz="1800" b="1" dirty="0">
              <a:ln w="0"/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AR" sz="1800" b="1" dirty="0">
                <a:ln w="0"/>
                <a:solidFill>
                  <a:schemeClr val="tx1"/>
                </a:solidFill>
              </a:rPr>
              <a:t>And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Chair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of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the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National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HEARTS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Oversight</a:t>
            </a:r>
            <a:r>
              <a:rPr lang="es-AR" sz="1800" b="1" dirty="0">
                <a:ln w="0"/>
                <a:solidFill>
                  <a:schemeClr val="tx1"/>
                </a:solidFill>
              </a:rPr>
              <a:t> </a:t>
            </a:r>
            <a:r>
              <a:rPr lang="es-AR" sz="1800" b="1" dirty="0" err="1">
                <a:ln w="0"/>
                <a:solidFill>
                  <a:schemeClr val="tx1"/>
                </a:solidFill>
              </a:rPr>
              <a:t>Committee</a:t>
            </a:r>
            <a:endParaRPr lang="es-AR" sz="1800" b="1" dirty="0">
              <a:ln w="0"/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AR" sz="2000" b="1" dirty="0"/>
          </a:p>
          <a:p>
            <a:pPr marL="0" indent="0" algn="ctr">
              <a:buNone/>
            </a:pPr>
            <a:r>
              <a:rPr lang="es-AR" sz="2000" b="1" dirty="0"/>
              <a:t>June 28 &amp; 29, 2021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A4E3571-1A94-E04C-9828-87725C50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38"/>
            <a:ext cx="12192000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EBF3-0AC6-4552-B808-A8DD5898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Learned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8F2F-75E3-4213-8801-9FED60398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14253"/>
            <a:ext cx="10972800" cy="4384964"/>
          </a:xfrm>
        </p:spPr>
        <p:txBody>
          <a:bodyPr/>
          <a:lstStyle/>
          <a:p>
            <a:pPr marL="714375" indent="-7143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 strong governance structure at all levels </a:t>
            </a:r>
          </a:p>
          <a:p>
            <a:pPr marL="714375" indent="-7143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Emphasize capacity building</a:t>
            </a:r>
          </a:p>
          <a:p>
            <a:pPr marL="714375" indent="-7143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Strengthen Patient Self Management</a:t>
            </a:r>
          </a:p>
          <a:p>
            <a:pPr marL="714375" indent="-7143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of Evidenced based Protocols</a:t>
            </a:r>
          </a:p>
          <a:p>
            <a:pPr marL="714375" indent="-7143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 mechanism for consistent supply of essential medications</a:t>
            </a:r>
          </a:p>
          <a:p>
            <a:pPr marL="714375" indent="-7143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 Public, Private, Civil Society Collaboration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312801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367BC61-3ED9-4278-847C-F8F1B665E3E0}"/>
              </a:ext>
            </a:extLst>
          </p:cNvPr>
          <p:cNvGrpSpPr/>
          <p:nvPr/>
        </p:nvGrpSpPr>
        <p:grpSpPr>
          <a:xfrm>
            <a:off x="647977" y="453042"/>
            <a:ext cx="11252044" cy="5951913"/>
            <a:chOff x="647977" y="453042"/>
            <a:chExt cx="11252044" cy="5951913"/>
          </a:xfrm>
        </p:grpSpPr>
        <p:graphicFrame>
          <p:nvGraphicFramePr>
            <p:cNvPr id="25" name="Diagram 24">
              <a:extLst>
                <a:ext uri="{FF2B5EF4-FFF2-40B4-BE49-F238E27FC236}">
                  <a16:creationId xmlns:a16="http://schemas.microsoft.com/office/drawing/2014/main" id="{EF4A4289-DBD1-461F-BB33-8BC6A179C0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11228163"/>
                </p:ext>
              </p:extLst>
            </p:nvPr>
          </p:nvGraphicFramePr>
          <p:xfrm>
            <a:off x="647977" y="453042"/>
            <a:ext cx="11252044" cy="59519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FBA754-4B78-409A-B9D3-B861EC70C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619178">
              <a:off x="5045329" y="856928"/>
              <a:ext cx="2804403" cy="227907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D20CC0-29CB-4832-8901-5A55B441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950857">
              <a:off x="439117" y="3578993"/>
              <a:ext cx="2578015" cy="185014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5300854-A383-4BA8-B360-EAAC7111B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26475">
              <a:off x="7372387" y="1571791"/>
              <a:ext cx="3464481" cy="25085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987AA70-A5BD-4171-B654-CA33132D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71536">
              <a:off x="1776152" y="753480"/>
              <a:ext cx="3958912" cy="39346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C9C113-2986-4405-982D-2236F06F4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3068798">
              <a:off x="9105372" y="3649209"/>
              <a:ext cx="2987299" cy="2205496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E4F665B-7AF9-41BB-99DE-9D73964A96A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6982"/>
          <a:stretch/>
        </p:blipFill>
        <p:spPr>
          <a:xfrm>
            <a:off x="4369094" y="3260452"/>
            <a:ext cx="3715683" cy="296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03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3530272D-CCA9-4DC5-84F2-7BD7DC2D424A}"/>
              </a:ext>
            </a:extLst>
          </p:cNvPr>
          <p:cNvSpPr/>
          <p:nvPr/>
        </p:nvSpPr>
        <p:spPr>
          <a:xfrm>
            <a:off x="296211" y="2600995"/>
            <a:ext cx="11740617" cy="1656009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A21BE-B9A9-4ABC-ABE3-9A54359D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HEARTS Scale Up to 2025….Where we are?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D3965-7FF0-4A1B-8DEB-E8BDD0221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1" t="5916" r="21316" b="5916"/>
          <a:stretch/>
        </p:blipFill>
        <p:spPr>
          <a:xfrm>
            <a:off x="485914" y="2229548"/>
            <a:ext cx="2672628" cy="2296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8D092-89D2-4C01-84CB-ABC6F7947247}"/>
              </a:ext>
            </a:extLst>
          </p:cNvPr>
          <p:cNvSpPr txBox="1"/>
          <p:nvPr/>
        </p:nvSpPr>
        <p:spPr>
          <a:xfrm>
            <a:off x="296212" y="4722252"/>
            <a:ext cx="29956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Initial launch in 2019 with 5 Primary  sites </a:t>
            </a:r>
          </a:p>
          <a:p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Catchment population 150,000</a:t>
            </a:r>
            <a:endParaRPr lang="en-TT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77075-F8C9-4AEE-92BF-D855EE888066}"/>
              </a:ext>
            </a:extLst>
          </p:cNvPr>
          <p:cNvSpPr txBox="1"/>
          <p:nvPr/>
        </p:nvSpPr>
        <p:spPr>
          <a:xfrm>
            <a:off x="3674042" y="4657845"/>
            <a:ext cx="3871754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of January 2020 HEARTS Scaled up to 30 New sites </a:t>
            </a:r>
          </a:p>
          <a:p>
            <a:pPr>
              <a:buNone/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Cumulative No. Sites – 35</a:t>
            </a:r>
          </a:p>
          <a:p>
            <a:pPr>
              <a:buNone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Catchment Population 565, 000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F7BBB6-95EB-434B-AB4C-449A008B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703" y="2133600"/>
            <a:ext cx="3671936" cy="2448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59F48CF-0DFD-4189-853D-007B2C4CEF1C}"/>
              </a:ext>
            </a:extLst>
          </p:cNvPr>
          <p:cNvSpPr txBox="1"/>
          <p:nvPr/>
        </p:nvSpPr>
        <p:spPr>
          <a:xfrm>
            <a:off x="7854891" y="4726317"/>
            <a:ext cx="3464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TTO HEARTS Scaled up goal </a:t>
            </a:r>
          </a:p>
          <a:p>
            <a:pPr algn="ctr">
              <a:buNone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100% PHC on track for achievement by end of 2022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F201C1-D632-44E5-A5FC-67AD89074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812" y="1838594"/>
            <a:ext cx="407857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8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651D-DAD7-41A9-83EB-4C2D0F61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7300"/>
            <a:ext cx="10296698" cy="1143000"/>
          </a:xfrm>
        </p:spPr>
        <p:txBody>
          <a:bodyPr/>
          <a:lstStyle/>
          <a:p>
            <a:r>
              <a:rPr lang="en-US" sz="3200" dirty="0"/>
              <a:t>TTO HEARTS Scale Up By The Numbers</a:t>
            </a:r>
            <a:endParaRPr lang="en-TT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CB136E-0183-4761-B351-F03F75D15CD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91829822"/>
              </p:ext>
            </p:extLst>
          </p:nvPr>
        </p:nvGraphicFramePr>
        <p:xfrm>
          <a:off x="609600" y="1878676"/>
          <a:ext cx="10296698" cy="48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4AA226-E70F-416C-BC78-0D06A975D45E}"/>
              </a:ext>
            </a:extLst>
          </p:cNvPr>
          <p:cNvSpPr txBox="1"/>
          <p:nvPr/>
        </p:nvSpPr>
        <p:spPr>
          <a:xfrm>
            <a:off x="2610197" y="6066213"/>
            <a:ext cx="681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2019                              2020                                2021                             2025</a:t>
            </a:r>
            <a:endParaRPr lang="en-TT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11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21BE-B9A9-4ABC-ABE3-9A54359D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1393"/>
            <a:ext cx="10972800" cy="1143000"/>
          </a:xfrm>
        </p:spPr>
        <p:txBody>
          <a:bodyPr/>
          <a:lstStyle/>
          <a:p>
            <a:r>
              <a:rPr lang="en-US" sz="2800" dirty="0"/>
              <a:t>TTO HEARTS Scale Up By The Numbers </a:t>
            </a:r>
            <a:br>
              <a:rPr lang="en-US" sz="2800" dirty="0"/>
            </a:br>
            <a:r>
              <a:rPr lang="en-US" sz="2800" dirty="0"/>
              <a:t>- 64% Scale Up Achieved by 2021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3FABC5-654F-4FE2-8468-8FAA813D5C8D}"/>
              </a:ext>
            </a:extLst>
          </p:cNvPr>
          <p:cNvGrpSpPr/>
          <p:nvPr/>
        </p:nvGrpSpPr>
        <p:grpSpPr>
          <a:xfrm>
            <a:off x="325747" y="2462631"/>
            <a:ext cx="906995" cy="3508908"/>
            <a:chOff x="10441901" y="681026"/>
            <a:chExt cx="1195390" cy="6013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295630-08A4-444A-A372-6D21BAD0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1901" y="681026"/>
              <a:ext cx="1158810" cy="1209343"/>
            </a:xfrm>
            <a:prstGeom prst="rect">
              <a:avLst/>
            </a:prstGeom>
          </p:spPr>
        </p:pic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15958871-A2F1-40AE-BACB-502C8A1BA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901" y="1913465"/>
              <a:ext cx="1195387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5CDE0A-6C4E-486E-850C-49B1E81D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4563" y="3145905"/>
              <a:ext cx="1182728" cy="11888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4B2CE3-6AB2-4581-8ED1-46AC48BB6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54561" y="4380921"/>
              <a:ext cx="1146147" cy="11400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BD958A-4DA9-471E-9E1D-A66BF398C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2617" y="5567166"/>
              <a:ext cx="1133954" cy="1127858"/>
            </a:xfrm>
            <a:prstGeom prst="rect">
              <a:avLst/>
            </a:prstGeom>
          </p:spPr>
        </p:pic>
      </p:grp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49A1844-82F3-44D6-AD3C-08AD994DF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999133"/>
              </p:ext>
            </p:extLst>
          </p:nvPr>
        </p:nvGraphicFramePr>
        <p:xfrm>
          <a:off x="1429789" y="1717100"/>
          <a:ext cx="9692640" cy="5024747"/>
        </p:xfrm>
        <a:graphic>
          <a:graphicData uri="http://schemas.openxmlformats.org/drawingml/2006/table">
            <a:tbl>
              <a:tblPr/>
              <a:tblGrid>
                <a:gridCol w="2527069">
                  <a:extLst>
                    <a:ext uri="{9D8B030D-6E8A-4147-A177-3AD203B41FA5}">
                      <a16:colId xmlns:a16="http://schemas.microsoft.com/office/drawing/2014/main" val="3759356812"/>
                    </a:ext>
                  </a:extLst>
                </a:gridCol>
                <a:gridCol w="2227811">
                  <a:extLst>
                    <a:ext uri="{9D8B030D-6E8A-4147-A177-3AD203B41FA5}">
                      <a16:colId xmlns:a16="http://schemas.microsoft.com/office/drawing/2014/main" val="621057958"/>
                    </a:ext>
                  </a:extLst>
                </a:gridCol>
                <a:gridCol w="1351493">
                  <a:extLst>
                    <a:ext uri="{9D8B030D-6E8A-4147-A177-3AD203B41FA5}">
                      <a16:colId xmlns:a16="http://schemas.microsoft.com/office/drawing/2014/main" val="2062235688"/>
                    </a:ext>
                  </a:extLst>
                </a:gridCol>
                <a:gridCol w="909003">
                  <a:extLst>
                    <a:ext uri="{9D8B030D-6E8A-4147-A177-3AD203B41FA5}">
                      <a16:colId xmlns:a16="http://schemas.microsoft.com/office/drawing/2014/main" val="2276451971"/>
                    </a:ext>
                  </a:extLst>
                </a:gridCol>
                <a:gridCol w="899774">
                  <a:extLst>
                    <a:ext uri="{9D8B030D-6E8A-4147-A177-3AD203B41FA5}">
                      <a16:colId xmlns:a16="http://schemas.microsoft.com/office/drawing/2014/main" val="3762563479"/>
                    </a:ext>
                  </a:extLst>
                </a:gridCol>
                <a:gridCol w="888745">
                  <a:extLst>
                    <a:ext uri="{9D8B030D-6E8A-4147-A177-3AD203B41FA5}">
                      <a16:colId xmlns:a16="http://schemas.microsoft.com/office/drawing/2014/main" val="569718560"/>
                    </a:ext>
                  </a:extLst>
                </a:gridCol>
                <a:gridCol w="888745">
                  <a:extLst>
                    <a:ext uri="{9D8B030D-6E8A-4147-A177-3AD203B41FA5}">
                      <a16:colId xmlns:a16="http://schemas.microsoft.com/office/drawing/2014/main" val="2150426556"/>
                    </a:ext>
                  </a:extLst>
                </a:gridCol>
              </a:tblGrid>
              <a:tr h="830028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RHA</a:t>
                      </a:r>
                      <a:endParaRPr kumimoji="0" lang="en-TT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Estimated HTN Pop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(30% pop ≥ 18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TT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No. PHC Facilities</a:t>
                      </a:r>
                      <a:endParaRPr kumimoji="0" lang="en-TT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No. HEARTS Scale Up  sites  2021</a:t>
                      </a:r>
                      <a:endParaRPr kumimoji="0" lang="en-TT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Targeted No. HEARTS Sites 2025</a:t>
                      </a:r>
                      <a:endParaRPr kumimoji="0" lang="en-TT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21625"/>
                  </a:ext>
                </a:extLst>
              </a:tr>
              <a:tr h="53080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North Central RHA (NCRHA)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78,750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  <a:endParaRPr lang="en-TT" sz="2000" dirty="0"/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TT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TT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520479"/>
                  </a:ext>
                </a:extLst>
              </a:tr>
              <a:tr h="51538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Eastern RHA (ERHA)</a:t>
                      </a: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27,000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  <a:endParaRPr lang="en-TT" sz="2000" dirty="0"/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02807"/>
                  </a:ext>
                </a:extLst>
              </a:tr>
              <a:tr h="51538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South West RHA (SWRHA))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135,000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</a:t>
                      </a:r>
                      <a:endParaRPr lang="en-TT" sz="2000" dirty="0"/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255414"/>
                  </a:ext>
                </a:extLst>
              </a:tr>
              <a:tr h="695459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Tobago RHA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(TRHA)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13,500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  <a:endParaRPr lang="en-TT" sz="2000" dirty="0"/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001503"/>
                  </a:ext>
                </a:extLst>
              </a:tr>
              <a:tr h="830028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North West RHA (NWRHA)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79,863</a:t>
                      </a:r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  <a:endParaRPr lang="en-TT" sz="2000" dirty="0"/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kumimoji="0" lang="en-TT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141507"/>
                  </a:ext>
                </a:extLst>
              </a:tr>
              <a:tr h="522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NATIONAL SUMMARY</a:t>
                      </a:r>
                    </a:p>
                  </a:txBody>
                  <a:tcPr marL="68580" marR="68580" marT="34290" marB="34290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366,750</a:t>
                      </a:r>
                      <a:endParaRPr lang="en-TT" sz="2000" b="1" dirty="0"/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TT" sz="2000" dirty="0"/>
                    </a:p>
                  </a:txBody>
                  <a:tcPr marL="68580" marR="68580" marT="34290" marB="34290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TT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TT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9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7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40505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the HEARTS scale up included in health system strengthening?   </a:t>
            </a:r>
            <a:endParaRPr lang="en-TT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759527"/>
            <a:ext cx="5192684" cy="427412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 MEDICINES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 and approval of TTO </a:t>
            </a:r>
            <a:r>
              <a:rPr lang="en-T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HTN Treatment Algorithm.  </a:t>
            </a:r>
          </a:p>
          <a:p>
            <a:r>
              <a:rPr lang="en-T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Adoption of HEARTS HTN Treatment Protocol. </a:t>
            </a:r>
          </a:p>
          <a:p>
            <a:r>
              <a:rPr lang="en-T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Updating MOH Drug Formulary </a:t>
            </a:r>
          </a:p>
          <a:p>
            <a:r>
              <a:rPr lang="en-T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WHO Essential Medicines List; Currently In Use – For Introduction</a:t>
            </a:r>
          </a:p>
        </p:txBody>
      </p:sp>
      <p:pic>
        <p:nvPicPr>
          <p:cNvPr id="4" name="Picture 3" descr="Algorithm Pic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5203"/>
            <a:ext cx="4522121" cy="3647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lgorithm Pic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19" y="2994275"/>
            <a:ext cx="4217012" cy="3647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16B5-FAD0-45D3-B2BB-A2A9D1F9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1404"/>
            <a:ext cx="10972800" cy="1129602"/>
          </a:xfrm>
        </p:spPr>
        <p:txBody>
          <a:bodyPr/>
          <a:lstStyle/>
          <a:p>
            <a:pPr fontAlgn="base"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the HEARTS scale up being included as part of the health system strengthening in the country?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975214E-9A03-4E3F-985D-45D171EF0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327893"/>
              </p:ext>
            </p:extLst>
          </p:nvPr>
        </p:nvGraphicFramePr>
        <p:xfrm>
          <a:off x="376843" y="1745673"/>
          <a:ext cx="10972801" cy="511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54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431873-A54B-4808-BCE9-0131855FF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34639"/>
              </p:ext>
            </p:extLst>
          </p:nvPr>
        </p:nvGraphicFramePr>
        <p:xfrm>
          <a:off x="482138" y="1298865"/>
          <a:ext cx="11238807" cy="53180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7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Challenges Expected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Solutions Proposed</a:t>
                      </a:r>
                      <a:endParaRPr lang="en-US" sz="2400" dirty="0"/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/>
                        <a:t>Access to Medicines on the New WHO Protocol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/>
                        <a:t>Medication stock Outs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b="0" dirty="0"/>
                        <a:t>PAHO Strategic Fund – to facilitate availability and effective use of  essential  Medicines </a:t>
                      </a:r>
                      <a:r>
                        <a:rPr lang="en-US" sz="2200" b="0" dirty="0" err="1"/>
                        <a:t>etc</a:t>
                      </a:r>
                      <a:endParaRPr lang="en-US" sz="2200" b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/>
                        <a:t>Change MOH Purchasing Intensions and Drug Formulary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27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Improving BP Control and access to Electronic BP Machines for clients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Accessing funds to support installation population BP devices in strategic spaces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Providing free BP monitors  to HTN Patients in PHC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33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" sz="2200" dirty="0"/>
                        <a:t>Impact </a:t>
                      </a:r>
                      <a:r>
                        <a:rPr lang="es-ES" sz="2200" dirty="0" err="1"/>
                        <a:t>of</a:t>
                      </a:r>
                      <a:r>
                        <a:rPr lang="es-ES" sz="2200" dirty="0"/>
                        <a:t> COVID 19 -  Focal </a:t>
                      </a:r>
                      <a:r>
                        <a:rPr lang="es-ES" sz="2200" dirty="0" err="1"/>
                        <a:t>Points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also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leading</a:t>
                      </a:r>
                      <a:r>
                        <a:rPr lang="es-ES" sz="2200" dirty="0"/>
                        <a:t> COVID response. </a:t>
                      </a:r>
                      <a:r>
                        <a:rPr lang="es-ES" sz="2200" dirty="0" err="1"/>
                        <a:t>Reduced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in-person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management</a:t>
                      </a:r>
                      <a:r>
                        <a:rPr lang="es-ES" sz="2200" dirty="0"/>
                        <a:t>. Use </a:t>
                      </a:r>
                      <a:r>
                        <a:rPr lang="es-ES" sz="2200" dirty="0" err="1"/>
                        <a:t>of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Telemedicine</a:t>
                      </a:r>
                      <a:endParaRPr lang="en-US" sz="2200" dirty="0"/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Develop Telemedicine Policy and create a balance between in-person care and telemedicine in PHC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b="0" dirty="0"/>
                        <a:t>Provide additional Support for Focal Points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b="0" dirty="0"/>
                        <a:t>Return to in-person meetings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b="0" dirty="0"/>
                        <a:t>Strengthening of reporting and accountability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BE1468F-A7A9-4895-A09F-339638AA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6" y="727365"/>
            <a:ext cx="10972800" cy="571500"/>
          </a:xfrm>
        </p:spPr>
        <p:txBody>
          <a:bodyPr/>
          <a:lstStyle/>
          <a:p>
            <a:pPr marL="457200"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challenges are expected and solutions proposed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431873-A54B-4808-BCE9-0131855FF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33078"/>
              </p:ext>
            </p:extLst>
          </p:nvPr>
        </p:nvGraphicFramePr>
        <p:xfrm>
          <a:off x="482138" y="1298865"/>
          <a:ext cx="11238807" cy="521522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7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8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Challenges Expected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Solutions Proposed</a:t>
                      </a:r>
                      <a:endParaRPr lang="en-US" sz="2400" dirty="0"/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248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Improving Diabetes Control as a comorbid condition to HTN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Scale Up of Diabetes Module – Adopt and Scale up Diabetes Treatment Protocol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47531"/>
                  </a:ext>
                </a:extLst>
              </a:tr>
              <a:tr h="941248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Delivery of Standardized based evidence based care in both the Public and Private Health sector</a:t>
                      </a:r>
                      <a:endParaRPr lang="en-US" sz="2200" b="0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Roll out of specific Implementation teams particularly for engagement and sensitization and training in the Private Medical Community 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268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Strengthen Registries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Partner with PAHO and other stakeholders to strengthen registries and develop heart attack and stroke registers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2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200" dirty="0"/>
                        <a:t>Strengthening M &amp; E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Establishment of Registries throughout the country </a:t>
                      </a:r>
                      <a:r>
                        <a:rPr lang="en-US" sz="2200"/>
                        <a:t>( 104 </a:t>
                      </a:r>
                      <a:r>
                        <a:rPr lang="en-US" sz="2200" dirty="0"/>
                        <a:t>Health Centres)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Establishment of heart attack and stroke registries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268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s-ES" sz="2200" dirty="0" err="1"/>
                        <a:t>Reduced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patient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contact</a:t>
                      </a:r>
                      <a:r>
                        <a:rPr lang="es-ES" sz="2200" dirty="0"/>
                        <a:t> and compromise to </a:t>
                      </a:r>
                      <a:r>
                        <a:rPr lang="es-ES" sz="2200" dirty="0" err="1"/>
                        <a:t>quality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of</a:t>
                      </a:r>
                      <a:r>
                        <a:rPr lang="es-ES" sz="2200" dirty="0"/>
                        <a:t> </a:t>
                      </a:r>
                      <a:r>
                        <a:rPr lang="es-ES" sz="2200" dirty="0" err="1"/>
                        <a:t>care</a:t>
                      </a:r>
                      <a:endParaRPr lang="en-US" sz="2200" dirty="0"/>
                    </a:p>
                  </a:txBody>
                  <a:tcPr marL="91439" marR="91439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Recovery of full PHC services post Pandemic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National Scale of vaccination to achieve herd immunity</a:t>
                      </a:r>
                    </a:p>
                  </a:txBody>
                  <a:tcPr marL="91439" marR="91439" marT="45721" marB="4572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3696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BE1468F-A7A9-4895-A09F-339638AA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6" y="727365"/>
            <a:ext cx="10972800" cy="571500"/>
          </a:xfrm>
        </p:spPr>
        <p:txBody>
          <a:bodyPr/>
          <a:lstStyle/>
          <a:p>
            <a:pPr marL="457200"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challenges are expected and solutions proposed</a:t>
            </a:r>
          </a:p>
        </p:txBody>
      </p:sp>
    </p:spTree>
    <p:extLst>
      <p:ext uri="{BB962C8B-B14F-4D97-AF65-F5344CB8AC3E}">
        <p14:creationId xmlns:p14="http://schemas.microsoft.com/office/powerpoint/2010/main" val="142726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F7A3EA-B6A2-49FD-AE62-E51F0F9B066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2602229"/>
              </p:ext>
            </p:extLst>
          </p:nvPr>
        </p:nvGraphicFramePr>
        <p:xfrm>
          <a:off x="2377441" y="0"/>
          <a:ext cx="98145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CC123EE-8417-4FEA-A3A2-380107DA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5" y="1222664"/>
            <a:ext cx="2715491" cy="4412672"/>
          </a:xfrm>
        </p:spPr>
        <p:txBody>
          <a:bodyPr/>
          <a:lstStyle/>
          <a:p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support is needed from the Regional Office to mitigate the challenges?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64C192BDB4C4DBDCF23DE30C44160" ma:contentTypeVersion="14" ma:contentTypeDescription="Create a new document." ma:contentTypeScope="" ma:versionID="f6df4639821da8362e1ac98423f5c7fb">
  <xsd:schema xmlns:xsd="http://www.w3.org/2001/XMLSchema" xmlns:xs="http://www.w3.org/2001/XMLSchema" xmlns:p="http://schemas.microsoft.com/office/2006/metadata/properties" xmlns:ns2="260a6ec5-9986-4ca1-9844-13169e84d029" xmlns:ns3="73d0ba8d-d766-4bf6-bcf0-d2eb81301a02" targetNamespace="http://schemas.microsoft.com/office/2006/metadata/properties" ma:root="true" ma:fieldsID="bd5010067a790310e739462e4ee72310" ns2:_="" ns3:_="">
    <xsd:import namespace="260a6ec5-9986-4ca1-9844-13169e84d029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a6ec5-9986-4ca1-9844-13169e84d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212FD9-346C-4D30-8928-EDD46C855095}"/>
</file>

<file path=customXml/itemProps2.xml><?xml version="1.0" encoding="utf-8"?>
<ds:datastoreItem xmlns:ds="http://schemas.openxmlformats.org/officeDocument/2006/customXml" ds:itemID="{F4EE5EE7-6A17-435F-8270-D03D969BB1A4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60a6ec5-9986-4ca1-9844-13169e84d029"/>
    <ds:schemaRef ds:uri="http://schemas.openxmlformats.org/package/2006/metadata/core-properties"/>
    <ds:schemaRef ds:uri="73d0ba8d-d766-4bf6-bcf0-d2eb81301a0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48AD7E-EF27-49A2-86F3-4BC3A3A65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800</Words>
  <Application>Microsoft Office PowerPoint</Application>
  <PresentationFormat>Widescreen</PresentationFormat>
  <Paragraphs>130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Berlin Sans FB</vt:lpstr>
      <vt:lpstr>Bodoni MT</vt:lpstr>
      <vt:lpstr>Calibri</vt:lpstr>
      <vt:lpstr>Times New Roman</vt:lpstr>
      <vt:lpstr>Wingdings</vt:lpstr>
      <vt:lpstr>2_Office Theme</vt:lpstr>
      <vt:lpstr>Diseño personalizado</vt:lpstr>
      <vt:lpstr>PowerPoint Presentation</vt:lpstr>
      <vt:lpstr>HEARTS Scale Up to 2025….Where we are? </vt:lpstr>
      <vt:lpstr>TTO HEARTS Scale Up By The Numbers</vt:lpstr>
      <vt:lpstr>TTO HEARTS Scale Up By The Numbers  - 64% Scale Up Achieved by 2021</vt:lpstr>
      <vt:lpstr>How is the HEARTS scale up included in health system strengthening?   </vt:lpstr>
      <vt:lpstr>How is the HEARTS scale up being included as part of the health system strengthening in the country?</vt:lpstr>
      <vt:lpstr>What challenges are expected and solutions proposed</vt:lpstr>
      <vt:lpstr>What challenges are expected and solutions proposed</vt:lpstr>
      <vt:lpstr>What support is needed from the Regional Office to mitigate the challenges?</vt:lpstr>
      <vt:lpstr>Learned lessons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Ordunez, Dr. Pedro (WDC)</dc:creator>
  <cp:lastModifiedBy>Giraldo,  Gloria (WDC)</cp:lastModifiedBy>
  <cp:revision>110</cp:revision>
  <dcterms:created xsi:type="dcterms:W3CDTF">2019-03-29T18:29:18Z</dcterms:created>
  <dcterms:modified xsi:type="dcterms:W3CDTF">2021-06-27T20:45:36Z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0x01010048964C192BDB4C4DBDCF23DE30C44160</vt:lpwstr>
  </property>
</Properties>
</file>