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media/image85.jpg" ContentType="image/jpg"/>
  <Override PartName="/ppt/media/image86.jpg" ContentType="image/jpg"/>
  <Override PartName="/ppt/media/image87.jpg" ContentType="image/jpg"/>
  <Override PartName="/ppt/media/image88.jpg" ContentType="image/jp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74" r:id="rId5"/>
    <p:sldMasterId id="2147483648" r:id="rId6"/>
    <p:sldMasterId id="2147483661" r:id="rId7"/>
    <p:sldMasterId id="2147483667" r:id="rId8"/>
  </p:sldMasterIdLst>
  <p:notesMasterIdLst>
    <p:notesMasterId r:id="rId81"/>
  </p:notesMasterIdLst>
  <p:sldIdLst>
    <p:sldId id="1800" r:id="rId9"/>
    <p:sldId id="2199" r:id="rId10"/>
    <p:sldId id="2200" r:id="rId11"/>
    <p:sldId id="2201" r:id="rId12"/>
    <p:sldId id="2202" r:id="rId13"/>
    <p:sldId id="2203" r:id="rId14"/>
    <p:sldId id="2204" r:id="rId15"/>
    <p:sldId id="2205" r:id="rId16"/>
    <p:sldId id="2206" r:id="rId17"/>
    <p:sldId id="2207" r:id="rId18"/>
    <p:sldId id="2208" r:id="rId19"/>
    <p:sldId id="2209" r:id="rId20"/>
    <p:sldId id="2210" r:id="rId21"/>
    <p:sldId id="2211" r:id="rId22"/>
    <p:sldId id="2212" r:id="rId23"/>
    <p:sldId id="2213" r:id="rId24"/>
    <p:sldId id="2214" r:id="rId25"/>
    <p:sldId id="2215" r:id="rId26"/>
    <p:sldId id="2216" r:id="rId27"/>
    <p:sldId id="2217" r:id="rId28"/>
    <p:sldId id="2218" r:id="rId29"/>
    <p:sldId id="2219" r:id="rId30"/>
    <p:sldId id="2220" r:id="rId31"/>
    <p:sldId id="2221" r:id="rId32"/>
    <p:sldId id="2222" r:id="rId33"/>
    <p:sldId id="2223" r:id="rId34"/>
    <p:sldId id="2224" r:id="rId35"/>
    <p:sldId id="2225" r:id="rId36"/>
    <p:sldId id="2226" r:id="rId37"/>
    <p:sldId id="2227" r:id="rId38"/>
    <p:sldId id="2228" r:id="rId39"/>
    <p:sldId id="2229" r:id="rId40"/>
    <p:sldId id="2230" r:id="rId41"/>
    <p:sldId id="2231" r:id="rId42"/>
    <p:sldId id="2232" r:id="rId43"/>
    <p:sldId id="2233" r:id="rId44"/>
    <p:sldId id="2234" r:id="rId45"/>
    <p:sldId id="2235" r:id="rId46"/>
    <p:sldId id="2236" r:id="rId47"/>
    <p:sldId id="2237" r:id="rId48"/>
    <p:sldId id="2238" r:id="rId49"/>
    <p:sldId id="2239" r:id="rId50"/>
    <p:sldId id="2151" r:id="rId51"/>
    <p:sldId id="2176" r:id="rId52"/>
    <p:sldId id="2175" r:id="rId53"/>
    <p:sldId id="2189" r:id="rId54"/>
    <p:sldId id="2180" r:id="rId55"/>
    <p:sldId id="2177" r:id="rId56"/>
    <p:sldId id="2198" r:id="rId57"/>
    <p:sldId id="2133" r:id="rId58"/>
    <p:sldId id="2196" r:id="rId59"/>
    <p:sldId id="2197" r:id="rId60"/>
    <p:sldId id="2088" r:id="rId61"/>
    <p:sldId id="2134" r:id="rId62"/>
    <p:sldId id="2130" r:id="rId63"/>
    <p:sldId id="2132" r:id="rId64"/>
    <p:sldId id="2131" r:id="rId65"/>
    <p:sldId id="2135" r:id="rId66"/>
    <p:sldId id="2136" r:id="rId67"/>
    <p:sldId id="2137" r:id="rId68"/>
    <p:sldId id="2241" r:id="rId69"/>
    <p:sldId id="2242" r:id="rId70"/>
    <p:sldId id="2243" r:id="rId71"/>
    <p:sldId id="2244" r:id="rId72"/>
    <p:sldId id="2245" r:id="rId73"/>
    <p:sldId id="2246" r:id="rId74"/>
    <p:sldId id="2247" r:id="rId75"/>
    <p:sldId id="2248" r:id="rId76"/>
    <p:sldId id="2249" r:id="rId77"/>
    <p:sldId id="2252" r:id="rId78"/>
    <p:sldId id="2250" r:id="rId79"/>
    <p:sldId id="2240"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27F8BB-2681-4DED-9C91-F36C6A5AE07A}" v="162" dt="2021-02-17T13:48:27.514"/>
    <p1510:client id="{55F947B8-9BEC-4B27-9996-42CFACB1127F}" v="18" dt="2021-02-16T19:06:51.146"/>
    <p1510:client id="{6BEAEE87-2DA9-4B34-A92C-9699F94D7A73}" v="10" dt="2021-02-16T18:54:26.609"/>
    <p1510:client id="{888B1A40-D109-48D2-BB85-7DA900A638E7}" v="119" dt="2021-02-16T18:53:42.921"/>
    <p1510:client id="{8DDD3F39-D3F9-4C02-B581-EBAFFED78599}" v="10" dt="2021-02-16T15:52:20.263"/>
    <p1510:client id="{A3362B89-2DED-404C-8A21-1FFB78AD7F64}" v="1020" dt="2021-02-16T22:52:50.4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presProps" Target="presProps.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notesMaster" Target="notesMasters/notesMaster1.xml"/><Relationship Id="rId8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ña, Ms. Donna-Lisa (ECC)" userId="df92aced-760d-429d-8050-e32629cb8942" providerId="ADAL" clId="{7C8B43B5-A052-4B6E-98EF-14DA125C0E8D}"/>
    <pc:docChg chg="addSld modSld sldOrd">
      <pc:chgData name="Peña, Ms. Donna-Lisa (ECC)" userId="df92aced-760d-429d-8050-e32629cb8942" providerId="ADAL" clId="{7C8B43B5-A052-4B6E-98EF-14DA125C0E8D}" dt="2021-02-16T11:41:56.505" v="91"/>
      <pc:docMkLst>
        <pc:docMk/>
      </pc:docMkLst>
      <pc:sldChg chg="modSp mod">
        <pc:chgData name="Peña, Ms. Donna-Lisa (ECC)" userId="df92aced-760d-429d-8050-e32629cb8942" providerId="ADAL" clId="{7C8B43B5-A052-4B6E-98EF-14DA125C0E8D}" dt="2021-02-16T11:41:32.141" v="64" actId="6549"/>
        <pc:sldMkLst>
          <pc:docMk/>
          <pc:sldMk cId="602891511" sldId="1800"/>
        </pc:sldMkLst>
        <pc:spChg chg="mod">
          <ac:chgData name="Peña, Ms. Donna-Lisa (ECC)" userId="df92aced-760d-429d-8050-e32629cb8942" providerId="ADAL" clId="{7C8B43B5-A052-4B6E-98EF-14DA125C0E8D}" dt="2021-02-16T11:41:32.141" v="64" actId="6549"/>
          <ac:spMkLst>
            <pc:docMk/>
            <pc:sldMk cId="602891511" sldId="1800"/>
            <ac:spMk id="3" creationId="{F604CCFA-3335-4673-82D8-918C35ED28B0}"/>
          </ac:spMkLst>
        </pc:spChg>
      </pc:sldChg>
      <pc:sldChg chg="modSp mod">
        <pc:chgData name="Peña, Ms. Donna-Lisa (ECC)" userId="df92aced-760d-429d-8050-e32629cb8942" providerId="ADAL" clId="{7C8B43B5-A052-4B6E-98EF-14DA125C0E8D}" dt="2021-02-16T11:41:47.473" v="88" actId="20577"/>
        <pc:sldMkLst>
          <pc:docMk/>
          <pc:sldMk cId="550417784" sldId="2137"/>
        </pc:sldMkLst>
        <pc:spChg chg="mod">
          <ac:chgData name="Peña, Ms. Donna-Lisa (ECC)" userId="df92aced-760d-429d-8050-e32629cb8942" providerId="ADAL" clId="{7C8B43B5-A052-4B6E-98EF-14DA125C0E8D}" dt="2021-02-16T11:41:47.473" v="88" actId="20577"/>
          <ac:spMkLst>
            <pc:docMk/>
            <pc:sldMk cId="550417784" sldId="2137"/>
            <ac:spMk id="2" creationId="{8763FE17-FB5C-43C4-BA3E-E3DCB8A69C34}"/>
          </ac:spMkLst>
        </pc:spChg>
      </pc:sldChg>
      <pc:sldChg chg="new ord">
        <pc:chgData name="Peña, Ms. Donna-Lisa (ECC)" userId="df92aced-760d-429d-8050-e32629cb8942" providerId="ADAL" clId="{7C8B43B5-A052-4B6E-98EF-14DA125C0E8D}" dt="2021-02-16T11:41:56.505" v="91"/>
        <pc:sldMkLst>
          <pc:docMk/>
          <pc:sldMk cId="3404477300" sldId="2138"/>
        </pc:sldMkLst>
      </pc:sldChg>
    </pc:docChg>
  </pc:docChgLst>
  <pc:docChgLst>
    <pc:chgData name="Peña, Ms. Donna-Lisa (ECC)" userId="S::penalisa@paho.org::df92aced-760d-429d-8050-e32629cb8942" providerId="AD" clId="Web-{55F947B8-9BEC-4B27-9996-42CFACB1127F}"/>
    <pc:docChg chg="modSld">
      <pc:chgData name="Peña, Ms. Donna-Lisa (ECC)" userId="S::penalisa@paho.org::df92aced-760d-429d-8050-e32629cb8942" providerId="AD" clId="Web-{55F947B8-9BEC-4B27-9996-42CFACB1127F}" dt="2021-02-16T18:55:19.710" v="1"/>
      <pc:docMkLst>
        <pc:docMk/>
      </pc:docMkLst>
      <pc:sldChg chg="modSp">
        <pc:chgData name="Peña, Ms. Donna-Lisa (ECC)" userId="S::penalisa@paho.org::df92aced-760d-429d-8050-e32629cb8942" providerId="AD" clId="Web-{55F947B8-9BEC-4B27-9996-42CFACB1127F}" dt="2021-02-16T18:55:19.710" v="1"/>
        <pc:sldMkLst>
          <pc:docMk/>
          <pc:sldMk cId="4228319374" sldId="2136"/>
        </pc:sldMkLst>
        <pc:graphicFrameChg chg="mod modGraphic">
          <ac:chgData name="Peña, Ms. Donna-Lisa (ECC)" userId="S::penalisa@paho.org::df92aced-760d-429d-8050-e32629cb8942" providerId="AD" clId="Web-{55F947B8-9BEC-4B27-9996-42CFACB1127F}" dt="2021-02-16T18:55:19.710" v="1"/>
          <ac:graphicFrameMkLst>
            <pc:docMk/>
            <pc:sldMk cId="4228319374" sldId="2136"/>
            <ac:graphicFrameMk id="6" creationId="{FB2DF72B-ABEE-4597-A127-4064C5387669}"/>
          </ac:graphicFrameMkLst>
        </pc:graphicFrameChg>
      </pc:sldChg>
    </pc:docChg>
  </pc:docChgLst>
  <pc:docChgLst>
    <pc:chgData name="Peña, Ms. Donna-Lisa (ECC)" userId="S::penalisa@paho.org::df92aced-760d-429d-8050-e32629cb8942" providerId="AD" clId="Web-{888B1A40-D109-48D2-BB85-7DA900A638E7}"/>
    <pc:docChg chg="modSld">
      <pc:chgData name="Peña, Ms. Donna-Lisa (ECC)" userId="S::penalisa@paho.org::df92aced-760d-429d-8050-e32629cb8942" providerId="AD" clId="Web-{888B1A40-D109-48D2-BB85-7DA900A638E7}" dt="2021-02-16T18:53:42.921" v="22"/>
      <pc:docMkLst>
        <pc:docMk/>
      </pc:docMkLst>
      <pc:sldChg chg="modSp">
        <pc:chgData name="Peña, Ms. Donna-Lisa (ECC)" userId="S::penalisa@paho.org::df92aced-760d-429d-8050-e32629cb8942" providerId="AD" clId="Web-{888B1A40-D109-48D2-BB85-7DA900A638E7}" dt="2021-02-16T18:51:20.137" v="5"/>
        <pc:sldMkLst>
          <pc:docMk/>
          <pc:sldMk cId="4268261832" sldId="2088"/>
        </pc:sldMkLst>
        <pc:graphicFrameChg chg="mod modGraphic">
          <ac:chgData name="Peña, Ms. Donna-Lisa (ECC)" userId="S::penalisa@paho.org::df92aced-760d-429d-8050-e32629cb8942" providerId="AD" clId="Web-{888B1A40-D109-48D2-BB85-7DA900A638E7}" dt="2021-02-16T18:51:20.137" v="5"/>
          <ac:graphicFrameMkLst>
            <pc:docMk/>
            <pc:sldMk cId="4268261832" sldId="2088"/>
            <ac:graphicFrameMk id="5" creationId="{8437921F-CBA9-47EA-9744-49BB0F076A12}"/>
          </ac:graphicFrameMkLst>
        </pc:graphicFrameChg>
      </pc:sldChg>
      <pc:sldChg chg="addSp delSp modSp">
        <pc:chgData name="Peña, Ms. Donna-Lisa (ECC)" userId="S::penalisa@paho.org::df92aced-760d-429d-8050-e32629cb8942" providerId="AD" clId="Web-{888B1A40-D109-48D2-BB85-7DA900A638E7}" dt="2021-02-16T18:53:42.921" v="22"/>
        <pc:sldMkLst>
          <pc:docMk/>
          <pc:sldMk cId="4279893973" sldId="2130"/>
        </pc:sldMkLst>
        <pc:graphicFrameChg chg="add del mod modGraphic">
          <ac:chgData name="Peña, Ms. Donna-Lisa (ECC)" userId="S::penalisa@paho.org::df92aced-760d-429d-8050-e32629cb8942" providerId="AD" clId="Web-{888B1A40-D109-48D2-BB85-7DA900A638E7}" dt="2021-02-16T18:53:42.921" v="22"/>
          <ac:graphicFrameMkLst>
            <pc:docMk/>
            <pc:sldMk cId="4279893973" sldId="2130"/>
            <ac:graphicFrameMk id="4" creationId="{0D0E6FDC-F092-4369-AF46-CA8190060BAE}"/>
          </ac:graphicFrameMkLst>
        </pc:graphicFrameChg>
        <pc:picChg chg="del">
          <ac:chgData name="Peña, Ms. Donna-Lisa (ECC)" userId="S::penalisa@paho.org::df92aced-760d-429d-8050-e32629cb8942" providerId="AD" clId="Web-{888B1A40-D109-48D2-BB85-7DA900A638E7}" dt="2021-02-16T18:52:53.264" v="6"/>
          <ac:picMkLst>
            <pc:docMk/>
            <pc:sldMk cId="4279893973" sldId="2130"/>
            <ac:picMk id="7" creationId="{75B861DD-76B4-410F-BC77-6B524D80DC85}"/>
          </ac:picMkLst>
        </pc:picChg>
      </pc:sldChg>
      <pc:sldChg chg="modSp">
        <pc:chgData name="Peña, Ms. Donna-Lisa (ECC)" userId="S::penalisa@paho.org::df92aced-760d-429d-8050-e32629cb8942" providerId="AD" clId="Web-{888B1A40-D109-48D2-BB85-7DA900A638E7}" dt="2021-02-16T18:50:29.198" v="3"/>
        <pc:sldMkLst>
          <pc:docMk/>
          <pc:sldMk cId="4228319374" sldId="2136"/>
        </pc:sldMkLst>
        <pc:graphicFrameChg chg="mod modGraphic">
          <ac:chgData name="Peña, Ms. Donna-Lisa (ECC)" userId="S::penalisa@paho.org::df92aced-760d-429d-8050-e32629cb8942" providerId="AD" clId="Web-{888B1A40-D109-48D2-BB85-7DA900A638E7}" dt="2021-02-16T18:50:29.198" v="3"/>
          <ac:graphicFrameMkLst>
            <pc:docMk/>
            <pc:sldMk cId="4228319374" sldId="2136"/>
            <ac:graphicFrameMk id="5" creationId="{EAA4C353-5F44-473A-AE4A-7334AC008A01}"/>
          </ac:graphicFrameMkLst>
        </pc:graphicFrameChg>
      </pc:sldChg>
    </pc:docChg>
  </pc:docChgLst>
  <pc:docChgLst>
    <pc:chgData name="Omeir Taylor, Dr. Darlene Dianne (BAR)" userId="S::omeirtdar@paho.org::675043e7-66f7-4b30-849b-2b347b7187f7" providerId="AD" clId="Web-{1127F8BB-2681-4DED-9C91-F36C6A5AE07A}"/>
    <pc:docChg chg="modSld sldOrd">
      <pc:chgData name="Omeir Taylor, Dr. Darlene Dianne (BAR)" userId="S::omeirtdar@paho.org::675043e7-66f7-4b30-849b-2b347b7187f7" providerId="AD" clId="Web-{1127F8BB-2681-4DED-9C91-F36C6A5AE07A}" dt="2021-02-17T13:48:27.514" v="84"/>
      <pc:docMkLst>
        <pc:docMk/>
      </pc:docMkLst>
      <pc:sldChg chg="modSp">
        <pc:chgData name="Omeir Taylor, Dr. Darlene Dianne (BAR)" userId="S::omeirtdar@paho.org::675043e7-66f7-4b30-849b-2b347b7187f7" providerId="AD" clId="Web-{1127F8BB-2681-4DED-9C91-F36C6A5AE07A}" dt="2021-02-17T13:47:07.137" v="82" actId="20577"/>
        <pc:sldMkLst>
          <pc:docMk/>
          <pc:sldMk cId="173415112" sldId="2250"/>
        </pc:sldMkLst>
        <pc:spChg chg="mod">
          <ac:chgData name="Omeir Taylor, Dr. Darlene Dianne (BAR)" userId="S::omeirtdar@paho.org::675043e7-66f7-4b30-849b-2b347b7187f7" providerId="AD" clId="Web-{1127F8BB-2681-4DED-9C91-F36C6A5AE07A}" dt="2021-02-17T13:47:07.137" v="82" actId="20577"/>
          <ac:spMkLst>
            <pc:docMk/>
            <pc:sldMk cId="173415112" sldId="2250"/>
            <ac:spMk id="2" creationId="{0924AA0C-C29E-4C39-B7B0-4505746158BA}"/>
          </ac:spMkLst>
        </pc:spChg>
      </pc:sldChg>
      <pc:sldChg chg="ord">
        <pc:chgData name="Omeir Taylor, Dr. Darlene Dianne (BAR)" userId="S::omeirtdar@paho.org::675043e7-66f7-4b30-849b-2b347b7187f7" providerId="AD" clId="Web-{1127F8BB-2681-4DED-9C91-F36C6A5AE07A}" dt="2021-02-17T13:48:27.514" v="84"/>
        <pc:sldMkLst>
          <pc:docMk/>
          <pc:sldMk cId="3345679855" sldId="2252"/>
        </pc:sldMkLst>
      </pc:sldChg>
    </pc:docChg>
  </pc:docChgLst>
  <pc:docChgLst>
    <pc:chgData name="Peña, Ms. Donna-Lisa (ECC)" userId="df92aced-760d-429d-8050-e32629cb8942" providerId="ADAL" clId="{6BEAEE87-2DA9-4B34-A92C-9699F94D7A73}"/>
    <pc:docChg chg="custSel addSld delSld modSld">
      <pc:chgData name="Peña, Ms. Donna-Lisa (ECC)" userId="df92aced-760d-429d-8050-e32629cb8942" providerId="ADAL" clId="{6BEAEE87-2DA9-4B34-A92C-9699F94D7A73}" dt="2021-02-16T18:54:26.609" v="37" actId="14100"/>
      <pc:docMkLst>
        <pc:docMk/>
      </pc:docMkLst>
      <pc:sldChg chg="addSp modSp mod">
        <pc:chgData name="Peña, Ms. Donna-Lisa (ECC)" userId="df92aced-760d-429d-8050-e32629cb8942" providerId="ADAL" clId="{6BEAEE87-2DA9-4B34-A92C-9699F94D7A73}" dt="2021-02-16T18:54:26.609" v="37" actId="14100"/>
        <pc:sldMkLst>
          <pc:docMk/>
          <pc:sldMk cId="4279893973" sldId="2130"/>
        </pc:sldMkLst>
        <pc:picChg chg="add mod">
          <ac:chgData name="Peña, Ms. Donna-Lisa (ECC)" userId="df92aced-760d-429d-8050-e32629cb8942" providerId="ADAL" clId="{6BEAEE87-2DA9-4B34-A92C-9699F94D7A73}" dt="2021-02-16T18:54:26.609" v="37" actId="14100"/>
          <ac:picMkLst>
            <pc:docMk/>
            <pc:sldMk cId="4279893973" sldId="2130"/>
            <ac:picMk id="2" creationId="{9C3133EE-6EF2-44D2-B040-0FEC9ADE8589}"/>
          </ac:picMkLst>
        </pc:picChg>
      </pc:sldChg>
      <pc:sldChg chg="del">
        <pc:chgData name="Peña, Ms. Donna-Lisa (ECC)" userId="df92aced-760d-429d-8050-e32629cb8942" providerId="ADAL" clId="{6BEAEE87-2DA9-4B34-A92C-9699F94D7A73}" dt="2021-02-16T17:00:10.912" v="33" actId="47"/>
        <pc:sldMkLst>
          <pc:docMk/>
          <pc:sldMk cId="3404477300" sldId="2138"/>
        </pc:sldMkLst>
      </pc:sldChg>
      <pc:sldChg chg="addSp delSp modSp mod">
        <pc:chgData name="Peña, Ms. Donna-Lisa (ECC)" userId="df92aced-760d-429d-8050-e32629cb8942" providerId="ADAL" clId="{6BEAEE87-2DA9-4B34-A92C-9699F94D7A73}" dt="2021-02-16T16:59:36.522" v="5" actId="478"/>
        <pc:sldMkLst>
          <pc:docMk/>
          <pc:sldMk cId="335320276" sldId="2151"/>
        </pc:sldMkLst>
        <pc:spChg chg="mod">
          <ac:chgData name="Peña, Ms. Donna-Lisa (ECC)" userId="df92aced-760d-429d-8050-e32629cb8942" providerId="ADAL" clId="{6BEAEE87-2DA9-4B34-A92C-9699F94D7A73}" dt="2021-02-16T16:59:25.422" v="2" actId="27636"/>
          <ac:spMkLst>
            <pc:docMk/>
            <pc:sldMk cId="335320276" sldId="2151"/>
            <ac:spMk id="2" creationId="{328217F7-1D77-463D-B488-93E771BACA6C}"/>
          </ac:spMkLst>
        </pc:spChg>
        <pc:spChg chg="del">
          <ac:chgData name="Peña, Ms. Donna-Lisa (ECC)" userId="df92aced-760d-429d-8050-e32629cb8942" providerId="ADAL" clId="{6BEAEE87-2DA9-4B34-A92C-9699F94D7A73}" dt="2021-02-16T16:59:31.415" v="3" actId="478"/>
          <ac:spMkLst>
            <pc:docMk/>
            <pc:sldMk cId="335320276" sldId="2151"/>
            <ac:spMk id="3" creationId="{2DB8CFB0-D199-4A6B-B103-75393A77602E}"/>
          </ac:spMkLst>
        </pc:spChg>
        <pc:spChg chg="add del mod">
          <ac:chgData name="Peña, Ms. Donna-Lisa (ECC)" userId="df92aced-760d-429d-8050-e32629cb8942" providerId="ADAL" clId="{6BEAEE87-2DA9-4B34-A92C-9699F94D7A73}" dt="2021-02-16T16:59:36.522" v="5" actId="478"/>
          <ac:spMkLst>
            <pc:docMk/>
            <pc:sldMk cId="335320276" sldId="2151"/>
            <ac:spMk id="5" creationId="{3A577BD5-A828-4E07-8C82-B3193DB989F4}"/>
          </ac:spMkLst>
        </pc:spChg>
      </pc:sldChg>
      <pc:sldChg chg="modSp mod">
        <pc:chgData name="Peña, Ms. Donna-Lisa (ECC)" userId="df92aced-760d-429d-8050-e32629cb8942" providerId="ADAL" clId="{6BEAEE87-2DA9-4B34-A92C-9699F94D7A73}" dt="2021-02-16T16:59:09.818" v="0" actId="27636"/>
        <pc:sldMkLst>
          <pc:docMk/>
          <pc:sldMk cId="3184980002" sldId="2189"/>
        </pc:sldMkLst>
        <pc:spChg chg="mod">
          <ac:chgData name="Peña, Ms. Donna-Lisa (ECC)" userId="df92aced-760d-429d-8050-e32629cb8942" providerId="ADAL" clId="{6BEAEE87-2DA9-4B34-A92C-9699F94D7A73}" dt="2021-02-16T16:59:09.818" v="0" actId="27636"/>
          <ac:spMkLst>
            <pc:docMk/>
            <pc:sldMk cId="3184980002" sldId="2189"/>
            <ac:spMk id="3" creationId="{6F5FD4CE-CE99-4E12-98B4-80939DE4D2BA}"/>
          </ac:spMkLst>
        </pc:spChg>
      </pc:sldChg>
      <pc:sldChg chg="modSp add mod">
        <pc:chgData name="Peña, Ms. Donna-Lisa (ECC)" userId="df92aced-760d-429d-8050-e32629cb8942" providerId="ADAL" clId="{6BEAEE87-2DA9-4B34-A92C-9699F94D7A73}" dt="2021-02-16T17:00:04.287" v="32" actId="1076"/>
        <pc:sldMkLst>
          <pc:docMk/>
          <pc:sldMk cId="2291862548" sldId="2197"/>
        </pc:sldMkLst>
        <pc:spChg chg="mod">
          <ac:chgData name="Peña, Ms. Donna-Lisa (ECC)" userId="df92aced-760d-429d-8050-e32629cb8942" providerId="ADAL" clId="{6BEAEE87-2DA9-4B34-A92C-9699F94D7A73}" dt="2021-02-16T17:00:04.287" v="32" actId="1076"/>
          <ac:spMkLst>
            <pc:docMk/>
            <pc:sldMk cId="2291862548" sldId="2197"/>
            <ac:spMk id="2" creationId="{328217F7-1D77-463D-B488-93E771BACA6C}"/>
          </ac:spMkLst>
        </pc:spChg>
      </pc:sldChg>
    </pc:docChg>
  </pc:docChgLst>
  <pc:docChgLst>
    <pc:chgData name="Polson, Dr. Karen (CPC)" userId="S::polsonkar@paho.org::b6d9ef1f-5934-427c-bae2-b02294ea5065" providerId="AD" clId="Web-{A3362B89-2DED-404C-8A21-1FFB78AD7F64}"/>
    <pc:docChg chg="addSld delSld modSld sldOrd">
      <pc:chgData name="Polson, Dr. Karen (CPC)" userId="S::polsonkar@paho.org::b6d9ef1f-5934-427c-bae2-b02294ea5065" providerId="AD" clId="Web-{A3362B89-2DED-404C-8A21-1FFB78AD7F64}" dt="2021-02-16T22:52:47.797" v="780" actId="20577"/>
      <pc:docMkLst>
        <pc:docMk/>
      </pc:docMkLst>
      <pc:sldChg chg="addSp delSp modSp">
        <pc:chgData name="Polson, Dr. Karen (CPC)" userId="S::polsonkar@paho.org::b6d9ef1f-5934-427c-bae2-b02294ea5065" providerId="AD" clId="Web-{A3362B89-2DED-404C-8A21-1FFB78AD7F64}" dt="2021-02-16T22:47:02.314" v="747" actId="1076"/>
        <pc:sldMkLst>
          <pc:docMk/>
          <pc:sldMk cId="2579704849" sldId="2133"/>
        </pc:sldMkLst>
        <pc:spChg chg="mod">
          <ac:chgData name="Polson, Dr. Karen (CPC)" userId="S::polsonkar@paho.org::b6d9ef1f-5934-427c-bae2-b02294ea5065" providerId="AD" clId="Web-{A3362B89-2DED-404C-8A21-1FFB78AD7F64}" dt="2021-02-16T22:43:34.300" v="698" actId="20577"/>
          <ac:spMkLst>
            <pc:docMk/>
            <pc:sldMk cId="2579704849" sldId="2133"/>
            <ac:spMk id="5" creationId="{9405D0A2-C8D4-4302-B3CE-1018EA78BC31}"/>
          </ac:spMkLst>
        </pc:spChg>
        <pc:spChg chg="add mod">
          <ac:chgData name="Polson, Dr. Karen (CPC)" userId="S::polsonkar@paho.org::b6d9ef1f-5934-427c-bae2-b02294ea5065" providerId="AD" clId="Web-{A3362B89-2DED-404C-8A21-1FFB78AD7F64}" dt="2021-02-16T22:46:56.471" v="746" actId="1076"/>
          <ac:spMkLst>
            <pc:docMk/>
            <pc:sldMk cId="2579704849" sldId="2133"/>
            <ac:spMk id="6" creationId="{BF1DAB33-B4E1-423D-9EE4-181ACBF5AE06}"/>
          </ac:spMkLst>
        </pc:spChg>
        <pc:picChg chg="add mod">
          <ac:chgData name="Polson, Dr. Karen (CPC)" userId="S::polsonkar@paho.org::b6d9ef1f-5934-427c-bae2-b02294ea5065" providerId="AD" clId="Web-{A3362B89-2DED-404C-8A21-1FFB78AD7F64}" dt="2021-02-16T22:47:02.314" v="747" actId="1076"/>
          <ac:picMkLst>
            <pc:docMk/>
            <pc:sldMk cId="2579704849" sldId="2133"/>
            <ac:picMk id="3" creationId="{F547808B-5D00-4A4B-BD67-67CB095D39CD}"/>
          </ac:picMkLst>
        </pc:picChg>
        <pc:picChg chg="mod">
          <ac:chgData name="Polson, Dr. Karen (CPC)" userId="S::polsonkar@paho.org::b6d9ef1f-5934-427c-bae2-b02294ea5065" providerId="AD" clId="Web-{A3362B89-2DED-404C-8A21-1FFB78AD7F64}" dt="2021-02-16T22:39:39.473" v="646" actId="1076"/>
          <ac:picMkLst>
            <pc:docMk/>
            <pc:sldMk cId="2579704849" sldId="2133"/>
            <ac:picMk id="4" creationId="{B6A86482-D7AE-4FED-B50F-AA692A3CCFF1}"/>
          </ac:picMkLst>
        </pc:picChg>
        <pc:picChg chg="del">
          <ac:chgData name="Polson, Dr. Karen (CPC)" userId="S::polsonkar@paho.org::b6d9ef1f-5934-427c-bae2-b02294ea5065" providerId="AD" clId="Web-{A3362B89-2DED-404C-8A21-1FFB78AD7F64}" dt="2021-02-16T22:22:52.071" v="601"/>
          <ac:picMkLst>
            <pc:docMk/>
            <pc:sldMk cId="2579704849" sldId="2133"/>
            <ac:picMk id="8" creationId="{72B2139E-968E-4E4C-A6CD-9743E9A53A99}"/>
          </ac:picMkLst>
        </pc:picChg>
      </pc:sldChg>
      <pc:sldChg chg="modSp">
        <pc:chgData name="Polson, Dr. Karen (CPC)" userId="S::polsonkar@paho.org::b6d9ef1f-5934-427c-bae2-b02294ea5065" providerId="AD" clId="Web-{A3362B89-2DED-404C-8A21-1FFB78AD7F64}" dt="2021-02-16T21:58:24.047" v="140" actId="20577"/>
        <pc:sldMkLst>
          <pc:docMk/>
          <pc:sldMk cId="3250009851" sldId="2177"/>
        </pc:sldMkLst>
        <pc:spChg chg="mod">
          <ac:chgData name="Polson, Dr. Karen (CPC)" userId="S::polsonkar@paho.org::b6d9ef1f-5934-427c-bae2-b02294ea5065" providerId="AD" clId="Web-{A3362B89-2DED-404C-8A21-1FFB78AD7F64}" dt="2021-02-16T21:58:24.047" v="140" actId="20577"/>
          <ac:spMkLst>
            <pc:docMk/>
            <pc:sldMk cId="3250009851" sldId="2177"/>
            <ac:spMk id="3" creationId="{9064B21D-CCC7-4DB8-828F-BDC3C701471F}"/>
          </ac:spMkLst>
        </pc:spChg>
      </pc:sldChg>
      <pc:sldChg chg="addSp modSp">
        <pc:chgData name="Polson, Dr. Karen (CPC)" userId="S::polsonkar@paho.org::b6d9ef1f-5934-427c-bae2-b02294ea5065" providerId="AD" clId="Web-{A3362B89-2DED-404C-8A21-1FFB78AD7F64}" dt="2021-02-16T21:42:21.505" v="43" actId="20577"/>
        <pc:sldMkLst>
          <pc:docMk/>
          <pc:sldMk cId="4096793717" sldId="2180"/>
        </pc:sldMkLst>
        <pc:spChg chg="mod">
          <ac:chgData name="Polson, Dr. Karen (CPC)" userId="S::polsonkar@paho.org::b6d9ef1f-5934-427c-bae2-b02294ea5065" providerId="AD" clId="Web-{A3362B89-2DED-404C-8A21-1FFB78AD7F64}" dt="2021-02-16T21:42:21.505" v="43" actId="20577"/>
          <ac:spMkLst>
            <pc:docMk/>
            <pc:sldMk cId="4096793717" sldId="2180"/>
            <ac:spMk id="2" creationId="{1DE00C15-84F5-41DE-9566-DD1A5F57B3F9}"/>
          </ac:spMkLst>
        </pc:spChg>
        <pc:spChg chg="add mod">
          <ac:chgData name="Polson, Dr. Karen (CPC)" userId="S::polsonkar@paho.org::b6d9ef1f-5934-427c-bae2-b02294ea5065" providerId="AD" clId="Web-{A3362B89-2DED-404C-8A21-1FFB78AD7F64}" dt="2021-02-16T21:40:37.677" v="35" actId="20577"/>
          <ac:spMkLst>
            <pc:docMk/>
            <pc:sldMk cId="4096793717" sldId="2180"/>
            <ac:spMk id="3" creationId="{53FD95B3-8DA7-45A8-8620-F6A8C25547A4}"/>
          </ac:spMkLst>
        </pc:spChg>
      </pc:sldChg>
      <pc:sldChg chg="modSp">
        <pc:chgData name="Polson, Dr. Karen (CPC)" userId="S::polsonkar@paho.org::b6d9ef1f-5934-427c-bae2-b02294ea5065" providerId="AD" clId="Web-{A3362B89-2DED-404C-8A21-1FFB78AD7F64}" dt="2021-02-16T21:40:27.896" v="33" actId="20577"/>
        <pc:sldMkLst>
          <pc:docMk/>
          <pc:sldMk cId="3184980002" sldId="2189"/>
        </pc:sldMkLst>
        <pc:spChg chg="mod">
          <ac:chgData name="Polson, Dr. Karen (CPC)" userId="S::polsonkar@paho.org::b6d9ef1f-5934-427c-bae2-b02294ea5065" providerId="AD" clId="Web-{A3362B89-2DED-404C-8A21-1FFB78AD7F64}" dt="2021-02-16T21:31:33.976" v="29" actId="20577"/>
          <ac:spMkLst>
            <pc:docMk/>
            <pc:sldMk cId="3184980002" sldId="2189"/>
            <ac:spMk id="2" creationId="{C3857B11-14A5-46AB-B67C-23468B5DD164}"/>
          </ac:spMkLst>
        </pc:spChg>
        <pc:spChg chg="mod">
          <ac:chgData name="Polson, Dr. Karen (CPC)" userId="S::polsonkar@paho.org::b6d9ef1f-5934-427c-bae2-b02294ea5065" providerId="AD" clId="Web-{A3362B89-2DED-404C-8A21-1FFB78AD7F64}" dt="2021-02-16T21:40:27.896" v="33" actId="20577"/>
          <ac:spMkLst>
            <pc:docMk/>
            <pc:sldMk cId="3184980002" sldId="2189"/>
            <ac:spMk id="3" creationId="{6F5FD4CE-CE99-4E12-98B4-80939DE4D2BA}"/>
          </ac:spMkLst>
        </pc:spChg>
      </pc:sldChg>
      <pc:sldChg chg="delSp modSp del">
        <pc:chgData name="Polson, Dr. Karen (CPC)" userId="S::polsonkar@paho.org::b6d9ef1f-5934-427c-bae2-b02294ea5065" providerId="AD" clId="Web-{A3362B89-2DED-404C-8A21-1FFB78AD7F64}" dt="2021-02-16T22:25:21.336" v="629"/>
        <pc:sldMkLst>
          <pc:docMk/>
          <pc:sldMk cId="768586513" sldId="2193"/>
        </pc:sldMkLst>
        <pc:spChg chg="mod">
          <ac:chgData name="Polson, Dr. Karen (CPC)" userId="S::polsonkar@paho.org::b6d9ef1f-5934-427c-bae2-b02294ea5065" providerId="AD" clId="Web-{A3362B89-2DED-404C-8A21-1FFB78AD7F64}" dt="2021-02-16T22:25:05.727" v="626" actId="20577"/>
          <ac:spMkLst>
            <pc:docMk/>
            <pc:sldMk cId="768586513" sldId="2193"/>
            <ac:spMk id="3" creationId="{6273ED36-214F-420D-B1B8-24300501ED7B}"/>
          </ac:spMkLst>
        </pc:spChg>
        <pc:picChg chg="del ord">
          <ac:chgData name="Polson, Dr. Karen (CPC)" userId="S::polsonkar@paho.org::b6d9ef1f-5934-427c-bae2-b02294ea5065" providerId="AD" clId="Web-{A3362B89-2DED-404C-8A21-1FFB78AD7F64}" dt="2021-02-16T22:24:28.290" v="617"/>
          <ac:picMkLst>
            <pc:docMk/>
            <pc:sldMk cId="768586513" sldId="2193"/>
            <ac:picMk id="1026" creationId="{319016D0-56D4-4EAC-A38B-884B5DFC1590}"/>
          </ac:picMkLst>
        </pc:picChg>
      </pc:sldChg>
      <pc:sldChg chg="addSp modSp mod setBg modShow">
        <pc:chgData name="Polson, Dr. Karen (CPC)" userId="S::polsonkar@paho.org::b6d9ef1f-5934-427c-bae2-b02294ea5065" providerId="AD" clId="Web-{A3362B89-2DED-404C-8A21-1FFB78AD7F64}" dt="2021-02-16T22:52:47.797" v="780" actId="20577"/>
        <pc:sldMkLst>
          <pc:docMk/>
          <pc:sldMk cId="3633985695" sldId="2196"/>
        </pc:sldMkLst>
        <pc:spChg chg="mod">
          <ac:chgData name="Polson, Dr. Karen (CPC)" userId="S::polsonkar@paho.org::b6d9ef1f-5934-427c-bae2-b02294ea5065" providerId="AD" clId="Web-{A3362B89-2DED-404C-8A21-1FFB78AD7F64}" dt="2021-02-16T22:52:47.797" v="780" actId="20577"/>
          <ac:spMkLst>
            <pc:docMk/>
            <pc:sldMk cId="3633985695" sldId="2196"/>
            <ac:spMk id="2" creationId="{79DF0EA7-9808-4894-928B-BC239F017EE2}"/>
          </ac:spMkLst>
        </pc:spChg>
        <pc:spChg chg="mod">
          <ac:chgData name="Polson, Dr. Karen (CPC)" userId="S::polsonkar@paho.org::b6d9ef1f-5934-427c-bae2-b02294ea5065" providerId="AD" clId="Web-{A3362B89-2DED-404C-8A21-1FFB78AD7F64}" dt="2021-02-16T22:50:09.063" v="752"/>
          <ac:spMkLst>
            <pc:docMk/>
            <pc:sldMk cId="3633985695" sldId="2196"/>
            <ac:spMk id="3" creationId="{99ADCB76-ED27-4250-A327-22689224153B}"/>
          </ac:spMkLst>
        </pc:spChg>
        <pc:spChg chg="add">
          <ac:chgData name="Polson, Dr. Karen (CPC)" userId="S::polsonkar@paho.org::b6d9ef1f-5934-427c-bae2-b02294ea5065" providerId="AD" clId="Web-{A3362B89-2DED-404C-8A21-1FFB78AD7F64}" dt="2021-02-16T22:50:09.063" v="752"/>
          <ac:spMkLst>
            <pc:docMk/>
            <pc:sldMk cId="3633985695" sldId="2196"/>
            <ac:spMk id="9" creationId="{F13C74B1-5B17-4795-BED0-7140497B445A}"/>
          </ac:spMkLst>
        </pc:spChg>
        <pc:spChg chg="add">
          <ac:chgData name="Polson, Dr. Karen (CPC)" userId="S::polsonkar@paho.org::b6d9ef1f-5934-427c-bae2-b02294ea5065" providerId="AD" clId="Web-{A3362B89-2DED-404C-8A21-1FFB78AD7F64}" dt="2021-02-16T22:50:09.063" v="752"/>
          <ac:spMkLst>
            <pc:docMk/>
            <pc:sldMk cId="3633985695" sldId="2196"/>
            <ac:spMk id="11" creationId="{D4974D33-8DC5-464E-8C6D-BE58F0669C17}"/>
          </ac:spMkLst>
        </pc:spChg>
        <pc:picChg chg="add mod">
          <ac:chgData name="Polson, Dr. Karen (CPC)" userId="S::polsonkar@paho.org::b6d9ef1f-5934-427c-bae2-b02294ea5065" providerId="AD" clId="Web-{A3362B89-2DED-404C-8A21-1FFB78AD7F64}" dt="2021-02-16T22:50:25.313" v="753" actId="14100"/>
          <ac:picMkLst>
            <pc:docMk/>
            <pc:sldMk cId="3633985695" sldId="2196"/>
            <ac:picMk id="4" creationId="{B15FCA58-2BFB-477B-8C5B-CFFD538579E7}"/>
          </ac:picMkLst>
        </pc:picChg>
      </pc:sldChg>
      <pc:sldChg chg="addSp delSp modSp new ord">
        <pc:chgData name="Polson, Dr. Karen (CPC)" userId="S::polsonkar@paho.org::b6d9ef1f-5934-427c-bae2-b02294ea5065" providerId="AD" clId="Web-{A3362B89-2DED-404C-8A21-1FFB78AD7F64}" dt="2021-02-16T22:46:28.908" v="745" actId="1076"/>
        <pc:sldMkLst>
          <pc:docMk/>
          <pc:sldMk cId="3431068858" sldId="2198"/>
        </pc:sldMkLst>
        <pc:spChg chg="mod">
          <ac:chgData name="Polson, Dr. Karen (CPC)" userId="S::polsonkar@paho.org::b6d9ef1f-5934-427c-bae2-b02294ea5065" providerId="AD" clId="Web-{A3362B89-2DED-404C-8A21-1FFB78AD7F64}" dt="2021-02-16T22:46:18.799" v="744" actId="20577"/>
          <ac:spMkLst>
            <pc:docMk/>
            <pc:sldMk cId="3431068858" sldId="2198"/>
            <ac:spMk id="2" creationId="{90DA49C5-51F0-4599-9B87-944C84EDF51E}"/>
          </ac:spMkLst>
        </pc:spChg>
        <pc:spChg chg="del">
          <ac:chgData name="Polson, Dr. Karen (CPC)" userId="S::polsonkar@paho.org::b6d9ef1f-5934-427c-bae2-b02294ea5065" providerId="AD" clId="Web-{A3362B89-2DED-404C-8A21-1FFB78AD7F64}" dt="2021-02-16T22:15:20.495" v="141"/>
          <ac:spMkLst>
            <pc:docMk/>
            <pc:sldMk cId="3431068858" sldId="2198"/>
            <ac:spMk id="3" creationId="{96E4B3C0-C853-4673-9537-B4C43E6DADD5}"/>
          </ac:spMkLst>
        </pc:spChg>
        <pc:graphicFrameChg chg="add mod ord modGraphic">
          <ac:chgData name="Polson, Dr. Karen (CPC)" userId="S::polsonkar@paho.org::b6d9ef1f-5934-427c-bae2-b02294ea5065" providerId="AD" clId="Web-{A3362B89-2DED-404C-8A21-1FFB78AD7F64}" dt="2021-02-16T22:46:28.908" v="745" actId="1076"/>
          <ac:graphicFrameMkLst>
            <pc:docMk/>
            <pc:sldMk cId="3431068858" sldId="2198"/>
            <ac:graphicFrameMk id="4" creationId="{8EFC90B8-0B48-417A-8943-17AAC36EFE93}"/>
          </ac:graphicFrameMkLst>
        </pc:graphicFrameChg>
        <pc:picChg chg="add mod ord">
          <ac:chgData name="Polson, Dr. Karen (CPC)" userId="S::polsonkar@paho.org::b6d9ef1f-5934-427c-bae2-b02294ea5065" providerId="AD" clId="Web-{A3362B89-2DED-404C-8A21-1FFB78AD7F64}" dt="2021-02-16T22:38:22.098" v="634"/>
          <ac:picMkLst>
            <pc:docMk/>
            <pc:sldMk cId="3431068858" sldId="2198"/>
            <ac:picMk id="5" creationId="{EC32069A-BB78-43CE-AB4A-E20BA773E333}"/>
          </ac:picMkLst>
        </pc:picChg>
      </pc:sldChg>
    </pc:docChg>
  </pc:docChgLst>
  <pc:docChgLst>
    <pc:chgData name="Polson, Dr. Karen (CPC)" userId="S::polsonkar@paho.org::b6d9ef1f-5934-427c-bae2-b02294ea5065" providerId="AD" clId="Web-{8DDD3F39-D3F9-4C02-B581-EBAFFED78599}"/>
    <pc:docChg chg="addSld delSld modSld sldOrd">
      <pc:chgData name="Polson, Dr. Karen (CPC)" userId="S::polsonkar@paho.org::b6d9ef1f-5934-427c-bae2-b02294ea5065" providerId="AD" clId="Web-{8DDD3F39-D3F9-4C02-B581-EBAFFED78599}" dt="2021-02-16T15:52:20.263" v="7"/>
      <pc:docMkLst>
        <pc:docMk/>
      </pc:docMkLst>
      <pc:sldChg chg="addSp delSp modSp">
        <pc:chgData name="Polson, Dr. Karen (CPC)" userId="S::polsonkar@paho.org::b6d9ef1f-5934-427c-bae2-b02294ea5065" providerId="AD" clId="Web-{8DDD3F39-D3F9-4C02-B581-EBAFFED78599}" dt="2021-02-16T15:51:28.855" v="2"/>
        <pc:sldMkLst>
          <pc:docMk/>
          <pc:sldMk cId="3672082459" sldId="2132"/>
        </pc:sldMkLst>
        <pc:picChg chg="add del mod">
          <ac:chgData name="Polson, Dr. Karen (CPC)" userId="S::polsonkar@paho.org::b6d9ef1f-5934-427c-bae2-b02294ea5065" providerId="AD" clId="Web-{8DDD3F39-D3F9-4C02-B581-EBAFFED78599}" dt="2021-02-16T15:51:28.855" v="2"/>
          <ac:picMkLst>
            <pc:docMk/>
            <pc:sldMk cId="3672082459" sldId="2132"/>
            <ac:picMk id="5" creationId="{0FF0F38C-FE34-4CF1-BAD8-41E79642EB64}"/>
          </ac:picMkLst>
        </pc:picChg>
      </pc:sldChg>
      <pc:sldChg chg="addSp delSp modSp new del ord">
        <pc:chgData name="Polson, Dr. Karen (CPC)" userId="S::polsonkar@paho.org::b6d9ef1f-5934-427c-bae2-b02294ea5065" providerId="AD" clId="Web-{8DDD3F39-D3F9-4C02-B581-EBAFFED78599}" dt="2021-02-16T15:52:20.263" v="7"/>
        <pc:sldMkLst>
          <pc:docMk/>
          <pc:sldMk cId="3411804963" sldId="2139"/>
        </pc:sldMkLst>
        <pc:picChg chg="add del mod">
          <ac:chgData name="Polson, Dr. Karen (CPC)" userId="S::polsonkar@paho.org::b6d9ef1f-5934-427c-bae2-b02294ea5065" providerId="AD" clId="Web-{8DDD3F39-D3F9-4C02-B581-EBAFFED78599}" dt="2021-02-16T15:52:14.482" v="6"/>
          <ac:picMkLst>
            <pc:docMk/>
            <pc:sldMk cId="3411804963" sldId="2139"/>
            <ac:picMk id="4" creationId="{8898F605-1262-4A0A-873D-22EFF159C5FD}"/>
          </ac:picMkLst>
        </pc:picChg>
      </pc:sldChg>
    </pc:docChg>
  </pc:docChgLst>
  <pc:docChgLst>
    <pc:chgData name="Ms. Brenda Lashley" userId="a8ca07db-c785-445e-9697-a210acf99d55" providerId="ADAL" clId="{EBEBE318-28ED-4786-8463-5CB01148D7D1}"/>
    <pc:docChg chg="undo custSel addSld delSld modSld addMainMaster modMainMaster">
      <pc:chgData name="Ms. Brenda Lashley" userId="a8ca07db-c785-445e-9697-a210acf99d55" providerId="ADAL" clId="{EBEBE318-28ED-4786-8463-5CB01148D7D1}" dt="2021-02-17T13:20:28.042" v="237" actId="47"/>
      <pc:docMkLst>
        <pc:docMk/>
      </pc:docMkLst>
      <pc:sldChg chg="modSp mod">
        <pc:chgData name="Ms. Brenda Lashley" userId="a8ca07db-c785-445e-9697-a210acf99d55" providerId="ADAL" clId="{EBEBE318-28ED-4786-8463-5CB01148D7D1}" dt="2021-02-17T13:18:27.300" v="212" actId="14100"/>
        <pc:sldMkLst>
          <pc:docMk/>
          <pc:sldMk cId="550417784" sldId="2137"/>
        </pc:sldMkLst>
        <pc:spChg chg="mod">
          <ac:chgData name="Ms. Brenda Lashley" userId="a8ca07db-c785-445e-9697-a210acf99d55" providerId="ADAL" clId="{EBEBE318-28ED-4786-8463-5CB01148D7D1}" dt="2021-02-17T13:18:27.300" v="212" actId="14100"/>
          <ac:spMkLst>
            <pc:docMk/>
            <pc:sldMk cId="550417784" sldId="2137"/>
            <ac:spMk id="2" creationId="{8763FE17-FB5C-43C4-BA3E-E3DCB8A69C34}"/>
          </ac:spMkLst>
        </pc:spChg>
      </pc:sldChg>
      <pc:sldChg chg="add">
        <pc:chgData name="Ms. Brenda Lashley" userId="a8ca07db-c785-445e-9697-a210acf99d55" providerId="ADAL" clId="{EBEBE318-28ED-4786-8463-5CB01148D7D1}" dt="2021-02-17T13:15:53.609" v="1"/>
        <pc:sldMkLst>
          <pc:docMk/>
          <pc:sldMk cId="1631011573" sldId="2199"/>
        </pc:sldMkLst>
      </pc:sldChg>
      <pc:sldChg chg="add">
        <pc:chgData name="Ms. Brenda Lashley" userId="a8ca07db-c785-445e-9697-a210acf99d55" providerId="ADAL" clId="{EBEBE318-28ED-4786-8463-5CB01148D7D1}" dt="2021-02-17T13:15:57.747" v="3"/>
        <pc:sldMkLst>
          <pc:docMk/>
          <pc:sldMk cId="3928935228" sldId="2200"/>
        </pc:sldMkLst>
      </pc:sldChg>
      <pc:sldChg chg="add">
        <pc:chgData name="Ms. Brenda Lashley" userId="a8ca07db-c785-445e-9697-a210acf99d55" providerId="ADAL" clId="{EBEBE318-28ED-4786-8463-5CB01148D7D1}" dt="2021-02-17T13:15:59.058" v="5"/>
        <pc:sldMkLst>
          <pc:docMk/>
          <pc:sldMk cId="2006243041" sldId="2201"/>
        </pc:sldMkLst>
      </pc:sldChg>
      <pc:sldChg chg="add">
        <pc:chgData name="Ms. Brenda Lashley" userId="a8ca07db-c785-445e-9697-a210acf99d55" providerId="ADAL" clId="{EBEBE318-28ED-4786-8463-5CB01148D7D1}" dt="2021-02-17T13:16:00.485" v="7"/>
        <pc:sldMkLst>
          <pc:docMk/>
          <pc:sldMk cId="1926956102" sldId="2202"/>
        </pc:sldMkLst>
      </pc:sldChg>
      <pc:sldChg chg="add">
        <pc:chgData name="Ms. Brenda Lashley" userId="a8ca07db-c785-445e-9697-a210acf99d55" providerId="ADAL" clId="{EBEBE318-28ED-4786-8463-5CB01148D7D1}" dt="2021-02-17T13:16:01.915" v="9"/>
        <pc:sldMkLst>
          <pc:docMk/>
          <pc:sldMk cId="3155696082" sldId="2203"/>
        </pc:sldMkLst>
      </pc:sldChg>
      <pc:sldChg chg="add">
        <pc:chgData name="Ms. Brenda Lashley" userId="a8ca07db-c785-445e-9697-a210acf99d55" providerId="ADAL" clId="{EBEBE318-28ED-4786-8463-5CB01148D7D1}" dt="2021-02-17T13:16:03.400" v="11"/>
        <pc:sldMkLst>
          <pc:docMk/>
          <pc:sldMk cId="3497105124" sldId="2204"/>
        </pc:sldMkLst>
      </pc:sldChg>
      <pc:sldChg chg="add">
        <pc:chgData name="Ms. Brenda Lashley" userId="a8ca07db-c785-445e-9697-a210acf99d55" providerId="ADAL" clId="{EBEBE318-28ED-4786-8463-5CB01148D7D1}" dt="2021-02-17T13:16:05.721" v="13"/>
        <pc:sldMkLst>
          <pc:docMk/>
          <pc:sldMk cId="161538662" sldId="2205"/>
        </pc:sldMkLst>
      </pc:sldChg>
      <pc:sldChg chg="add">
        <pc:chgData name="Ms. Brenda Lashley" userId="a8ca07db-c785-445e-9697-a210acf99d55" providerId="ADAL" clId="{EBEBE318-28ED-4786-8463-5CB01148D7D1}" dt="2021-02-17T13:16:06.991" v="15"/>
        <pc:sldMkLst>
          <pc:docMk/>
          <pc:sldMk cId="2721300036" sldId="2206"/>
        </pc:sldMkLst>
      </pc:sldChg>
      <pc:sldChg chg="add">
        <pc:chgData name="Ms. Brenda Lashley" userId="a8ca07db-c785-445e-9697-a210acf99d55" providerId="ADAL" clId="{EBEBE318-28ED-4786-8463-5CB01148D7D1}" dt="2021-02-17T13:16:08.519" v="17"/>
        <pc:sldMkLst>
          <pc:docMk/>
          <pc:sldMk cId="770070856" sldId="2207"/>
        </pc:sldMkLst>
      </pc:sldChg>
      <pc:sldChg chg="add">
        <pc:chgData name="Ms. Brenda Lashley" userId="a8ca07db-c785-445e-9697-a210acf99d55" providerId="ADAL" clId="{EBEBE318-28ED-4786-8463-5CB01148D7D1}" dt="2021-02-17T13:16:09.747" v="19"/>
        <pc:sldMkLst>
          <pc:docMk/>
          <pc:sldMk cId="2749710035" sldId="2208"/>
        </pc:sldMkLst>
      </pc:sldChg>
      <pc:sldChg chg="add">
        <pc:chgData name="Ms. Brenda Lashley" userId="a8ca07db-c785-445e-9697-a210acf99d55" providerId="ADAL" clId="{EBEBE318-28ED-4786-8463-5CB01148D7D1}" dt="2021-02-17T13:16:11.010" v="21"/>
        <pc:sldMkLst>
          <pc:docMk/>
          <pc:sldMk cId="744883275" sldId="2209"/>
        </pc:sldMkLst>
      </pc:sldChg>
      <pc:sldChg chg="add">
        <pc:chgData name="Ms. Brenda Lashley" userId="a8ca07db-c785-445e-9697-a210acf99d55" providerId="ADAL" clId="{EBEBE318-28ED-4786-8463-5CB01148D7D1}" dt="2021-02-17T13:16:12.286" v="23"/>
        <pc:sldMkLst>
          <pc:docMk/>
          <pc:sldMk cId="408053056" sldId="2210"/>
        </pc:sldMkLst>
      </pc:sldChg>
      <pc:sldChg chg="add">
        <pc:chgData name="Ms. Brenda Lashley" userId="a8ca07db-c785-445e-9697-a210acf99d55" providerId="ADAL" clId="{EBEBE318-28ED-4786-8463-5CB01148D7D1}" dt="2021-02-17T13:16:13.559" v="25"/>
        <pc:sldMkLst>
          <pc:docMk/>
          <pc:sldMk cId="1047052253" sldId="2211"/>
        </pc:sldMkLst>
      </pc:sldChg>
      <pc:sldChg chg="add">
        <pc:chgData name="Ms. Brenda Lashley" userId="a8ca07db-c785-445e-9697-a210acf99d55" providerId="ADAL" clId="{EBEBE318-28ED-4786-8463-5CB01148D7D1}" dt="2021-02-17T13:16:14.725" v="27"/>
        <pc:sldMkLst>
          <pc:docMk/>
          <pc:sldMk cId="3175011200" sldId="2212"/>
        </pc:sldMkLst>
      </pc:sldChg>
      <pc:sldChg chg="add">
        <pc:chgData name="Ms. Brenda Lashley" userId="a8ca07db-c785-445e-9697-a210acf99d55" providerId="ADAL" clId="{EBEBE318-28ED-4786-8463-5CB01148D7D1}" dt="2021-02-17T13:16:15.972" v="29"/>
        <pc:sldMkLst>
          <pc:docMk/>
          <pc:sldMk cId="215521062" sldId="2213"/>
        </pc:sldMkLst>
      </pc:sldChg>
      <pc:sldChg chg="add">
        <pc:chgData name="Ms. Brenda Lashley" userId="a8ca07db-c785-445e-9697-a210acf99d55" providerId="ADAL" clId="{EBEBE318-28ED-4786-8463-5CB01148D7D1}" dt="2021-02-17T13:16:17.350" v="31"/>
        <pc:sldMkLst>
          <pc:docMk/>
          <pc:sldMk cId="2076093992" sldId="2214"/>
        </pc:sldMkLst>
      </pc:sldChg>
      <pc:sldChg chg="add">
        <pc:chgData name="Ms. Brenda Lashley" userId="a8ca07db-c785-445e-9697-a210acf99d55" providerId="ADAL" clId="{EBEBE318-28ED-4786-8463-5CB01148D7D1}" dt="2021-02-17T13:16:18.396" v="33"/>
        <pc:sldMkLst>
          <pc:docMk/>
          <pc:sldMk cId="1709715663" sldId="2215"/>
        </pc:sldMkLst>
      </pc:sldChg>
      <pc:sldChg chg="add">
        <pc:chgData name="Ms. Brenda Lashley" userId="a8ca07db-c785-445e-9697-a210acf99d55" providerId="ADAL" clId="{EBEBE318-28ED-4786-8463-5CB01148D7D1}" dt="2021-02-17T13:16:19.774" v="35"/>
        <pc:sldMkLst>
          <pc:docMk/>
          <pc:sldMk cId="1815707129" sldId="2216"/>
        </pc:sldMkLst>
      </pc:sldChg>
      <pc:sldChg chg="add">
        <pc:chgData name="Ms. Brenda Lashley" userId="a8ca07db-c785-445e-9697-a210acf99d55" providerId="ADAL" clId="{EBEBE318-28ED-4786-8463-5CB01148D7D1}" dt="2021-02-17T13:16:21.325" v="37"/>
        <pc:sldMkLst>
          <pc:docMk/>
          <pc:sldMk cId="1730193900" sldId="2217"/>
        </pc:sldMkLst>
      </pc:sldChg>
      <pc:sldChg chg="add">
        <pc:chgData name="Ms. Brenda Lashley" userId="a8ca07db-c785-445e-9697-a210acf99d55" providerId="ADAL" clId="{EBEBE318-28ED-4786-8463-5CB01148D7D1}" dt="2021-02-17T13:16:23.027" v="39"/>
        <pc:sldMkLst>
          <pc:docMk/>
          <pc:sldMk cId="2766322943" sldId="2218"/>
        </pc:sldMkLst>
      </pc:sldChg>
      <pc:sldChg chg="add">
        <pc:chgData name="Ms. Brenda Lashley" userId="a8ca07db-c785-445e-9697-a210acf99d55" providerId="ADAL" clId="{EBEBE318-28ED-4786-8463-5CB01148D7D1}" dt="2021-02-17T13:16:24.305" v="41"/>
        <pc:sldMkLst>
          <pc:docMk/>
          <pc:sldMk cId="3223105183" sldId="2219"/>
        </pc:sldMkLst>
      </pc:sldChg>
      <pc:sldChg chg="add">
        <pc:chgData name="Ms. Brenda Lashley" userId="a8ca07db-c785-445e-9697-a210acf99d55" providerId="ADAL" clId="{EBEBE318-28ED-4786-8463-5CB01148D7D1}" dt="2021-02-17T13:16:25.593" v="43"/>
        <pc:sldMkLst>
          <pc:docMk/>
          <pc:sldMk cId="4117958871" sldId="2220"/>
        </pc:sldMkLst>
      </pc:sldChg>
      <pc:sldChg chg="add">
        <pc:chgData name="Ms. Brenda Lashley" userId="a8ca07db-c785-445e-9697-a210acf99d55" providerId="ADAL" clId="{EBEBE318-28ED-4786-8463-5CB01148D7D1}" dt="2021-02-17T13:16:27.015" v="45"/>
        <pc:sldMkLst>
          <pc:docMk/>
          <pc:sldMk cId="880749562" sldId="2221"/>
        </pc:sldMkLst>
      </pc:sldChg>
      <pc:sldChg chg="add">
        <pc:chgData name="Ms. Brenda Lashley" userId="a8ca07db-c785-445e-9697-a210acf99d55" providerId="ADAL" clId="{EBEBE318-28ED-4786-8463-5CB01148D7D1}" dt="2021-02-17T13:16:28.254" v="47"/>
        <pc:sldMkLst>
          <pc:docMk/>
          <pc:sldMk cId="4170857789" sldId="2222"/>
        </pc:sldMkLst>
      </pc:sldChg>
      <pc:sldChg chg="add">
        <pc:chgData name="Ms. Brenda Lashley" userId="a8ca07db-c785-445e-9697-a210acf99d55" providerId="ADAL" clId="{EBEBE318-28ED-4786-8463-5CB01148D7D1}" dt="2021-02-17T13:16:29.669" v="49"/>
        <pc:sldMkLst>
          <pc:docMk/>
          <pc:sldMk cId="1124034154" sldId="2223"/>
        </pc:sldMkLst>
      </pc:sldChg>
      <pc:sldChg chg="add">
        <pc:chgData name="Ms. Brenda Lashley" userId="a8ca07db-c785-445e-9697-a210acf99d55" providerId="ADAL" clId="{EBEBE318-28ED-4786-8463-5CB01148D7D1}" dt="2021-02-17T13:16:30.944" v="51"/>
        <pc:sldMkLst>
          <pc:docMk/>
          <pc:sldMk cId="4125169718" sldId="2224"/>
        </pc:sldMkLst>
      </pc:sldChg>
      <pc:sldChg chg="add">
        <pc:chgData name="Ms. Brenda Lashley" userId="a8ca07db-c785-445e-9697-a210acf99d55" providerId="ADAL" clId="{EBEBE318-28ED-4786-8463-5CB01148D7D1}" dt="2021-02-17T13:16:32.821" v="53"/>
        <pc:sldMkLst>
          <pc:docMk/>
          <pc:sldMk cId="973763453" sldId="2225"/>
        </pc:sldMkLst>
      </pc:sldChg>
      <pc:sldChg chg="add">
        <pc:chgData name="Ms. Brenda Lashley" userId="a8ca07db-c785-445e-9697-a210acf99d55" providerId="ADAL" clId="{EBEBE318-28ED-4786-8463-5CB01148D7D1}" dt="2021-02-17T13:16:34.254" v="55"/>
        <pc:sldMkLst>
          <pc:docMk/>
          <pc:sldMk cId="1220159267" sldId="2226"/>
        </pc:sldMkLst>
      </pc:sldChg>
      <pc:sldChg chg="add">
        <pc:chgData name="Ms. Brenda Lashley" userId="a8ca07db-c785-445e-9697-a210acf99d55" providerId="ADAL" clId="{EBEBE318-28ED-4786-8463-5CB01148D7D1}" dt="2021-02-17T13:16:35.312" v="57"/>
        <pc:sldMkLst>
          <pc:docMk/>
          <pc:sldMk cId="3931131080" sldId="2227"/>
        </pc:sldMkLst>
      </pc:sldChg>
      <pc:sldChg chg="add">
        <pc:chgData name="Ms. Brenda Lashley" userId="a8ca07db-c785-445e-9697-a210acf99d55" providerId="ADAL" clId="{EBEBE318-28ED-4786-8463-5CB01148D7D1}" dt="2021-02-17T13:16:36.397" v="59"/>
        <pc:sldMkLst>
          <pc:docMk/>
          <pc:sldMk cId="3034081583" sldId="2228"/>
        </pc:sldMkLst>
      </pc:sldChg>
      <pc:sldChg chg="add">
        <pc:chgData name="Ms. Brenda Lashley" userId="a8ca07db-c785-445e-9697-a210acf99d55" providerId="ADAL" clId="{EBEBE318-28ED-4786-8463-5CB01148D7D1}" dt="2021-02-17T13:16:37.733" v="61"/>
        <pc:sldMkLst>
          <pc:docMk/>
          <pc:sldMk cId="210893796" sldId="2229"/>
        </pc:sldMkLst>
      </pc:sldChg>
      <pc:sldChg chg="add">
        <pc:chgData name="Ms. Brenda Lashley" userId="a8ca07db-c785-445e-9697-a210acf99d55" providerId="ADAL" clId="{EBEBE318-28ED-4786-8463-5CB01148D7D1}" dt="2021-02-17T13:16:39.238" v="63"/>
        <pc:sldMkLst>
          <pc:docMk/>
          <pc:sldMk cId="2134355233" sldId="2230"/>
        </pc:sldMkLst>
      </pc:sldChg>
      <pc:sldChg chg="add">
        <pc:chgData name="Ms. Brenda Lashley" userId="a8ca07db-c785-445e-9697-a210acf99d55" providerId="ADAL" clId="{EBEBE318-28ED-4786-8463-5CB01148D7D1}" dt="2021-02-17T13:16:40.783" v="65"/>
        <pc:sldMkLst>
          <pc:docMk/>
          <pc:sldMk cId="834830368" sldId="2231"/>
        </pc:sldMkLst>
      </pc:sldChg>
      <pc:sldChg chg="add">
        <pc:chgData name="Ms. Brenda Lashley" userId="a8ca07db-c785-445e-9697-a210acf99d55" providerId="ADAL" clId="{EBEBE318-28ED-4786-8463-5CB01148D7D1}" dt="2021-02-17T13:16:42.081" v="67"/>
        <pc:sldMkLst>
          <pc:docMk/>
          <pc:sldMk cId="3553749097" sldId="2232"/>
        </pc:sldMkLst>
      </pc:sldChg>
      <pc:sldChg chg="add">
        <pc:chgData name="Ms. Brenda Lashley" userId="a8ca07db-c785-445e-9697-a210acf99d55" providerId="ADAL" clId="{EBEBE318-28ED-4786-8463-5CB01148D7D1}" dt="2021-02-17T13:16:44.169" v="69"/>
        <pc:sldMkLst>
          <pc:docMk/>
          <pc:sldMk cId="4255169722" sldId="2233"/>
        </pc:sldMkLst>
      </pc:sldChg>
      <pc:sldChg chg="add">
        <pc:chgData name="Ms. Brenda Lashley" userId="a8ca07db-c785-445e-9697-a210acf99d55" providerId="ADAL" clId="{EBEBE318-28ED-4786-8463-5CB01148D7D1}" dt="2021-02-17T13:16:45.497" v="71"/>
        <pc:sldMkLst>
          <pc:docMk/>
          <pc:sldMk cId="4144685443" sldId="2234"/>
        </pc:sldMkLst>
      </pc:sldChg>
      <pc:sldChg chg="add">
        <pc:chgData name="Ms. Brenda Lashley" userId="a8ca07db-c785-445e-9697-a210acf99d55" providerId="ADAL" clId="{EBEBE318-28ED-4786-8463-5CB01148D7D1}" dt="2021-02-17T13:16:46.623" v="73"/>
        <pc:sldMkLst>
          <pc:docMk/>
          <pc:sldMk cId="1053783732" sldId="2235"/>
        </pc:sldMkLst>
      </pc:sldChg>
      <pc:sldChg chg="add">
        <pc:chgData name="Ms. Brenda Lashley" userId="a8ca07db-c785-445e-9697-a210acf99d55" providerId="ADAL" clId="{EBEBE318-28ED-4786-8463-5CB01148D7D1}" dt="2021-02-17T13:16:50.184" v="75"/>
        <pc:sldMkLst>
          <pc:docMk/>
          <pc:sldMk cId="2110595042" sldId="2236"/>
        </pc:sldMkLst>
      </pc:sldChg>
      <pc:sldChg chg="add">
        <pc:chgData name="Ms. Brenda Lashley" userId="a8ca07db-c785-445e-9697-a210acf99d55" providerId="ADAL" clId="{EBEBE318-28ED-4786-8463-5CB01148D7D1}" dt="2021-02-17T13:16:51.564" v="77"/>
        <pc:sldMkLst>
          <pc:docMk/>
          <pc:sldMk cId="2955589970" sldId="2237"/>
        </pc:sldMkLst>
      </pc:sldChg>
      <pc:sldChg chg="add">
        <pc:chgData name="Ms. Brenda Lashley" userId="a8ca07db-c785-445e-9697-a210acf99d55" providerId="ADAL" clId="{EBEBE318-28ED-4786-8463-5CB01148D7D1}" dt="2021-02-17T13:16:53.132" v="79"/>
        <pc:sldMkLst>
          <pc:docMk/>
          <pc:sldMk cId="795330530" sldId="2238"/>
        </pc:sldMkLst>
      </pc:sldChg>
      <pc:sldChg chg="add">
        <pc:chgData name="Ms. Brenda Lashley" userId="a8ca07db-c785-445e-9697-a210acf99d55" providerId="ADAL" clId="{EBEBE318-28ED-4786-8463-5CB01148D7D1}" dt="2021-02-17T13:16:54.689" v="81"/>
        <pc:sldMkLst>
          <pc:docMk/>
          <pc:sldMk cId="4050264658" sldId="2239"/>
        </pc:sldMkLst>
      </pc:sldChg>
      <pc:sldChg chg="add">
        <pc:chgData name="Ms. Brenda Lashley" userId="a8ca07db-c785-445e-9697-a210acf99d55" providerId="ADAL" clId="{EBEBE318-28ED-4786-8463-5CB01148D7D1}" dt="2021-02-17T13:17:21.991" v="82" actId="2890"/>
        <pc:sldMkLst>
          <pc:docMk/>
          <pc:sldMk cId="2599436782" sldId="2240"/>
        </pc:sldMkLst>
      </pc:sldChg>
      <pc:sldChg chg="add">
        <pc:chgData name="Ms. Brenda Lashley" userId="a8ca07db-c785-445e-9697-a210acf99d55" providerId="ADAL" clId="{EBEBE318-28ED-4786-8463-5CB01148D7D1}" dt="2021-02-17T13:20:03.349" v="214"/>
        <pc:sldMkLst>
          <pc:docMk/>
          <pc:sldMk cId="4131973209" sldId="2241"/>
        </pc:sldMkLst>
      </pc:sldChg>
      <pc:sldChg chg="add">
        <pc:chgData name="Ms. Brenda Lashley" userId="a8ca07db-c785-445e-9697-a210acf99d55" providerId="ADAL" clId="{EBEBE318-28ED-4786-8463-5CB01148D7D1}" dt="2021-02-17T13:20:05.202" v="216"/>
        <pc:sldMkLst>
          <pc:docMk/>
          <pc:sldMk cId="1060715082" sldId="2242"/>
        </pc:sldMkLst>
      </pc:sldChg>
      <pc:sldChg chg="add">
        <pc:chgData name="Ms. Brenda Lashley" userId="a8ca07db-c785-445e-9697-a210acf99d55" providerId="ADAL" clId="{EBEBE318-28ED-4786-8463-5CB01148D7D1}" dt="2021-02-17T13:20:07.224" v="218"/>
        <pc:sldMkLst>
          <pc:docMk/>
          <pc:sldMk cId="2604558506" sldId="2243"/>
        </pc:sldMkLst>
      </pc:sldChg>
      <pc:sldChg chg="add">
        <pc:chgData name="Ms. Brenda Lashley" userId="a8ca07db-c785-445e-9697-a210acf99d55" providerId="ADAL" clId="{EBEBE318-28ED-4786-8463-5CB01148D7D1}" dt="2021-02-17T13:20:08.705" v="220"/>
        <pc:sldMkLst>
          <pc:docMk/>
          <pc:sldMk cId="798407077" sldId="2244"/>
        </pc:sldMkLst>
      </pc:sldChg>
      <pc:sldChg chg="add">
        <pc:chgData name="Ms. Brenda Lashley" userId="a8ca07db-c785-445e-9697-a210acf99d55" providerId="ADAL" clId="{EBEBE318-28ED-4786-8463-5CB01148D7D1}" dt="2021-02-17T13:20:09.980" v="222"/>
        <pc:sldMkLst>
          <pc:docMk/>
          <pc:sldMk cId="1463857488" sldId="2245"/>
        </pc:sldMkLst>
      </pc:sldChg>
      <pc:sldChg chg="add">
        <pc:chgData name="Ms. Brenda Lashley" userId="a8ca07db-c785-445e-9697-a210acf99d55" providerId="ADAL" clId="{EBEBE318-28ED-4786-8463-5CB01148D7D1}" dt="2021-02-17T13:20:11.288" v="224"/>
        <pc:sldMkLst>
          <pc:docMk/>
          <pc:sldMk cId="2964623947" sldId="2246"/>
        </pc:sldMkLst>
      </pc:sldChg>
      <pc:sldChg chg="add">
        <pc:chgData name="Ms. Brenda Lashley" userId="a8ca07db-c785-445e-9697-a210acf99d55" providerId="ADAL" clId="{EBEBE318-28ED-4786-8463-5CB01148D7D1}" dt="2021-02-17T13:20:12.541" v="226"/>
        <pc:sldMkLst>
          <pc:docMk/>
          <pc:sldMk cId="2738822228" sldId="2247"/>
        </pc:sldMkLst>
      </pc:sldChg>
      <pc:sldChg chg="add">
        <pc:chgData name="Ms. Brenda Lashley" userId="a8ca07db-c785-445e-9697-a210acf99d55" providerId="ADAL" clId="{EBEBE318-28ED-4786-8463-5CB01148D7D1}" dt="2021-02-17T13:20:13.932" v="228"/>
        <pc:sldMkLst>
          <pc:docMk/>
          <pc:sldMk cId="2857742199" sldId="2248"/>
        </pc:sldMkLst>
      </pc:sldChg>
      <pc:sldChg chg="add">
        <pc:chgData name="Ms. Brenda Lashley" userId="a8ca07db-c785-445e-9697-a210acf99d55" providerId="ADAL" clId="{EBEBE318-28ED-4786-8463-5CB01148D7D1}" dt="2021-02-17T13:20:15.595" v="230"/>
        <pc:sldMkLst>
          <pc:docMk/>
          <pc:sldMk cId="3938058956" sldId="2249"/>
        </pc:sldMkLst>
      </pc:sldChg>
      <pc:sldChg chg="add">
        <pc:chgData name="Ms. Brenda Lashley" userId="a8ca07db-c785-445e-9697-a210acf99d55" providerId="ADAL" clId="{EBEBE318-28ED-4786-8463-5CB01148D7D1}" dt="2021-02-17T13:20:16.742" v="232"/>
        <pc:sldMkLst>
          <pc:docMk/>
          <pc:sldMk cId="173415112" sldId="2250"/>
        </pc:sldMkLst>
      </pc:sldChg>
      <pc:sldChg chg="add del">
        <pc:chgData name="Ms. Brenda Lashley" userId="a8ca07db-c785-445e-9697-a210acf99d55" providerId="ADAL" clId="{EBEBE318-28ED-4786-8463-5CB01148D7D1}" dt="2021-02-17T13:20:28.042" v="237" actId="47"/>
        <pc:sldMkLst>
          <pc:docMk/>
          <pc:sldMk cId="3440705993" sldId="2251"/>
        </pc:sldMkLst>
      </pc:sldChg>
      <pc:sldChg chg="add">
        <pc:chgData name="Ms. Brenda Lashley" userId="a8ca07db-c785-445e-9697-a210acf99d55" providerId="ADAL" clId="{EBEBE318-28ED-4786-8463-5CB01148D7D1}" dt="2021-02-17T13:20:20.190" v="236"/>
        <pc:sldMkLst>
          <pc:docMk/>
          <pc:sldMk cId="3345679855" sldId="2252"/>
        </pc:sldMkLst>
      </pc:sldChg>
      <pc:sldMasterChg chg="add addSldLayout">
        <pc:chgData name="Ms. Brenda Lashley" userId="a8ca07db-c785-445e-9697-a210acf99d55" providerId="ADAL" clId="{EBEBE318-28ED-4786-8463-5CB01148D7D1}" dt="2021-02-17T13:20:05.189" v="215" actId="27028"/>
        <pc:sldMasterMkLst>
          <pc:docMk/>
          <pc:sldMasterMk cId="1914577070" sldId="2147483648"/>
        </pc:sldMasterMkLst>
        <pc:sldLayoutChg chg="add">
          <pc:chgData name="Ms. Brenda Lashley" userId="a8ca07db-c785-445e-9697-a210acf99d55" providerId="ADAL" clId="{EBEBE318-28ED-4786-8463-5CB01148D7D1}" dt="2021-02-17T13:20:05.189" v="215" actId="27028"/>
          <pc:sldLayoutMkLst>
            <pc:docMk/>
            <pc:sldMasterMk cId="1914577070" sldId="2147483648"/>
            <pc:sldLayoutMk cId="3955690653" sldId="2147483655"/>
          </pc:sldLayoutMkLst>
        </pc:sldLayoutChg>
        <pc:sldLayoutChg chg="add">
          <pc:chgData name="Ms. Brenda Lashley" userId="a8ca07db-c785-445e-9697-a210acf99d55" providerId="ADAL" clId="{EBEBE318-28ED-4786-8463-5CB01148D7D1}" dt="2021-02-17T13:20:03.337" v="213" actId="27028"/>
          <pc:sldLayoutMkLst>
            <pc:docMk/>
            <pc:sldMasterMk cId="1914577070" sldId="2147483648"/>
            <pc:sldLayoutMk cId="1324002718" sldId="2147483660"/>
          </pc:sldLayoutMkLst>
        </pc:sldLayoutChg>
      </pc:sldMasterChg>
      <pc:sldMasterChg chg="add addSldLayout">
        <pc:chgData name="Ms. Brenda Lashley" userId="a8ca07db-c785-445e-9697-a210acf99d55" providerId="ADAL" clId="{EBEBE318-28ED-4786-8463-5CB01148D7D1}" dt="2021-02-17T13:20:08.694" v="219" actId="27028"/>
        <pc:sldMasterMkLst>
          <pc:docMk/>
          <pc:sldMasterMk cId="244569329" sldId="2147483661"/>
        </pc:sldMasterMkLst>
        <pc:sldLayoutChg chg="add">
          <pc:chgData name="Ms. Brenda Lashley" userId="a8ca07db-c785-445e-9697-a210acf99d55" providerId="ADAL" clId="{EBEBE318-28ED-4786-8463-5CB01148D7D1}" dt="2021-02-17T13:20:08.694" v="219" actId="27028"/>
          <pc:sldLayoutMkLst>
            <pc:docMk/>
            <pc:sldMasterMk cId="244569329" sldId="2147483661"/>
            <pc:sldLayoutMk cId="263334609" sldId="2147483666"/>
          </pc:sldLayoutMkLst>
        </pc:sldLayoutChg>
      </pc:sldMasterChg>
      <pc:sldMasterChg chg="add addSldLayout">
        <pc:chgData name="Ms. Brenda Lashley" userId="a8ca07db-c785-445e-9697-a210acf99d55" providerId="ADAL" clId="{EBEBE318-28ED-4786-8463-5CB01148D7D1}" dt="2021-02-17T13:20:15.582" v="229" actId="27028"/>
        <pc:sldMasterMkLst>
          <pc:docMk/>
          <pc:sldMasterMk cId="528302330" sldId="2147483667"/>
        </pc:sldMasterMkLst>
        <pc:sldLayoutChg chg="add">
          <pc:chgData name="Ms. Brenda Lashley" userId="a8ca07db-c785-445e-9697-a210acf99d55" providerId="ADAL" clId="{EBEBE318-28ED-4786-8463-5CB01148D7D1}" dt="2021-02-17T13:20:15.582" v="229" actId="27028"/>
          <pc:sldLayoutMkLst>
            <pc:docMk/>
            <pc:sldMasterMk cId="528302330" sldId="2147483667"/>
            <pc:sldLayoutMk cId="1897945049" sldId="2147483679"/>
          </pc:sldLayoutMkLst>
        </pc:sldLayoutChg>
      </pc:sldMasterChg>
      <pc:sldMasterChg chg="replId modSldLayout">
        <pc:chgData name="Ms. Brenda Lashley" userId="a8ca07db-c785-445e-9697-a210acf99d55" providerId="ADAL" clId="{EBEBE318-28ED-4786-8463-5CB01148D7D1}" dt="2021-02-17T13:20:15.582" v="229" actId="27028"/>
        <pc:sldMasterMkLst>
          <pc:docMk/>
          <pc:sldMasterMk cId="3095141667" sldId="2147483673"/>
        </pc:sldMasterMkLst>
        <pc:sldLayoutChg chg="replId">
          <pc:chgData name="Ms. Brenda Lashley" userId="a8ca07db-c785-445e-9697-a210acf99d55" providerId="ADAL" clId="{EBEBE318-28ED-4786-8463-5CB01148D7D1}" dt="2021-02-17T13:16:37.733" v="60" actId="27028"/>
          <pc:sldLayoutMkLst>
            <pc:docMk/>
            <pc:sldMasterMk cId="3095141667" sldId="2147483673"/>
            <pc:sldLayoutMk cId="2396808156" sldId="2147483668"/>
          </pc:sldLayoutMkLst>
        </pc:sldLayoutChg>
        <pc:sldLayoutChg chg="replId">
          <pc:chgData name="Ms. Brenda Lashley" userId="a8ca07db-c785-445e-9697-a210acf99d55" providerId="ADAL" clId="{EBEBE318-28ED-4786-8463-5CB01148D7D1}" dt="2021-02-17T13:16:39.238" v="62" actId="27028"/>
          <pc:sldLayoutMkLst>
            <pc:docMk/>
            <pc:sldMasterMk cId="3095141667" sldId="2147483673"/>
            <pc:sldLayoutMk cId="2128598494" sldId="2147483669"/>
          </pc:sldLayoutMkLst>
        </pc:sldLayoutChg>
        <pc:sldLayoutChg chg="replId">
          <pc:chgData name="Ms. Brenda Lashley" userId="a8ca07db-c785-445e-9697-a210acf99d55" providerId="ADAL" clId="{EBEBE318-28ED-4786-8463-5CB01148D7D1}" dt="2021-02-17T13:16:44.169" v="68" actId="27028"/>
          <pc:sldLayoutMkLst>
            <pc:docMk/>
            <pc:sldMasterMk cId="3095141667" sldId="2147483673"/>
            <pc:sldLayoutMk cId="86374600" sldId="2147483670"/>
          </pc:sldLayoutMkLst>
        </pc:sldLayoutChg>
        <pc:sldLayoutChg chg="replId">
          <pc:chgData name="Ms. Brenda Lashley" userId="a8ca07db-c785-445e-9697-a210acf99d55" providerId="ADAL" clId="{EBEBE318-28ED-4786-8463-5CB01148D7D1}" dt="2021-02-17T13:16:45.497" v="70" actId="27028"/>
          <pc:sldLayoutMkLst>
            <pc:docMk/>
            <pc:sldMasterMk cId="3095141667" sldId="2147483673"/>
            <pc:sldLayoutMk cId="4289035703" sldId="2147483671"/>
          </pc:sldLayoutMkLst>
        </pc:sldLayoutChg>
        <pc:sldLayoutChg chg="replId">
          <pc:chgData name="Ms. Brenda Lashley" userId="a8ca07db-c785-445e-9697-a210acf99d55" providerId="ADAL" clId="{EBEBE318-28ED-4786-8463-5CB01148D7D1}" dt="2021-02-17T13:16:46.623" v="72" actId="27028"/>
          <pc:sldLayoutMkLst>
            <pc:docMk/>
            <pc:sldMasterMk cId="3095141667" sldId="2147483673"/>
            <pc:sldLayoutMk cId="1380348718" sldId="2147483672"/>
          </pc:sldLayoutMkLst>
        </pc:sldLayoutChg>
        <pc:sldLayoutChg chg="replId">
          <pc:chgData name="Ms. Brenda Lashley" userId="a8ca07db-c785-445e-9697-a210acf99d55" providerId="ADAL" clId="{EBEBE318-28ED-4786-8463-5CB01148D7D1}" dt="2021-02-17T13:20:05.189" v="215" actId="27028"/>
          <pc:sldLayoutMkLst>
            <pc:docMk/>
            <pc:sldMasterMk cId="3095141667" sldId="2147483673"/>
            <pc:sldLayoutMk cId="2142957096" sldId="2147483676"/>
          </pc:sldLayoutMkLst>
        </pc:sldLayoutChg>
        <pc:sldLayoutChg chg="replId">
          <pc:chgData name="Ms. Brenda Lashley" userId="a8ca07db-c785-445e-9697-a210acf99d55" providerId="ADAL" clId="{EBEBE318-28ED-4786-8463-5CB01148D7D1}" dt="2021-02-17T13:20:15.582" v="229" actId="27028"/>
          <pc:sldLayoutMkLst>
            <pc:docMk/>
            <pc:sldMasterMk cId="3095141667" sldId="2147483673"/>
            <pc:sldLayoutMk cId="3459380816" sldId="2147483680"/>
          </pc:sldLayoutMkLst>
        </pc:sldLayoutChg>
      </pc:sldMasterChg>
      <pc:sldMasterChg chg="add replId addSldLayout modSldLayout">
        <pc:chgData name="Ms. Brenda Lashley" userId="a8ca07db-c785-445e-9697-a210acf99d55" providerId="ADAL" clId="{EBEBE318-28ED-4786-8463-5CB01148D7D1}" dt="2021-02-17T13:20:08.694" v="219" actId="27028"/>
        <pc:sldMasterMkLst>
          <pc:docMk/>
          <pc:sldMasterMk cId="2870055382" sldId="2147483674"/>
        </pc:sldMasterMkLst>
        <pc:sldLayoutChg chg="add">
          <pc:chgData name="Ms. Brenda Lashley" userId="a8ca07db-c785-445e-9697-a210acf99d55" providerId="ADAL" clId="{EBEBE318-28ED-4786-8463-5CB01148D7D1}" dt="2021-02-17T13:15:57.747" v="2" actId="27028"/>
          <pc:sldLayoutMkLst>
            <pc:docMk/>
            <pc:sldMasterMk cId="2870055382" sldId="2147483674"/>
            <pc:sldLayoutMk cId="1489426754" sldId="2147483649"/>
          </pc:sldLayoutMkLst>
        </pc:sldLayoutChg>
        <pc:sldLayoutChg chg="add">
          <pc:chgData name="Ms. Brenda Lashley" userId="a8ca07db-c785-445e-9697-a210acf99d55" providerId="ADAL" clId="{EBEBE318-28ED-4786-8463-5CB01148D7D1}" dt="2021-02-17T13:16:08.519" v="16" actId="27028"/>
          <pc:sldLayoutMkLst>
            <pc:docMk/>
            <pc:sldMasterMk cId="2870055382" sldId="2147483674"/>
            <pc:sldLayoutMk cId="1299137835" sldId="2147483650"/>
          </pc:sldLayoutMkLst>
        </pc:sldLayoutChg>
        <pc:sldLayoutChg chg="add">
          <pc:chgData name="Ms. Brenda Lashley" userId="a8ca07db-c785-445e-9697-a210acf99d55" providerId="ADAL" clId="{EBEBE318-28ED-4786-8463-5CB01148D7D1}" dt="2021-02-17T13:16:46.623" v="72" actId="27028"/>
          <pc:sldLayoutMkLst>
            <pc:docMk/>
            <pc:sldMasterMk cId="2870055382" sldId="2147483674"/>
            <pc:sldLayoutMk cId="3973023104" sldId="2147483662"/>
          </pc:sldLayoutMkLst>
        </pc:sldLayoutChg>
        <pc:sldLayoutChg chg="add">
          <pc:chgData name="Ms. Brenda Lashley" userId="a8ca07db-c785-445e-9697-a210acf99d55" providerId="ADAL" clId="{EBEBE318-28ED-4786-8463-5CB01148D7D1}" dt="2021-02-17T13:15:53.609" v="0" actId="27028"/>
          <pc:sldLayoutMkLst>
            <pc:docMk/>
            <pc:sldMasterMk cId="2870055382" sldId="2147483674"/>
            <pc:sldLayoutMk cId="4263524020" sldId="2147483663"/>
          </pc:sldLayoutMkLst>
        </pc:sldLayoutChg>
        <pc:sldLayoutChg chg="add">
          <pc:chgData name="Ms. Brenda Lashley" userId="a8ca07db-c785-445e-9697-a210acf99d55" providerId="ADAL" clId="{EBEBE318-28ED-4786-8463-5CB01148D7D1}" dt="2021-02-17T13:16:50.184" v="74" actId="27028"/>
          <pc:sldLayoutMkLst>
            <pc:docMk/>
            <pc:sldMasterMk cId="2870055382" sldId="2147483674"/>
            <pc:sldLayoutMk cId="4218877899" sldId="2147483664"/>
          </pc:sldLayoutMkLst>
        </pc:sldLayoutChg>
        <pc:sldLayoutChg chg="add">
          <pc:chgData name="Ms. Brenda Lashley" userId="a8ca07db-c785-445e-9697-a210acf99d55" providerId="ADAL" clId="{EBEBE318-28ED-4786-8463-5CB01148D7D1}" dt="2021-02-17T13:16:37.733" v="60" actId="27028"/>
          <pc:sldLayoutMkLst>
            <pc:docMk/>
            <pc:sldMasterMk cId="2870055382" sldId="2147483674"/>
            <pc:sldLayoutMk cId="3750902965" sldId="2147483665"/>
          </pc:sldLayoutMkLst>
        </pc:sldLayoutChg>
        <pc:sldLayoutChg chg="add replId">
          <pc:chgData name="Ms. Brenda Lashley" userId="a8ca07db-c785-445e-9697-a210acf99d55" providerId="ADAL" clId="{EBEBE318-28ED-4786-8463-5CB01148D7D1}" dt="2021-02-17T13:20:03.337" v="213" actId="27028"/>
          <pc:sldLayoutMkLst>
            <pc:docMk/>
            <pc:sldMasterMk cId="2870055382" sldId="2147483674"/>
            <pc:sldLayoutMk cId="3711527337" sldId="2147483675"/>
          </pc:sldLayoutMkLst>
        </pc:sldLayoutChg>
        <pc:sldLayoutChg chg="add replId">
          <pc:chgData name="Ms. Brenda Lashley" userId="a8ca07db-c785-445e-9697-a210acf99d55" providerId="ADAL" clId="{EBEBE318-28ED-4786-8463-5CB01148D7D1}" dt="2021-02-17T13:20:08.694" v="219" actId="27028"/>
          <pc:sldLayoutMkLst>
            <pc:docMk/>
            <pc:sldMasterMk cId="2870055382" sldId="2147483674"/>
            <pc:sldLayoutMk cId="3316375003" sldId="2147483677"/>
          </pc:sldLayoutMkLst>
        </pc:sldLayoutChg>
        <pc:sldLayoutChg chg="add replId">
          <pc:chgData name="Ms. Brenda Lashley" userId="a8ca07db-c785-445e-9697-a210acf99d55" providerId="ADAL" clId="{EBEBE318-28ED-4786-8463-5CB01148D7D1}" dt="2021-02-17T13:20:08.694" v="219" actId="27028"/>
          <pc:sldLayoutMkLst>
            <pc:docMk/>
            <pc:sldMasterMk cId="2870055382" sldId="2147483674"/>
            <pc:sldLayoutMk cId="4052245443" sldId="214748367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[2021-01-27 Output budget to actuals.xlsx]Funds Mobilized to Date!PivotTable6</c:name>
    <c:fmtId val="43"/>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B"/>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B"/>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B"/>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B"/>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B"/>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B"/>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B"/>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B"/>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BB"/>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1592128995347858"/>
          <c:y val="3.3794162826420893E-2"/>
          <c:w val="0.81365688562352256"/>
          <c:h val="0.7373663564781674"/>
        </c:manualLayout>
      </c:layout>
      <c:barChart>
        <c:barDir val="col"/>
        <c:grouping val="clustered"/>
        <c:varyColors val="0"/>
        <c:ser>
          <c:idx val="0"/>
          <c:order val="0"/>
          <c:tx>
            <c:strRef>
              <c:f>'Funds Mobilized to Date'!$B$2</c:f>
              <c:strCache>
                <c:ptCount val="1"/>
                <c:pt idx="0">
                  <c:v> Available Biennium Budget to Date</c:v>
                </c:pt>
              </c:strCache>
            </c:strRef>
          </c:tx>
          <c:spPr>
            <a:solidFill>
              <a:schemeClr val="accent1"/>
            </a:solidFill>
            <a:ln>
              <a:noFill/>
            </a:ln>
            <a:effectLst/>
          </c:spPr>
          <c:invertIfNegative val="0"/>
          <c:cat>
            <c:strRef>
              <c:f>'Funds Mobilized to Date'!$A$3:$A$11</c:f>
              <c:strCache>
                <c:ptCount val="8"/>
                <c:pt idx="0">
                  <c:v>FCDO</c:v>
                </c:pt>
                <c:pt idx="1">
                  <c:v>Canada</c:v>
                </c:pt>
                <c:pt idx="2">
                  <c:v>WHO</c:v>
                </c:pt>
                <c:pt idx="3">
                  <c:v>PEF</c:v>
                </c:pt>
                <c:pt idx="4">
                  <c:v>WFP</c:v>
                </c:pt>
                <c:pt idx="5">
                  <c:v>Flexible Funds</c:v>
                </c:pt>
                <c:pt idx="6">
                  <c:v>USAID</c:v>
                </c:pt>
                <c:pt idx="7">
                  <c:v>EU-DEVCO</c:v>
                </c:pt>
              </c:strCache>
            </c:strRef>
          </c:cat>
          <c:val>
            <c:numRef>
              <c:f>'Funds Mobilized to Date'!$B$3:$B$11</c:f>
              <c:numCache>
                <c:formatCode>_(* #,##0.00_);_(* \(#,##0.00\);_(* "-"??_);_(@_)</c:formatCode>
                <c:ptCount val="8"/>
                <c:pt idx="0">
                  <c:v>1040973.57</c:v>
                </c:pt>
                <c:pt idx="1">
                  <c:v>1016478.22</c:v>
                </c:pt>
                <c:pt idx="2">
                  <c:v>3207153.0000000009</c:v>
                </c:pt>
                <c:pt idx="3">
                  <c:v>1904762</c:v>
                </c:pt>
                <c:pt idx="4">
                  <c:v>95923.06</c:v>
                </c:pt>
                <c:pt idx="5">
                  <c:v>245390.53000000003</c:v>
                </c:pt>
                <c:pt idx="6">
                  <c:v>460000</c:v>
                </c:pt>
                <c:pt idx="7">
                  <c:v>949301.83000000007</c:v>
                </c:pt>
              </c:numCache>
            </c:numRef>
          </c:val>
          <c:extLst>
            <c:ext xmlns:c16="http://schemas.microsoft.com/office/drawing/2014/chart" uri="{C3380CC4-5D6E-409C-BE32-E72D297353CC}">
              <c16:uniqueId val="{00000000-6768-4F6F-832F-D363F813CB8E}"/>
            </c:ext>
          </c:extLst>
        </c:ser>
        <c:ser>
          <c:idx val="1"/>
          <c:order val="1"/>
          <c:tx>
            <c:strRef>
              <c:f>'Funds Mobilized to Date'!$C$2</c:f>
              <c:strCache>
                <c:ptCount val="1"/>
                <c:pt idx="0">
                  <c:v> Implementation</c:v>
                </c:pt>
              </c:strCache>
            </c:strRef>
          </c:tx>
          <c:spPr>
            <a:solidFill>
              <a:schemeClr val="accent2"/>
            </a:solidFill>
            <a:ln>
              <a:noFill/>
            </a:ln>
            <a:effectLst/>
          </c:spPr>
          <c:invertIfNegative val="0"/>
          <c:cat>
            <c:strRef>
              <c:f>'Funds Mobilized to Date'!$A$3:$A$11</c:f>
              <c:strCache>
                <c:ptCount val="8"/>
                <c:pt idx="0">
                  <c:v>FCDO</c:v>
                </c:pt>
                <c:pt idx="1">
                  <c:v>Canada</c:v>
                </c:pt>
                <c:pt idx="2">
                  <c:v>WHO</c:v>
                </c:pt>
                <c:pt idx="3">
                  <c:v>PEF</c:v>
                </c:pt>
                <c:pt idx="4">
                  <c:v>WFP</c:v>
                </c:pt>
                <c:pt idx="5">
                  <c:v>Flexible Funds</c:v>
                </c:pt>
                <c:pt idx="6">
                  <c:v>USAID</c:v>
                </c:pt>
                <c:pt idx="7">
                  <c:v>EU-DEVCO</c:v>
                </c:pt>
              </c:strCache>
            </c:strRef>
          </c:cat>
          <c:val>
            <c:numRef>
              <c:f>'Funds Mobilized to Date'!$C$3:$C$11</c:f>
              <c:numCache>
                <c:formatCode>_(* #,##0.00_);_(* \(#,##0.00\);_(* "-"??_);_(@_)</c:formatCode>
                <c:ptCount val="8"/>
                <c:pt idx="0">
                  <c:v>1040890.32</c:v>
                </c:pt>
                <c:pt idx="1">
                  <c:v>981284.1100000001</c:v>
                </c:pt>
                <c:pt idx="2">
                  <c:v>2852986.6400000006</c:v>
                </c:pt>
                <c:pt idx="3">
                  <c:v>1544699.06</c:v>
                </c:pt>
                <c:pt idx="4">
                  <c:v>95923.06</c:v>
                </c:pt>
                <c:pt idx="5">
                  <c:v>189635.29</c:v>
                </c:pt>
                <c:pt idx="6">
                  <c:v>371501.62999999995</c:v>
                </c:pt>
                <c:pt idx="7">
                  <c:v>4265.13</c:v>
                </c:pt>
              </c:numCache>
            </c:numRef>
          </c:val>
          <c:extLst>
            <c:ext xmlns:c16="http://schemas.microsoft.com/office/drawing/2014/chart" uri="{C3380CC4-5D6E-409C-BE32-E72D297353CC}">
              <c16:uniqueId val="{00000001-6768-4F6F-832F-D363F813CB8E}"/>
            </c:ext>
          </c:extLst>
        </c:ser>
        <c:ser>
          <c:idx val="2"/>
          <c:order val="2"/>
          <c:tx>
            <c:strRef>
              <c:f>'Funds Mobilized to Date'!$D$2</c:f>
              <c:strCache>
                <c:ptCount val="1"/>
                <c:pt idx="0">
                  <c:v> Remaining Balance</c:v>
                </c:pt>
              </c:strCache>
            </c:strRef>
          </c:tx>
          <c:spPr>
            <a:solidFill>
              <a:schemeClr val="accent3"/>
            </a:solidFill>
            <a:ln>
              <a:noFill/>
            </a:ln>
            <a:effectLst/>
          </c:spPr>
          <c:invertIfNegative val="0"/>
          <c:cat>
            <c:strRef>
              <c:f>'Funds Mobilized to Date'!$A$3:$A$11</c:f>
              <c:strCache>
                <c:ptCount val="8"/>
                <c:pt idx="0">
                  <c:v>FCDO</c:v>
                </c:pt>
                <c:pt idx="1">
                  <c:v>Canada</c:v>
                </c:pt>
                <c:pt idx="2">
                  <c:v>WHO</c:v>
                </c:pt>
                <c:pt idx="3">
                  <c:v>PEF</c:v>
                </c:pt>
                <c:pt idx="4">
                  <c:v>WFP</c:v>
                </c:pt>
                <c:pt idx="5">
                  <c:v>Flexible Funds</c:v>
                </c:pt>
                <c:pt idx="6">
                  <c:v>USAID</c:v>
                </c:pt>
                <c:pt idx="7">
                  <c:v>EU-DEVCO</c:v>
                </c:pt>
              </c:strCache>
            </c:strRef>
          </c:cat>
          <c:val>
            <c:numRef>
              <c:f>'Funds Mobilized to Date'!$D$3:$D$11</c:f>
              <c:numCache>
                <c:formatCode>_(* #,##0.00_);_(* \(#,##0.00\);_(* "-"??_);_(@_)</c:formatCode>
                <c:ptCount val="8"/>
                <c:pt idx="0">
                  <c:v>83.25</c:v>
                </c:pt>
                <c:pt idx="1">
                  <c:v>35194.11</c:v>
                </c:pt>
                <c:pt idx="2">
                  <c:v>354166.36</c:v>
                </c:pt>
                <c:pt idx="3">
                  <c:v>360062.94</c:v>
                </c:pt>
                <c:pt idx="4">
                  <c:v>0</c:v>
                </c:pt>
                <c:pt idx="5">
                  <c:v>55755.240000000005</c:v>
                </c:pt>
                <c:pt idx="6">
                  <c:v>88498.37000000001</c:v>
                </c:pt>
                <c:pt idx="7">
                  <c:v>945036.70000000007</c:v>
                </c:pt>
              </c:numCache>
            </c:numRef>
          </c:val>
          <c:extLst>
            <c:ext xmlns:c16="http://schemas.microsoft.com/office/drawing/2014/chart" uri="{C3380CC4-5D6E-409C-BE32-E72D297353CC}">
              <c16:uniqueId val="{00000002-6768-4F6F-832F-D363F813CB8E}"/>
            </c:ext>
          </c:extLst>
        </c:ser>
        <c:dLbls>
          <c:showLegendKey val="0"/>
          <c:showVal val="0"/>
          <c:showCatName val="0"/>
          <c:showSerName val="0"/>
          <c:showPercent val="0"/>
          <c:showBubbleSize val="0"/>
        </c:dLbls>
        <c:gapWidth val="150"/>
        <c:axId val="720502367"/>
        <c:axId val="720648079"/>
      </c:barChart>
      <c:catAx>
        <c:axId val="720502367"/>
        <c:scaling>
          <c:orientation val="minMax"/>
        </c:scaling>
        <c:delete val="0"/>
        <c:axPos val="b"/>
        <c:numFmt formatCode="General" sourceLinked="1"/>
        <c:majorTickMark val="none"/>
        <c:minorTickMark val="none"/>
        <c:tickLblPos val="nextTo"/>
        <c:spPr>
          <a:solidFill>
            <a:sysClr val="window" lastClr="FFFFFF"/>
          </a:solidFill>
          <a:ln w="9525" cap="flat" cmpd="sng" algn="ctr">
            <a:solidFill>
              <a:schemeClr val="tx1">
                <a:lumMod val="15000"/>
                <a:lumOff val="85000"/>
              </a:schemeClr>
            </a:solidFill>
            <a:round/>
          </a:ln>
          <a:effectLst>
            <a:outerShdw blurRad="50800" dist="50800" dir="5400000" algn="ctr" rotWithShape="0">
              <a:srgbClr val="5B9BD5">
                <a:lumMod val="60000"/>
                <a:lumOff val="40000"/>
              </a:srgbClr>
            </a:outerShdw>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B"/>
          </a:p>
        </c:txPr>
        <c:crossAx val="720648079"/>
        <c:crosses val="autoZero"/>
        <c:auto val="1"/>
        <c:lblAlgn val="ctr"/>
        <c:lblOffset val="100"/>
        <c:noMultiLvlLbl val="0"/>
      </c:catAx>
      <c:valAx>
        <c:axId val="720648079"/>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solidFill>
            <a:srgbClr val="5B9BD5">
              <a:lumMod val="20000"/>
              <a:lumOff val="80000"/>
            </a:srgbClr>
          </a:solid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B"/>
          </a:p>
        </c:txPr>
        <c:crossAx val="720502367"/>
        <c:crosses val="autoZero"/>
        <c:crossBetween val="between"/>
      </c:valAx>
      <c:spPr>
        <a:solidFill>
          <a:srgbClr val="5B9BD5">
            <a:lumMod val="20000"/>
            <a:lumOff val="80000"/>
          </a:srgbClr>
        </a:solidFill>
        <a:ln>
          <a:noFill/>
        </a:ln>
        <a:effectLst/>
      </c:spPr>
    </c:plotArea>
    <c:legend>
      <c:legendPos val="r"/>
      <c:layout>
        <c:manualLayout>
          <c:xMode val="edge"/>
          <c:yMode val="edge"/>
          <c:x val="8.0252450279279144E-2"/>
          <c:y val="0.93218804550097878"/>
          <c:w val="0.86773990153716429"/>
          <c:h val="4.5993760102937549E-2"/>
        </c:manualLayout>
      </c:layout>
      <c:overlay val="0"/>
      <c:spPr>
        <a:solidFill>
          <a:srgbClr val="FFC000">
            <a:lumMod val="60000"/>
            <a:lumOff val="40000"/>
          </a:srgbClr>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B"/>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B"/>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996AA7-68A5-4DCB-9DFF-B95A9BAAE60F}" type="datetimeFigureOut">
              <a:rPr lang="en-US" smtClean="0"/>
              <a:t>2/18/2021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4493D5-CD03-494A-BDC9-1BA3702223DC}" type="slidenum">
              <a:rPr lang="en-US" smtClean="0"/>
              <a:t>‹#›</a:t>
            </a:fld>
            <a:endParaRPr lang="en-US"/>
          </a:p>
        </p:txBody>
      </p:sp>
    </p:spTree>
    <p:extLst>
      <p:ext uri="{BB962C8B-B14F-4D97-AF65-F5344CB8AC3E}">
        <p14:creationId xmlns:p14="http://schemas.microsoft.com/office/powerpoint/2010/main" val="17000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global level, we now have around a 107 million cases including 2.4 million deaths as of this morning. </a:t>
            </a:r>
          </a:p>
          <a:p>
            <a:endParaRPr lang="en-US" dirty="0"/>
          </a:p>
          <a:p>
            <a:r>
              <a:rPr lang="en-US" dirty="0"/>
              <a:t>The number of new cases fell again for the fourth week in a row with about 3 million cases reported between 1 – 7 February – a 17% decline compared to the previous week. All 6 WHO regions reported a decline in new cases with 5 of them reporting more than 10% decline – only EMRO reported a 2% decline. </a:t>
            </a:r>
          </a:p>
          <a:p>
            <a:endParaRPr lang="en-US" dirty="0"/>
          </a:p>
          <a:p>
            <a:r>
              <a:rPr lang="en-US" dirty="0"/>
              <a:t>The number of new deaths reported also fell for a second week in a row, with 88 000 new deaths reported last week, a 10% decline as compared to the previous week.</a:t>
            </a:r>
          </a:p>
        </p:txBody>
      </p:sp>
      <p:sp>
        <p:nvSpPr>
          <p:cNvPr id="4" name="Slide Number Placeholder 3"/>
          <p:cNvSpPr>
            <a:spLocks noGrp="1"/>
          </p:cNvSpPr>
          <p:nvPr>
            <p:ph type="sldNum" sz="quarter" idx="5"/>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810178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Calibri" panose="020F0502020204030204" pitchFamily="34" charset="0"/>
              </a:rPr>
              <a:t>As of 11 February, 20 countries and territories in the region of the Americas have reported at least one of the three SARS-CoV-2 variants of concern (VOC) currently circulating globally – VOC 20212/01; 501Y.V2 and P1. The VOC 202012/01 (UK variant) is the most identified variant in our region with 17 having detected the variant. Besides United States and Canada which identified all three variants, Panama and Cuba are the only other countries in our region to have detected the South African variant – and that is the only variant detected in either of the two countries.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Of the three VOCs</a:t>
            </a:r>
            <a:r>
              <a:rPr lang="en-US" sz="1800" b="1" i="0" u="none" strike="noStrike" baseline="0" dirty="0">
                <a:solidFill>
                  <a:srgbClr val="000000"/>
                </a:solidFill>
                <a:latin typeface="Calibri" panose="020F0502020204030204" pitchFamily="34" charset="0"/>
              </a:rPr>
              <a:t>, P.1 </a:t>
            </a:r>
            <a:r>
              <a:rPr lang="en-US" sz="1800" b="0" i="0" u="none" strike="noStrike" baseline="0" dirty="0">
                <a:solidFill>
                  <a:srgbClr val="000000"/>
                </a:solidFill>
                <a:latin typeface="Calibri" panose="020F0502020204030204" pitchFamily="34" charset="0"/>
              </a:rPr>
              <a:t>was initially identified in a group of travelers from Brazil to Japan, and in Amazonas State, Brazil, where recent data shows that the proportion of cases with P.1 among tested samples in Manaus City increased from 52% in December 2020 to 85% in January 2021. Since then, the variant has been detected in 5 other countries in the region of the Americas and at least 7 other countries – mostly in Europe. </a:t>
            </a:r>
          </a:p>
          <a:p>
            <a:endParaRPr lang="en-US" sz="18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35</a:t>
            </a:fld>
            <a:endParaRPr lang="en-US" dirty="0"/>
          </a:p>
        </p:txBody>
      </p:sp>
    </p:spTree>
    <p:extLst>
      <p:ext uri="{BB962C8B-B14F-4D97-AF65-F5344CB8AC3E}">
        <p14:creationId xmlns:p14="http://schemas.microsoft.com/office/powerpoint/2010/main" val="3032223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485D0E-6511-AB44-B03E-8E3001D6D9DB}" type="slidenum">
              <a:rPr lang="en-US" altLang="x-none" smtClean="0"/>
              <a:pPr/>
              <a:t>43</a:t>
            </a:fld>
            <a:endParaRPr lang="en-US" altLang="x-none"/>
          </a:p>
        </p:txBody>
      </p:sp>
    </p:spTree>
    <p:extLst>
      <p:ext uri="{BB962C8B-B14F-4D97-AF65-F5344CB8AC3E}">
        <p14:creationId xmlns:p14="http://schemas.microsoft.com/office/powerpoint/2010/main" val="955057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485D0E-6511-AB44-B03E-8E3001D6D9DB}" type="slidenum">
              <a:rPr lang="en-US" altLang="x-none" smtClean="0"/>
              <a:pPr/>
              <a:t>52</a:t>
            </a:fld>
            <a:endParaRPr lang="en-US" altLang="x-none"/>
          </a:p>
        </p:txBody>
      </p:sp>
    </p:spTree>
    <p:extLst>
      <p:ext uri="{BB962C8B-B14F-4D97-AF65-F5344CB8AC3E}">
        <p14:creationId xmlns:p14="http://schemas.microsoft.com/office/powerpoint/2010/main" val="1649955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a:solidFill>
                  <a:schemeClr val="tx1"/>
                </a:solidFill>
                <a:effectLst/>
                <a:latin typeface="Montserrat Light" charset="0"/>
                <a:ea typeface="+mn-ea"/>
                <a:cs typeface="+mn-cs"/>
              </a:rPr>
              <a:t>The Region of the Americas also observed a decreasing trend for the fourth consecutive week since EW 1 of 2021 driven mainly by the reduction in cases reported by USA. </a:t>
            </a:r>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1670475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a:solidFill>
                  <a:schemeClr val="tx1"/>
                </a:solidFill>
                <a:effectLst/>
                <a:latin typeface="Montserrat Light" charset="0"/>
                <a:ea typeface="+mn-ea"/>
                <a:cs typeface="+mn-cs"/>
              </a:rPr>
              <a:t>For the first time since EW42 of 2020 ( and not counting the slight dip in EW 52 - holiday period) – there was a decrease in the weekly number of new deaths – 4% relative decrease compared to the previous week. Unlike the cases, the decrease in absolute number of deaths were mainly driven by decreases  observed in Mexico, and Colombia. </a:t>
            </a:r>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2297539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subregion the weekly cases remain elevated, and the number of new deaths are increasing. This increase is driven mainly by the Dominican Republic which has been observing an acceleration in deaths since EW 3 of 2021. On the other hand, after weeks of reporting elevated weekly deaths , Puerto observed a decline starting EW of 2021. </a:t>
            </a:r>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3740848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CA" sz="2400" b="0" i="0" kern="1200" dirty="0">
                <a:solidFill>
                  <a:schemeClr val="tx1"/>
                </a:solidFill>
                <a:effectLst/>
                <a:latin typeface="Montserrat Light" charset="0"/>
                <a:ea typeface="+mn-ea"/>
                <a:cs typeface="+mn-cs"/>
              </a:rPr>
              <a:t>In the Caribbean and Atlantic Ocean Islands of less than 400,000 population, Aruba, Barbados , St Lucia and St Vincent and the grenadines continue to lead the case increase. Aruba, Barbados and Saint Lucia have also reported an increasing trend in weekly deaths in the past 3 weeks. According to information received from the IHR NFPs, Aruba has been reporting an increase in cases detected with the variant first identified in the UK – VOC 202012/01. </a:t>
            </a:r>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93594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CA" sz="2400" b="0" i="0" kern="1200" dirty="0">
                <a:solidFill>
                  <a:schemeClr val="tx1"/>
                </a:solidFill>
                <a:effectLst/>
                <a:latin typeface="Montserrat Light" charset="0"/>
                <a:ea typeface="+mn-ea"/>
                <a:cs typeface="+mn-cs"/>
              </a:rPr>
              <a:t>In this subregion – Turks and Caicos' increasing number of cases continues with Antigua and Barbuda also joining the trend for the past three weeks. </a:t>
            </a:r>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2401731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2400" b="0" i="0" kern="1200" dirty="0">
                <a:solidFill>
                  <a:schemeClr val="tx1"/>
                </a:solidFill>
                <a:effectLst/>
                <a:latin typeface="Montserrat Light" charset="0"/>
                <a:ea typeface="+mn-ea"/>
                <a:cs typeface="+mn-cs"/>
              </a:rPr>
              <a:t>In the Guyanese shield, the weekly number of cases appear to be on the decline, mainly driven by French Guiana. Cases in Guyana and Suriname continue at the elevated levels seen since the end of 2020. In Guyana the case notification rate between EW 42 and 50 of 2020 dropped to the lowest levels seen in the pandemic – followed 2 weeks later by a sustained increase in deaths starting EW 52 of 2020 up to EW 5 of 2021. </a:t>
            </a:r>
          </a:p>
        </p:txBody>
      </p:sp>
      <p:sp>
        <p:nvSpPr>
          <p:cNvPr id="4" name="Slide Number Placeholder 3"/>
          <p:cNvSpPr>
            <a:spLocks noGrp="1"/>
          </p:cNvSpPr>
          <p:nvPr>
            <p:ph type="sldNum" sz="quarter" idx="5"/>
          </p:nvPr>
        </p:nvSpPr>
        <p:spPr/>
        <p:txBody>
          <a:bodyPr/>
          <a:lstStyle/>
          <a:p>
            <a:fld id="{006BE02D-20C0-F840-AFAC-BEA99C74FDC2}" type="slidenum">
              <a:rPr lang="en-US" smtClean="0"/>
              <a:pPr/>
              <a:t>8</a:t>
            </a:fld>
            <a:endParaRPr lang="en-US" dirty="0"/>
          </a:p>
        </p:txBody>
      </p:sp>
    </p:spTree>
    <p:extLst>
      <p:ext uri="{BB962C8B-B14F-4D97-AF65-F5344CB8AC3E}">
        <p14:creationId xmlns:p14="http://schemas.microsoft.com/office/powerpoint/2010/main" val="1438790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1968E5-D76A-4DC3-B4AB-010ED9672B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843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1968E5-D76A-4DC3-B4AB-010ED9672BE7}" type="slidenum">
              <a:rPr lang="en-US" smtClean="0"/>
              <a:t>34</a:t>
            </a:fld>
            <a:endParaRPr lang="en-US"/>
          </a:p>
        </p:txBody>
      </p:sp>
    </p:spTree>
    <p:extLst>
      <p:ext uri="{BB962C8B-B14F-4D97-AF65-F5344CB8AC3E}">
        <p14:creationId xmlns:p14="http://schemas.microsoft.com/office/powerpoint/2010/main" val="3120943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8.emf"/><Relationship Id="rId4" Type="http://schemas.openxmlformats.org/officeDocument/2006/relationships/tags" Target="../tags/tag4.xml"/><Relationship Id="rId9" Type="http://schemas.openxmlformats.org/officeDocument/2006/relationships/oleObject" Target="../embeddings/oleObject1.bin"/></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1.emf"/><Relationship Id="rId4" Type="http://schemas.openxmlformats.org/officeDocument/2006/relationships/oleObject" Target="../embeddings/oleObject2.bin"/></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96BC2-255B-4912-AA73-9503EE4A3C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7965D2-FA6C-4213-84DE-6B5FB5980B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8CC49F-A2CF-4C8B-846D-BCF81044C5D6}"/>
              </a:ext>
            </a:extLst>
          </p:cNvPr>
          <p:cNvSpPr>
            <a:spLocks noGrp="1"/>
          </p:cNvSpPr>
          <p:nvPr>
            <p:ph type="dt" sz="half" idx="10"/>
          </p:nvPr>
        </p:nvSpPr>
        <p:spPr/>
        <p:txBody>
          <a:bodyPr/>
          <a:lstStyle/>
          <a:p>
            <a:fld id="{EF9A5BFA-D03A-4BBC-949B-F7AD3CAB3A7C}" type="datetimeFigureOut">
              <a:rPr lang="en-US" smtClean="0"/>
              <a:t>2/18/2021</a:t>
            </a:fld>
            <a:endParaRPr lang="en-US"/>
          </a:p>
        </p:txBody>
      </p:sp>
      <p:sp>
        <p:nvSpPr>
          <p:cNvPr id="5" name="Footer Placeholder 4">
            <a:extLst>
              <a:ext uri="{FF2B5EF4-FFF2-40B4-BE49-F238E27FC236}">
                <a16:creationId xmlns:a16="http://schemas.microsoft.com/office/drawing/2014/main" id="{B969CDD4-0F8F-4AF8-B1A3-0AB1132C08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89E1E-7274-4AC5-9EA8-327420934E90}"/>
              </a:ext>
            </a:extLst>
          </p:cNvPr>
          <p:cNvSpPr>
            <a:spLocks noGrp="1"/>
          </p:cNvSpPr>
          <p:nvPr>
            <p:ph type="sldNum" sz="quarter" idx="12"/>
          </p:nvPr>
        </p:nvSpPr>
        <p:spPr/>
        <p:txBody>
          <a:bodyPr/>
          <a:lstStyle/>
          <a:p>
            <a:fld id="{81174480-CDEF-4F1C-B8C7-491DDE0A55DD}" type="slidenum">
              <a:rPr lang="en-US" smtClean="0"/>
              <a:t>‹#›</a:t>
            </a:fld>
            <a:endParaRPr lang="en-US"/>
          </a:p>
        </p:txBody>
      </p:sp>
    </p:spTree>
    <p:extLst>
      <p:ext uri="{BB962C8B-B14F-4D97-AF65-F5344CB8AC3E}">
        <p14:creationId xmlns:p14="http://schemas.microsoft.com/office/powerpoint/2010/main" val="2128598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8C069-EDFA-4FD2-A965-1DF1109550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C03F8A-BCCA-42BE-9BE5-3CA11AD463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2BDA44-4F32-4311-8CE6-F3F424A41271}"/>
              </a:ext>
            </a:extLst>
          </p:cNvPr>
          <p:cNvSpPr>
            <a:spLocks noGrp="1"/>
          </p:cNvSpPr>
          <p:nvPr>
            <p:ph type="dt" sz="half" idx="10"/>
          </p:nvPr>
        </p:nvSpPr>
        <p:spPr/>
        <p:txBody>
          <a:bodyPr/>
          <a:lstStyle/>
          <a:p>
            <a:fld id="{EF9A5BFA-D03A-4BBC-949B-F7AD3CAB3A7C}" type="datetimeFigureOut">
              <a:rPr lang="en-US" smtClean="0"/>
              <a:t>2/18/2021</a:t>
            </a:fld>
            <a:endParaRPr lang="en-US"/>
          </a:p>
        </p:txBody>
      </p:sp>
      <p:sp>
        <p:nvSpPr>
          <p:cNvPr id="5" name="Footer Placeholder 4">
            <a:extLst>
              <a:ext uri="{FF2B5EF4-FFF2-40B4-BE49-F238E27FC236}">
                <a16:creationId xmlns:a16="http://schemas.microsoft.com/office/drawing/2014/main" id="{7395B4FE-E6D2-404C-AEEC-9B16A7238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94B7D-B513-4778-9E2F-F64977D845ED}"/>
              </a:ext>
            </a:extLst>
          </p:cNvPr>
          <p:cNvSpPr>
            <a:spLocks noGrp="1"/>
          </p:cNvSpPr>
          <p:nvPr>
            <p:ph type="sldNum" sz="quarter" idx="12"/>
          </p:nvPr>
        </p:nvSpPr>
        <p:spPr/>
        <p:txBody>
          <a:bodyPr/>
          <a:lstStyle/>
          <a:p>
            <a:fld id="{81174480-CDEF-4F1C-B8C7-491DDE0A55DD}" type="slidenum">
              <a:rPr lang="en-US" smtClean="0"/>
              <a:t>‹#›</a:t>
            </a:fld>
            <a:endParaRPr lang="en-US"/>
          </a:p>
        </p:txBody>
      </p:sp>
    </p:spTree>
    <p:extLst>
      <p:ext uri="{BB962C8B-B14F-4D97-AF65-F5344CB8AC3E}">
        <p14:creationId xmlns:p14="http://schemas.microsoft.com/office/powerpoint/2010/main" val="2657867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E7F076-B6EB-4754-AD42-4239C7FE0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5AD35D-7532-47DA-9416-F5C0705684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2A412D-C2FA-4637-8B85-0F156F84085B}"/>
              </a:ext>
            </a:extLst>
          </p:cNvPr>
          <p:cNvSpPr>
            <a:spLocks noGrp="1"/>
          </p:cNvSpPr>
          <p:nvPr>
            <p:ph type="dt" sz="half" idx="10"/>
          </p:nvPr>
        </p:nvSpPr>
        <p:spPr/>
        <p:txBody>
          <a:bodyPr/>
          <a:lstStyle/>
          <a:p>
            <a:fld id="{EF9A5BFA-D03A-4BBC-949B-F7AD3CAB3A7C}" type="datetimeFigureOut">
              <a:rPr lang="en-US" smtClean="0"/>
              <a:t>2/18/2021</a:t>
            </a:fld>
            <a:endParaRPr lang="en-US"/>
          </a:p>
        </p:txBody>
      </p:sp>
      <p:sp>
        <p:nvSpPr>
          <p:cNvPr id="5" name="Footer Placeholder 4">
            <a:extLst>
              <a:ext uri="{FF2B5EF4-FFF2-40B4-BE49-F238E27FC236}">
                <a16:creationId xmlns:a16="http://schemas.microsoft.com/office/drawing/2014/main" id="{AFEC0E2E-94BC-4043-9A98-A68FF886E6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39D75F-1C87-4172-ABB7-8D17262D4576}"/>
              </a:ext>
            </a:extLst>
          </p:cNvPr>
          <p:cNvSpPr>
            <a:spLocks noGrp="1"/>
          </p:cNvSpPr>
          <p:nvPr>
            <p:ph type="sldNum" sz="quarter" idx="12"/>
          </p:nvPr>
        </p:nvSpPr>
        <p:spPr/>
        <p:txBody>
          <a:bodyPr/>
          <a:lstStyle/>
          <a:p>
            <a:fld id="{81174480-CDEF-4F1C-B8C7-491DDE0A55DD}" type="slidenum">
              <a:rPr lang="en-US" smtClean="0"/>
              <a:t>‹#›</a:t>
            </a:fld>
            <a:endParaRPr lang="en-US"/>
          </a:p>
        </p:txBody>
      </p:sp>
    </p:spTree>
    <p:extLst>
      <p:ext uri="{BB962C8B-B14F-4D97-AF65-F5344CB8AC3E}">
        <p14:creationId xmlns:p14="http://schemas.microsoft.com/office/powerpoint/2010/main" val="874195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rgbClr val="FF671B"/>
                </a:solidFill>
                <a:latin typeface="+mn-lt"/>
                <a:sym typeface="Montserrat-Regular" charset="0"/>
              </a:rPr>
              <a:t>PAHO/WHO</a:t>
            </a:r>
          </a:p>
        </p:txBody>
      </p:sp>
      <p:pic>
        <p:nvPicPr>
          <p:cNvPr id="8" name="Picture 7"/>
          <p:cNvPicPr>
            <a:picLocks noChangeAspect="1"/>
          </p:cNvPicPr>
          <p:nvPr userDrawn="1"/>
        </p:nvPicPr>
        <p:blipFill>
          <a:blip r:embed="rId3"/>
          <a:stretch>
            <a:fillRect/>
          </a:stretch>
        </p:blipFill>
        <p:spPr>
          <a:xfrm>
            <a:off x="9885053" y="6249204"/>
            <a:ext cx="1621441" cy="262553"/>
          </a:xfrm>
          <a:prstGeom prst="rect">
            <a:avLst/>
          </a:prstGeom>
        </p:spPr>
      </p:pic>
      <p:sp>
        <p:nvSpPr>
          <p:cNvPr id="12"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0" name="Text Placeholder 9">
            <a:extLst>
              <a:ext uri="{FF2B5EF4-FFF2-40B4-BE49-F238E27FC236}">
                <a16:creationId xmlns:a16="http://schemas.microsoft.com/office/drawing/2014/main" id="{635B7FD3-8E5E-491F-AF59-28F54BBBF96D}"/>
              </a:ext>
            </a:extLst>
          </p:cNvPr>
          <p:cNvSpPr>
            <a:spLocks noGrp="1"/>
          </p:cNvSpPr>
          <p:nvPr>
            <p:ph type="body" sz="quarter" idx="11" hasCustomPrompt="1"/>
          </p:nvPr>
        </p:nvSpPr>
        <p:spPr>
          <a:xfrm>
            <a:off x="351643" y="1698478"/>
            <a:ext cx="11519654" cy="4431978"/>
          </a:xfrm>
        </p:spPr>
        <p:txBody>
          <a:bodyPr>
            <a:normAutofit/>
          </a:bodyPr>
          <a:lstStyle>
            <a:lvl1pPr marL="0" indent="0" algn="l">
              <a:buNone/>
              <a:defRPr sz="2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28903570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208481" y="3783303"/>
            <a:ext cx="4564063" cy="863600"/>
          </a:xfrm>
        </p:spPr>
        <p:txBody>
          <a:bodyPr/>
          <a:lstStyle>
            <a:lvl1pPr marL="0" indent="0">
              <a:buNone/>
              <a:defRPr>
                <a:solidFill>
                  <a:schemeClr val="bg1"/>
                </a:solidFill>
              </a:defRPr>
            </a:lvl1pPr>
            <a:lvl2pPr marL="457200" indent="0">
              <a:buNone/>
              <a:defRPr/>
            </a:lvl2pPr>
            <a:lvl3pPr marL="914399" indent="0">
              <a:buNone/>
              <a:defRPr/>
            </a:lvl3pPr>
            <a:lvl4pPr marL="1371600" indent="0">
              <a:buNone/>
              <a:defRPr/>
            </a:lvl4pPr>
            <a:lvl5pPr marL="1828800" indent="0">
              <a:buNone/>
              <a:defRPr/>
            </a:lvl5pPr>
          </a:lstStyle>
          <a:p>
            <a:pPr lvl="0"/>
            <a:r>
              <a:rPr lang="en-US"/>
              <a:t>Click to edit Master text styles</a:t>
            </a:r>
          </a:p>
        </p:txBody>
      </p:sp>
      <p:sp>
        <p:nvSpPr>
          <p:cNvPr id="8" name="Title 7"/>
          <p:cNvSpPr>
            <a:spLocks noGrp="1"/>
          </p:cNvSpPr>
          <p:nvPr>
            <p:ph type="title" hasCustomPrompt="1"/>
          </p:nvPr>
        </p:nvSpPr>
        <p:spPr>
          <a:xfrm>
            <a:off x="3075709" y="2348636"/>
            <a:ext cx="7537425" cy="1325563"/>
          </a:xfrm>
        </p:spPr>
        <p:txBody>
          <a:bodyPr/>
          <a:lstStyle>
            <a:lvl1pPr algn="l">
              <a:defRPr sz="4000">
                <a:solidFill>
                  <a:schemeClr val="bg1"/>
                </a:solidFill>
              </a:defRPr>
            </a:lvl1pPr>
          </a:lstStyle>
          <a:p>
            <a:r>
              <a:rPr lang="en-US"/>
              <a:t>CLICK TO EDIT MASTER TITLE STYLE</a:t>
            </a:r>
          </a:p>
        </p:txBody>
      </p:sp>
      <p:cxnSp>
        <p:nvCxnSpPr>
          <p:cNvPr id="3" name="Straight Connector 2"/>
          <p:cNvCxnSpPr/>
          <p:nvPr userDrawn="1"/>
        </p:nvCxnSpPr>
        <p:spPr>
          <a:xfrm>
            <a:off x="2878282" y="2296391"/>
            <a:ext cx="0" cy="27120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stretch>
            <a:fillRect/>
          </a:stretch>
        </p:blipFill>
        <p:spPr>
          <a:xfrm>
            <a:off x="8668024" y="5964383"/>
            <a:ext cx="2610357" cy="422684"/>
          </a:xfrm>
          <a:prstGeom prst="rect">
            <a:avLst/>
          </a:prstGeom>
        </p:spPr>
      </p:pic>
    </p:spTree>
    <p:extLst>
      <p:ext uri="{BB962C8B-B14F-4D97-AF65-F5344CB8AC3E}">
        <p14:creationId xmlns:p14="http://schemas.microsoft.com/office/powerpoint/2010/main" val="8637460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21888999-9356-1B44-8BFC-C827CDB680CD}"/>
              </a:ext>
            </a:extLst>
          </p:cNvPr>
          <p:cNvSpPr/>
          <p:nvPr userDrawn="1"/>
        </p:nvSpPr>
        <p:spPr>
          <a:xfrm>
            <a:off x="-989523" y="967153"/>
            <a:ext cx="15380434" cy="6844346"/>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59D049B5-344E-3946-9D92-0E6D3E9A7908}"/>
              </a:ext>
            </a:extLst>
          </p:cNvPr>
          <p:cNvSpPr/>
          <p:nvPr userDrawn="1"/>
        </p:nvSpPr>
        <p:spPr>
          <a:xfrm>
            <a:off x="-1529862" y="-2022230"/>
            <a:ext cx="15417507" cy="14420758"/>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418473F-A264-B745-B9EF-AED3661C330D}"/>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17" name="Picture 16">
            <a:extLst>
              <a:ext uri="{FF2B5EF4-FFF2-40B4-BE49-F238E27FC236}">
                <a16:creationId xmlns:a16="http://schemas.microsoft.com/office/drawing/2014/main" id="{4FA7C0AC-C926-8A41-B335-961DBDD69E4F}"/>
              </a:ext>
            </a:extLst>
          </p:cNvPr>
          <p:cNvPicPr>
            <a:picLocks noChangeAspect="1"/>
          </p:cNvPicPr>
          <p:nvPr userDrawn="1"/>
        </p:nvPicPr>
        <p:blipFill>
          <a:blip r:embed="rId3">
            <a:alphaModFix amt="60000"/>
          </a:blip>
          <a:stretch>
            <a:fillRect/>
          </a:stretch>
        </p:blipFill>
        <p:spPr>
          <a:xfrm>
            <a:off x="-7667761" y="-3548982"/>
            <a:ext cx="15522477" cy="11949121"/>
          </a:xfrm>
          <a:prstGeom prst="rect">
            <a:avLst/>
          </a:prstGeom>
        </p:spPr>
      </p:pic>
      <p:pic>
        <p:nvPicPr>
          <p:cNvPr id="7" name="Picture 6">
            <a:extLst>
              <a:ext uri="{FF2B5EF4-FFF2-40B4-BE49-F238E27FC236}">
                <a16:creationId xmlns:a16="http://schemas.microsoft.com/office/drawing/2014/main" id="{8A230268-5583-6349-81C9-2F2F8DD0F220}"/>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6" name="Text Placeholder 9">
            <a:extLst>
              <a:ext uri="{FF2B5EF4-FFF2-40B4-BE49-F238E27FC236}">
                <a16:creationId xmlns:a16="http://schemas.microsoft.com/office/drawing/2014/main" id="{B046D452-F9C2-8344-8F72-8FC293550F7F}"/>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5" name="Text Placeholder 4">
            <a:extLst>
              <a:ext uri="{FF2B5EF4-FFF2-40B4-BE49-F238E27FC236}">
                <a16:creationId xmlns:a16="http://schemas.microsoft.com/office/drawing/2014/main" id="{EC4DA275-254E-6346-B053-A6E5F000FBEA}"/>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9A0BB99-BE1A-0D43-9492-CDDF98573EEA}"/>
              </a:ext>
            </a:extLst>
          </p:cNvPr>
          <p:cNvSpPr>
            <a:spLocks noGrp="1"/>
          </p:cNvSpPr>
          <p:nvPr>
            <p:ph type="sldNum" sz="quarter" idx="4"/>
          </p:nvPr>
        </p:nvSpPr>
        <p:spPr>
          <a:xfrm>
            <a:off x="10773508" y="6356350"/>
            <a:ext cx="58029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1380348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General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4B8B5B-9B5F-E048-B1C3-F50719D0B778}"/>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7" name="Title 1">
            <a:extLst>
              <a:ext uri="{FF2B5EF4-FFF2-40B4-BE49-F238E27FC236}">
                <a16:creationId xmlns:a16="http://schemas.microsoft.com/office/drawing/2014/main" id="{E0568E8B-C552-5E4F-AB07-E460670D91F4}"/>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72CCBA33-E6E0-384E-90A8-EAE66CFDCE87}"/>
              </a:ext>
            </a:extLst>
          </p:cNvPr>
          <p:cNvSpPr>
            <a:spLocks noGrp="1"/>
          </p:cNvSpPr>
          <p:nvPr>
            <p:ph sz="half" idx="1"/>
          </p:nvPr>
        </p:nvSpPr>
        <p:spPr>
          <a:xfrm>
            <a:off x="838199" y="1825625"/>
            <a:ext cx="10515599"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3D8498F2-7E45-BB45-87B1-0F67E22B7AAF}"/>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FD99A02B-7E40-FC48-94C4-1471973C85C6}"/>
              </a:ext>
            </a:extLst>
          </p:cNvPr>
          <p:cNvGrpSpPr/>
          <p:nvPr userDrawn="1"/>
        </p:nvGrpSpPr>
        <p:grpSpPr>
          <a:xfrm>
            <a:off x="838200" y="6307650"/>
            <a:ext cx="3357949" cy="331271"/>
            <a:chOff x="2933700" y="2011363"/>
            <a:chExt cx="4006850" cy="395287"/>
          </a:xfrm>
          <a:solidFill>
            <a:schemeClr val="bg1"/>
          </a:solidFill>
        </p:grpSpPr>
        <p:sp>
          <p:nvSpPr>
            <p:cNvPr id="15" name="Freeform 1">
              <a:extLst>
                <a:ext uri="{FF2B5EF4-FFF2-40B4-BE49-F238E27FC236}">
                  <a16:creationId xmlns:a16="http://schemas.microsoft.com/office/drawing/2014/main" id="{8C8248BC-B323-3944-BBDC-2F6A650A4837}"/>
                </a:ext>
              </a:extLst>
            </p:cNvPr>
            <p:cNvSpPr>
              <a:spLocks noChangeArrowheads="1"/>
            </p:cNvSpPr>
            <p:nvPr/>
          </p:nvSpPr>
          <p:spPr bwMode="auto">
            <a:xfrm>
              <a:off x="6327775" y="2336800"/>
              <a:ext cx="53975" cy="66675"/>
            </a:xfrm>
            <a:custGeom>
              <a:avLst/>
              <a:gdLst>
                <a:gd name="T0" fmla="*/ 98 w 149"/>
                <a:gd name="T1" fmla="*/ 143 h 187"/>
                <a:gd name="T2" fmla="*/ 47 w 149"/>
                <a:gd name="T3" fmla="*/ 143 h 187"/>
                <a:gd name="T4" fmla="*/ 37 w 149"/>
                <a:gd name="T5" fmla="*/ 186 h 187"/>
                <a:gd name="T6" fmla="*/ 0 w 149"/>
                <a:gd name="T7" fmla="*/ 186 h 187"/>
                <a:gd name="T8" fmla="*/ 53 w 149"/>
                <a:gd name="T9" fmla="*/ 0 h 187"/>
                <a:gd name="T10" fmla="*/ 95 w 149"/>
                <a:gd name="T11" fmla="*/ 0 h 187"/>
                <a:gd name="T12" fmla="*/ 148 w 149"/>
                <a:gd name="T13" fmla="*/ 186 h 187"/>
                <a:gd name="T14" fmla="*/ 108 w 149"/>
                <a:gd name="T15" fmla="*/ 186 h 187"/>
                <a:gd name="T16" fmla="*/ 98 w 149"/>
                <a:gd name="T17" fmla="*/ 143 h 187"/>
                <a:gd name="T18" fmla="*/ 74 w 149"/>
                <a:gd name="T19" fmla="*/ 35 h 187"/>
                <a:gd name="T20" fmla="*/ 74 w 149"/>
                <a:gd name="T21" fmla="*/ 35 h 187"/>
                <a:gd name="T22" fmla="*/ 55 w 149"/>
                <a:gd name="T23" fmla="*/ 112 h 187"/>
                <a:gd name="T24" fmla="*/ 93 w 149"/>
                <a:gd name="T25" fmla="*/ 112 h 187"/>
                <a:gd name="T26" fmla="*/ 74 w 149"/>
                <a:gd name="T27" fmla="*/ 3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187">
                  <a:moveTo>
                    <a:pt x="98" y="143"/>
                  </a:moveTo>
                  <a:lnTo>
                    <a:pt x="47" y="143"/>
                  </a:lnTo>
                  <a:lnTo>
                    <a:pt x="37" y="186"/>
                  </a:lnTo>
                  <a:lnTo>
                    <a:pt x="0" y="186"/>
                  </a:lnTo>
                  <a:lnTo>
                    <a:pt x="53" y="0"/>
                  </a:lnTo>
                  <a:lnTo>
                    <a:pt x="95" y="0"/>
                  </a:lnTo>
                  <a:lnTo>
                    <a:pt x="148" y="186"/>
                  </a:lnTo>
                  <a:lnTo>
                    <a:pt x="108" y="186"/>
                  </a:lnTo>
                  <a:lnTo>
                    <a:pt x="98" y="143"/>
                  </a:lnTo>
                  <a:close/>
                  <a:moveTo>
                    <a:pt x="74" y="35"/>
                  </a:moveTo>
                  <a:lnTo>
                    <a:pt x="74" y="35"/>
                  </a:lnTo>
                  <a:lnTo>
                    <a:pt x="55" y="112"/>
                  </a:lnTo>
                  <a:lnTo>
                    <a:pt x="93" y="112"/>
                  </a:lnTo>
                  <a:lnTo>
                    <a:pt x="74" y="3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2">
              <a:extLst>
                <a:ext uri="{FF2B5EF4-FFF2-40B4-BE49-F238E27FC236}">
                  <a16:creationId xmlns:a16="http://schemas.microsoft.com/office/drawing/2014/main" id="{34391D0D-9563-8B4E-A756-F18DBA2EFFE2}"/>
                </a:ext>
              </a:extLst>
            </p:cNvPr>
            <p:cNvSpPr>
              <a:spLocks noChangeArrowheads="1"/>
            </p:cNvSpPr>
            <p:nvPr/>
          </p:nvSpPr>
          <p:spPr bwMode="auto">
            <a:xfrm>
              <a:off x="6384925" y="2351088"/>
              <a:ext cx="60325" cy="50800"/>
            </a:xfrm>
            <a:custGeom>
              <a:avLst/>
              <a:gdLst>
                <a:gd name="T0" fmla="*/ 132 w 168"/>
                <a:gd name="T1" fmla="*/ 55 h 141"/>
                <a:gd name="T2" fmla="*/ 119 w 168"/>
                <a:gd name="T3" fmla="*/ 34 h 141"/>
                <a:gd name="T4" fmla="*/ 103 w 168"/>
                <a:gd name="T5" fmla="*/ 53 h 141"/>
                <a:gd name="T6" fmla="*/ 103 w 168"/>
                <a:gd name="T7" fmla="*/ 140 h 141"/>
                <a:gd name="T8" fmla="*/ 66 w 168"/>
                <a:gd name="T9" fmla="*/ 140 h 141"/>
                <a:gd name="T10" fmla="*/ 66 w 168"/>
                <a:gd name="T11" fmla="*/ 55 h 141"/>
                <a:gd name="T12" fmla="*/ 53 w 168"/>
                <a:gd name="T13" fmla="*/ 34 h 141"/>
                <a:gd name="T14" fmla="*/ 37 w 168"/>
                <a:gd name="T15" fmla="*/ 63 h 141"/>
                <a:gd name="T16" fmla="*/ 37 w 168"/>
                <a:gd name="T17" fmla="*/ 140 h 141"/>
                <a:gd name="T18" fmla="*/ 0 w 168"/>
                <a:gd name="T19" fmla="*/ 140 h 141"/>
                <a:gd name="T20" fmla="*/ 0 w 168"/>
                <a:gd name="T21" fmla="*/ 32 h 141"/>
                <a:gd name="T22" fmla="*/ 0 w 168"/>
                <a:gd name="T23" fmla="*/ 2 h 141"/>
                <a:gd name="T24" fmla="*/ 34 w 168"/>
                <a:gd name="T25" fmla="*/ 2 h 141"/>
                <a:gd name="T26" fmla="*/ 34 w 168"/>
                <a:gd name="T27" fmla="*/ 26 h 141"/>
                <a:gd name="T28" fmla="*/ 34 w 168"/>
                <a:gd name="T29" fmla="*/ 26 h 141"/>
                <a:gd name="T30" fmla="*/ 69 w 168"/>
                <a:gd name="T31" fmla="*/ 0 h 141"/>
                <a:gd name="T32" fmla="*/ 100 w 168"/>
                <a:gd name="T33" fmla="*/ 24 h 141"/>
                <a:gd name="T34" fmla="*/ 132 w 168"/>
                <a:gd name="T35" fmla="*/ 0 h 141"/>
                <a:gd name="T36" fmla="*/ 167 w 168"/>
                <a:gd name="T37" fmla="*/ 50 h 141"/>
                <a:gd name="T38" fmla="*/ 167 w 168"/>
                <a:gd name="T39" fmla="*/ 140 h 141"/>
                <a:gd name="T40" fmla="*/ 132 w 168"/>
                <a:gd name="T41" fmla="*/ 140 h 141"/>
                <a:gd name="T42" fmla="*/ 132 w 168"/>
                <a:gd name="T43" fmla="*/ 5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8" h="141">
                  <a:moveTo>
                    <a:pt x="132" y="55"/>
                  </a:moveTo>
                  <a:cubicBezTo>
                    <a:pt x="132" y="40"/>
                    <a:pt x="127" y="34"/>
                    <a:pt x="119" y="34"/>
                  </a:cubicBezTo>
                  <a:cubicBezTo>
                    <a:pt x="108" y="34"/>
                    <a:pt x="103" y="42"/>
                    <a:pt x="103" y="53"/>
                  </a:cubicBezTo>
                  <a:lnTo>
                    <a:pt x="103" y="140"/>
                  </a:lnTo>
                  <a:lnTo>
                    <a:pt x="66" y="140"/>
                  </a:lnTo>
                  <a:lnTo>
                    <a:pt x="66" y="55"/>
                  </a:lnTo>
                  <a:cubicBezTo>
                    <a:pt x="66" y="37"/>
                    <a:pt x="58" y="34"/>
                    <a:pt x="53" y="34"/>
                  </a:cubicBezTo>
                  <a:cubicBezTo>
                    <a:pt x="39" y="34"/>
                    <a:pt x="37" y="47"/>
                    <a:pt x="37" y="63"/>
                  </a:cubicBezTo>
                  <a:lnTo>
                    <a:pt x="37" y="140"/>
                  </a:lnTo>
                  <a:lnTo>
                    <a:pt x="0" y="140"/>
                  </a:lnTo>
                  <a:lnTo>
                    <a:pt x="0" y="32"/>
                  </a:lnTo>
                  <a:cubicBezTo>
                    <a:pt x="0" y="18"/>
                    <a:pt x="0" y="10"/>
                    <a:pt x="0" y="2"/>
                  </a:cubicBezTo>
                  <a:lnTo>
                    <a:pt x="34" y="2"/>
                  </a:lnTo>
                  <a:cubicBezTo>
                    <a:pt x="34" y="8"/>
                    <a:pt x="34" y="16"/>
                    <a:pt x="34" y="26"/>
                  </a:cubicBezTo>
                  <a:lnTo>
                    <a:pt x="34" y="26"/>
                  </a:lnTo>
                  <a:cubicBezTo>
                    <a:pt x="39" y="10"/>
                    <a:pt x="51" y="0"/>
                    <a:pt x="69" y="0"/>
                  </a:cubicBezTo>
                  <a:cubicBezTo>
                    <a:pt x="88" y="0"/>
                    <a:pt x="95" y="10"/>
                    <a:pt x="100" y="24"/>
                  </a:cubicBezTo>
                  <a:cubicBezTo>
                    <a:pt x="106" y="10"/>
                    <a:pt x="114" y="0"/>
                    <a:pt x="132" y="0"/>
                  </a:cubicBezTo>
                  <a:cubicBezTo>
                    <a:pt x="159" y="0"/>
                    <a:pt x="167" y="21"/>
                    <a:pt x="167" y="50"/>
                  </a:cubicBezTo>
                  <a:lnTo>
                    <a:pt x="167" y="140"/>
                  </a:lnTo>
                  <a:lnTo>
                    <a:pt x="132" y="140"/>
                  </a:lnTo>
                  <a:lnTo>
                    <a:pt x="132" y="5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3">
              <a:extLst>
                <a:ext uri="{FF2B5EF4-FFF2-40B4-BE49-F238E27FC236}">
                  <a16:creationId xmlns:a16="http://schemas.microsoft.com/office/drawing/2014/main" id="{7FF2C157-A891-C748-B894-DC6868F121E8}"/>
                </a:ext>
              </a:extLst>
            </p:cNvPr>
            <p:cNvSpPr>
              <a:spLocks noChangeArrowheads="1"/>
            </p:cNvSpPr>
            <p:nvPr/>
          </p:nvSpPr>
          <p:spPr bwMode="auto">
            <a:xfrm>
              <a:off x="6454775" y="2351088"/>
              <a:ext cx="38100" cy="52387"/>
            </a:xfrm>
            <a:custGeom>
              <a:avLst/>
              <a:gdLst>
                <a:gd name="T0" fmla="*/ 106 w 107"/>
                <a:gd name="T1" fmla="*/ 82 h 144"/>
                <a:gd name="T2" fmla="*/ 35 w 107"/>
                <a:gd name="T3" fmla="*/ 82 h 144"/>
                <a:gd name="T4" fmla="*/ 64 w 107"/>
                <a:gd name="T5" fmla="*/ 114 h 144"/>
                <a:gd name="T6" fmla="*/ 98 w 107"/>
                <a:gd name="T7" fmla="*/ 103 h 144"/>
                <a:gd name="T8" fmla="*/ 98 w 107"/>
                <a:gd name="T9" fmla="*/ 135 h 144"/>
                <a:gd name="T10" fmla="*/ 61 w 107"/>
                <a:gd name="T11" fmla="*/ 143 h 144"/>
                <a:gd name="T12" fmla="*/ 0 w 107"/>
                <a:gd name="T13" fmla="*/ 71 h 144"/>
                <a:gd name="T14" fmla="*/ 53 w 107"/>
                <a:gd name="T15" fmla="*/ 0 h 144"/>
                <a:gd name="T16" fmla="*/ 106 w 107"/>
                <a:gd name="T17" fmla="*/ 71 h 144"/>
                <a:gd name="T18" fmla="*/ 106 w 107"/>
                <a:gd name="T19" fmla="*/ 82 h 144"/>
                <a:gd name="T20" fmla="*/ 75 w 107"/>
                <a:gd name="T21" fmla="*/ 61 h 144"/>
                <a:gd name="T22" fmla="*/ 56 w 107"/>
                <a:gd name="T23" fmla="*/ 26 h 144"/>
                <a:gd name="T24" fmla="*/ 37 w 107"/>
                <a:gd name="T25" fmla="*/ 61 h 144"/>
                <a:gd name="T26" fmla="*/ 75 w 107"/>
                <a:gd name="T27" fmla="*/ 6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44">
                  <a:moveTo>
                    <a:pt x="106" y="82"/>
                  </a:moveTo>
                  <a:lnTo>
                    <a:pt x="35" y="82"/>
                  </a:lnTo>
                  <a:cubicBezTo>
                    <a:pt x="35" y="98"/>
                    <a:pt x="43" y="114"/>
                    <a:pt x="64" y="114"/>
                  </a:cubicBezTo>
                  <a:cubicBezTo>
                    <a:pt x="77" y="114"/>
                    <a:pt x="88" y="108"/>
                    <a:pt x="98" y="103"/>
                  </a:cubicBezTo>
                  <a:lnTo>
                    <a:pt x="98" y="135"/>
                  </a:lnTo>
                  <a:cubicBezTo>
                    <a:pt x="88" y="140"/>
                    <a:pt x="72" y="143"/>
                    <a:pt x="61" y="143"/>
                  </a:cubicBezTo>
                  <a:cubicBezTo>
                    <a:pt x="19" y="143"/>
                    <a:pt x="0" y="114"/>
                    <a:pt x="0" y="71"/>
                  </a:cubicBezTo>
                  <a:cubicBezTo>
                    <a:pt x="0" y="34"/>
                    <a:pt x="19" y="0"/>
                    <a:pt x="53" y="0"/>
                  </a:cubicBezTo>
                  <a:cubicBezTo>
                    <a:pt x="64" y="0"/>
                    <a:pt x="106" y="0"/>
                    <a:pt x="106" y="71"/>
                  </a:cubicBezTo>
                  <a:lnTo>
                    <a:pt x="106" y="82"/>
                  </a:lnTo>
                  <a:close/>
                  <a:moveTo>
                    <a:pt x="75" y="61"/>
                  </a:moveTo>
                  <a:cubicBezTo>
                    <a:pt x="75" y="42"/>
                    <a:pt x="72" y="26"/>
                    <a:pt x="56" y="26"/>
                  </a:cubicBezTo>
                  <a:cubicBezTo>
                    <a:pt x="37" y="26"/>
                    <a:pt x="37" y="53"/>
                    <a:pt x="37" y="61"/>
                  </a:cubicBezTo>
                  <a:lnTo>
                    <a:pt x="75" y="6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4">
              <a:extLst>
                <a:ext uri="{FF2B5EF4-FFF2-40B4-BE49-F238E27FC236}">
                  <a16:creationId xmlns:a16="http://schemas.microsoft.com/office/drawing/2014/main" id="{1B77F040-C978-A045-80B3-BBD61F0420B5}"/>
                </a:ext>
              </a:extLst>
            </p:cNvPr>
            <p:cNvSpPr>
              <a:spLocks noChangeArrowheads="1"/>
            </p:cNvSpPr>
            <p:nvPr/>
          </p:nvSpPr>
          <p:spPr bwMode="auto">
            <a:xfrm>
              <a:off x="6499225" y="2351088"/>
              <a:ext cx="26988" cy="50800"/>
            </a:xfrm>
            <a:custGeom>
              <a:avLst/>
              <a:gdLst>
                <a:gd name="T0" fmla="*/ 0 w 76"/>
                <a:gd name="T1" fmla="*/ 32 h 141"/>
                <a:gd name="T2" fmla="*/ 0 w 76"/>
                <a:gd name="T3" fmla="*/ 2 h 141"/>
                <a:gd name="T4" fmla="*/ 35 w 76"/>
                <a:gd name="T5" fmla="*/ 2 h 141"/>
                <a:gd name="T6" fmla="*/ 35 w 76"/>
                <a:gd name="T7" fmla="*/ 26 h 141"/>
                <a:gd name="T8" fmla="*/ 35 w 76"/>
                <a:gd name="T9" fmla="*/ 26 h 141"/>
                <a:gd name="T10" fmla="*/ 69 w 76"/>
                <a:gd name="T11" fmla="*/ 0 h 141"/>
                <a:gd name="T12" fmla="*/ 75 w 76"/>
                <a:gd name="T13" fmla="*/ 0 h 141"/>
                <a:gd name="T14" fmla="*/ 75 w 76"/>
                <a:gd name="T15" fmla="*/ 40 h 141"/>
                <a:gd name="T16" fmla="*/ 61 w 76"/>
                <a:gd name="T17" fmla="*/ 37 h 141"/>
                <a:gd name="T18" fmla="*/ 38 w 76"/>
                <a:gd name="T19" fmla="*/ 79 h 141"/>
                <a:gd name="T20" fmla="*/ 38 w 76"/>
                <a:gd name="T21" fmla="*/ 140 h 141"/>
                <a:gd name="T22" fmla="*/ 0 w 76"/>
                <a:gd name="T23" fmla="*/ 140 h 141"/>
                <a:gd name="T24" fmla="*/ 0 w 76"/>
                <a:gd name="T25" fmla="*/ 3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141">
                  <a:moveTo>
                    <a:pt x="0" y="32"/>
                  </a:moveTo>
                  <a:cubicBezTo>
                    <a:pt x="0" y="18"/>
                    <a:pt x="0" y="10"/>
                    <a:pt x="0" y="2"/>
                  </a:cubicBezTo>
                  <a:lnTo>
                    <a:pt x="35" y="2"/>
                  </a:lnTo>
                  <a:cubicBezTo>
                    <a:pt x="35" y="10"/>
                    <a:pt x="35" y="18"/>
                    <a:pt x="35" y="26"/>
                  </a:cubicBezTo>
                  <a:lnTo>
                    <a:pt x="35" y="26"/>
                  </a:lnTo>
                  <a:cubicBezTo>
                    <a:pt x="43" y="10"/>
                    <a:pt x="48" y="0"/>
                    <a:pt x="69" y="0"/>
                  </a:cubicBezTo>
                  <a:lnTo>
                    <a:pt x="75" y="0"/>
                  </a:lnTo>
                  <a:lnTo>
                    <a:pt x="75" y="40"/>
                  </a:lnTo>
                  <a:cubicBezTo>
                    <a:pt x="72" y="40"/>
                    <a:pt x="67" y="37"/>
                    <a:pt x="61" y="37"/>
                  </a:cubicBezTo>
                  <a:cubicBezTo>
                    <a:pt x="40" y="37"/>
                    <a:pt x="38" y="58"/>
                    <a:pt x="38" y="79"/>
                  </a:cubicBezTo>
                  <a:lnTo>
                    <a:pt x="38" y="140"/>
                  </a:lnTo>
                  <a:lnTo>
                    <a:pt x="0" y="140"/>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5">
              <a:extLst>
                <a:ext uri="{FF2B5EF4-FFF2-40B4-BE49-F238E27FC236}">
                  <a16:creationId xmlns:a16="http://schemas.microsoft.com/office/drawing/2014/main" id="{A8CEF5F3-2088-CB44-B9DA-B83ABFE43D64}"/>
                </a:ext>
              </a:extLst>
            </p:cNvPr>
            <p:cNvSpPr>
              <a:spLocks noChangeArrowheads="1"/>
            </p:cNvSpPr>
            <p:nvPr/>
          </p:nvSpPr>
          <p:spPr bwMode="auto">
            <a:xfrm>
              <a:off x="6532563" y="2330450"/>
              <a:ext cx="14287" cy="71438"/>
            </a:xfrm>
            <a:custGeom>
              <a:avLst/>
              <a:gdLst>
                <a:gd name="T0" fmla="*/ 0 w 38"/>
                <a:gd name="T1" fmla="*/ 0 h 199"/>
                <a:gd name="T2" fmla="*/ 37 w 38"/>
                <a:gd name="T3" fmla="*/ 0 h 199"/>
                <a:gd name="T4" fmla="*/ 37 w 38"/>
                <a:gd name="T5" fmla="*/ 37 h 199"/>
                <a:gd name="T6" fmla="*/ 0 w 38"/>
                <a:gd name="T7" fmla="*/ 37 h 199"/>
                <a:gd name="T8" fmla="*/ 0 w 38"/>
                <a:gd name="T9" fmla="*/ 0 h 199"/>
                <a:gd name="T10" fmla="*/ 0 w 38"/>
                <a:gd name="T11" fmla="*/ 60 h 199"/>
                <a:gd name="T12" fmla="*/ 37 w 38"/>
                <a:gd name="T13" fmla="*/ 60 h 199"/>
                <a:gd name="T14" fmla="*/ 37 w 38"/>
                <a:gd name="T15" fmla="*/ 198 h 199"/>
                <a:gd name="T16" fmla="*/ 0 w 38"/>
                <a:gd name="T17" fmla="*/ 198 h 199"/>
                <a:gd name="T18" fmla="*/ 0 w 38"/>
                <a:gd name="T19" fmla="*/ 6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99">
                  <a:moveTo>
                    <a:pt x="0" y="0"/>
                  </a:moveTo>
                  <a:lnTo>
                    <a:pt x="37" y="0"/>
                  </a:lnTo>
                  <a:lnTo>
                    <a:pt x="37" y="37"/>
                  </a:lnTo>
                  <a:lnTo>
                    <a:pt x="0" y="37"/>
                  </a:lnTo>
                  <a:lnTo>
                    <a:pt x="0" y="0"/>
                  </a:lnTo>
                  <a:close/>
                  <a:moveTo>
                    <a:pt x="0" y="60"/>
                  </a:moveTo>
                  <a:lnTo>
                    <a:pt x="37" y="60"/>
                  </a:lnTo>
                  <a:lnTo>
                    <a:pt x="37" y="198"/>
                  </a:lnTo>
                  <a:lnTo>
                    <a:pt x="0" y="198"/>
                  </a:lnTo>
                  <a:lnTo>
                    <a:pt x="0" y="6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6">
              <a:extLst>
                <a:ext uri="{FF2B5EF4-FFF2-40B4-BE49-F238E27FC236}">
                  <a16:creationId xmlns:a16="http://schemas.microsoft.com/office/drawing/2014/main" id="{67A3A4EA-F5FD-DE44-BBAC-6A3B9FF76ED6}"/>
                </a:ext>
              </a:extLst>
            </p:cNvPr>
            <p:cNvSpPr>
              <a:spLocks noChangeArrowheads="1"/>
            </p:cNvSpPr>
            <p:nvPr/>
          </p:nvSpPr>
          <p:spPr bwMode="auto">
            <a:xfrm>
              <a:off x="6554788" y="2351088"/>
              <a:ext cx="31750" cy="52387"/>
            </a:xfrm>
            <a:custGeom>
              <a:avLst/>
              <a:gdLst>
                <a:gd name="T0" fmla="*/ 88 w 89"/>
                <a:gd name="T1" fmla="*/ 137 h 144"/>
                <a:gd name="T2" fmla="*/ 56 w 89"/>
                <a:gd name="T3" fmla="*/ 143 h 144"/>
                <a:gd name="T4" fmla="*/ 0 w 89"/>
                <a:gd name="T5" fmla="*/ 74 h 144"/>
                <a:gd name="T6" fmla="*/ 59 w 89"/>
                <a:gd name="T7" fmla="*/ 0 h 144"/>
                <a:gd name="T8" fmla="*/ 88 w 89"/>
                <a:gd name="T9" fmla="*/ 8 h 144"/>
                <a:gd name="T10" fmla="*/ 85 w 89"/>
                <a:gd name="T11" fmla="*/ 40 h 144"/>
                <a:gd name="T12" fmla="*/ 64 w 89"/>
                <a:gd name="T13" fmla="*/ 34 h 144"/>
                <a:gd name="T14" fmla="*/ 37 w 89"/>
                <a:gd name="T15" fmla="*/ 74 h 144"/>
                <a:gd name="T16" fmla="*/ 67 w 89"/>
                <a:gd name="T17" fmla="*/ 114 h 144"/>
                <a:gd name="T18" fmla="*/ 88 w 89"/>
                <a:gd name="T19" fmla="*/ 108 h 144"/>
                <a:gd name="T20" fmla="*/ 88 w 89"/>
                <a:gd name="T21" fmla="*/ 13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44">
                  <a:moveTo>
                    <a:pt x="88" y="137"/>
                  </a:moveTo>
                  <a:cubicBezTo>
                    <a:pt x="77" y="140"/>
                    <a:pt x="67" y="143"/>
                    <a:pt x="56" y="143"/>
                  </a:cubicBezTo>
                  <a:cubicBezTo>
                    <a:pt x="8" y="143"/>
                    <a:pt x="0" y="98"/>
                    <a:pt x="0" y="74"/>
                  </a:cubicBezTo>
                  <a:cubicBezTo>
                    <a:pt x="0" y="32"/>
                    <a:pt x="22" y="0"/>
                    <a:pt x="59" y="0"/>
                  </a:cubicBezTo>
                  <a:cubicBezTo>
                    <a:pt x="72" y="0"/>
                    <a:pt x="77" y="2"/>
                    <a:pt x="88" y="8"/>
                  </a:cubicBezTo>
                  <a:lnTo>
                    <a:pt x="85" y="40"/>
                  </a:lnTo>
                  <a:cubicBezTo>
                    <a:pt x="77" y="37"/>
                    <a:pt x="72" y="34"/>
                    <a:pt x="64" y="34"/>
                  </a:cubicBezTo>
                  <a:cubicBezTo>
                    <a:pt x="37" y="34"/>
                    <a:pt x="37" y="69"/>
                    <a:pt x="37" y="74"/>
                  </a:cubicBezTo>
                  <a:cubicBezTo>
                    <a:pt x="37" y="103"/>
                    <a:pt x="53" y="114"/>
                    <a:pt x="67" y="114"/>
                  </a:cubicBezTo>
                  <a:cubicBezTo>
                    <a:pt x="75" y="114"/>
                    <a:pt x="80" y="111"/>
                    <a:pt x="88" y="108"/>
                  </a:cubicBezTo>
                  <a:lnTo>
                    <a:pt x="88" y="13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7">
              <a:extLst>
                <a:ext uri="{FF2B5EF4-FFF2-40B4-BE49-F238E27FC236}">
                  <a16:creationId xmlns:a16="http://schemas.microsoft.com/office/drawing/2014/main" id="{037B4ED5-C7FE-FD40-B819-8C7E1A6C3993}"/>
                </a:ext>
              </a:extLst>
            </p:cNvPr>
            <p:cNvSpPr>
              <a:spLocks noChangeArrowheads="1"/>
            </p:cNvSpPr>
            <p:nvPr/>
          </p:nvSpPr>
          <p:spPr bwMode="auto">
            <a:xfrm>
              <a:off x="6591300" y="2352675"/>
              <a:ext cx="38100" cy="52388"/>
            </a:xfrm>
            <a:custGeom>
              <a:avLst/>
              <a:gdLst>
                <a:gd name="T0" fmla="*/ 10 w 104"/>
                <a:gd name="T1" fmla="*/ 8 h 144"/>
                <a:gd name="T2" fmla="*/ 50 w 104"/>
                <a:gd name="T3" fmla="*/ 0 h 144"/>
                <a:gd name="T4" fmla="*/ 103 w 104"/>
                <a:gd name="T5" fmla="*/ 51 h 144"/>
                <a:gd name="T6" fmla="*/ 103 w 104"/>
                <a:gd name="T7" fmla="*/ 101 h 144"/>
                <a:gd name="T8" fmla="*/ 103 w 104"/>
                <a:gd name="T9" fmla="*/ 141 h 144"/>
                <a:gd name="T10" fmla="*/ 69 w 104"/>
                <a:gd name="T11" fmla="*/ 141 h 144"/>
                <a:gd name="T12" fmla="*/ 69 w 104"/>
                <a:gd name="T13" fmla="*/ 122 h 144"/>
                <a:gd name="T14" fmla="*/ 37 w 104"/>
                <a:gd name="T15" fmla="*/ 143 h 144"/>
                <a:gd name="T16" fmla="*/ 0 w 104"/>
                <a:gd name="T17" fmla="*/ 101 h 144"/>
                <a:gd name="T18" fmla="*/ 58 w 104"/>
                <a:gd name="T19" fmla="*/ 53 h 144"/>
                <a:gd name="T20" fmla="*/ 69 w 104"/>
                <a:gd name="T21" fmla="*/ 53 h 144"/>
                <a:gd name="T22" fmla="*/ 47 w 104"/>
                <a:gd name="T23" fmla="*/ 27 h 144"/>
                <a:gd name="T24" fmla="*/ 13 w 104"/>
                <a:gd name="T25" fmla="*/ 40 h 144"/>
                <a:gd name="T26" fmla="*/ 10 w 104"/>
                <a:gd name="T27" fmla="*/ 8 h 144"/>
                <a:gd name="T28" fmla="*/ 31 w 104"/>
                <a:gd name="T29" fmla="*/ 96 h 144"/>
                <a:gd name="T30" fmla="*/ 47 w 104"/>
                <a:gd name="T31" fmla="*/ 114 h 144"/>
                <a:gd name="T32" fmla="*/ 69 w 104"/>
                <a:gd name="T33" fmla="*/ 80 h 144"/>
                <a:gd name="T34" fmla="*/ 69 w 104"/>
                <a:gd name="T35" fmla="*/ 72 h 144"/>
                <a:gd name="T36" fmla="*/ 31 w 104"/>
                <a:gd name="T3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144">
                  <a:moveTo>
                    <a:pt x="10" y="8"/>
                  </a:moveTo>
                  <a:cubicBezTo>
                    <a:pt x="21" y="6"/>
                    <a:pt x="37" y="0"/>
                    <a:pt x="50" y="0"/>
                  </a:cubicBezTo>
                  <a:cubicBezTo>
                    <a:pt x="92" y="0"/>
                    <a:pt x="103" y="22"/>
                    <a:pt x="103" y="51"/>
                  </a:cubicBezTo>
                  <a:lnTo>
                    <a:pt x="103" y="101"/>
                  </a:lnTo>
                  <a:lnTo>
                    <a:pt x="103" y="141"/>
                  </a:lnTo>
                  <a:lnTo>
                    <a:pt x="69" y="141"/>
                  </a:lnTo>
                  <a:lnTo>
                    <a:pt x="69" y="122"/>
                  </a:lnTo>
                  <a:cubicBezTo>
                    <a:pt x="66" y="130"/>
                    <a:pt x="53" y="143"/>
                    <a:pt x="37" y="143"/>
                  </a:cubicBezTo>
                  <a:cubicBezTo>
                    <a:pt x="16" y="143"/>
                    <a:pt x="0" y="128"/>
                    <a:pt x="0" y="101"/>
                  </a:cubicBezTo>
                  <a:cubicBezTo>
                    <a:pt x="0" y="56"/>
                    <a:pt x="47" y="53"/>
                    <a:pt x="58" y="53"/>
                  </a:cubicBezTo>
                  <a:lnTo>
                    <a:pt x="69" y="53"/>
                  </a:lnTo>
                  <a:cubicBezTo>
                    <a:pt x="69" y="27"/>
                    <a:pt x="53" y="27"/>
                    <a:pt x="47" y="27"/>
                  </a:cubicBezTo>
                  <a:cubicBezTo>
                    <a:pt x="39" y="27"/>
                    <a:pt x="29" y="30"/>
                    <a:pt x="13" y="40"/>
                  </a:cubicBezTo>
                  <a:lnTo>
                    <a:pt x="10" y="8"/>
                  </a:lnTo>
                  <a:close/>
                  <a:moveTo>
                    <a:pt x="31" y="96"/>
                  </a:moveTo>
                  <a:cubicBezTo>
                    <a:pt x="31" y="114"/>
                    <a:pt x="45" y="114"/>
                    <a:pt x="47" y="114"/>
                  </a:cubicBezTo>
                  <a:cubicBezTo>
                    <a:pt x="50" y="114"/>
                    <a:pt x="69" y="114"/>
                    <a:pt x="69" y="80"/>
                  </a:cubicBezTo>
                  <a:lnTo>
                    <a:pt x="69" y="72"/>
                  </a:lnTo>
                  <a:cubicBezTo>
                    <a:pt x="55" y="72"/>
                    <a:pt x="31" y="72"/>
                    <a:pt x="31" y="96"/>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8">
              <a:extLst>
                <a:ext uri="{FF2B5EF4-FFF2-40B4-BE49-F238E27FC236}">
                  <a16:creationId xmlns:a16="http://schemas.microsoft.com/office/drawing/2014/main" id="{EE3F38AB-00C3-5A4B-B6CF-4440FDEAF234}"/>
                </a:ext>
              </a:extLst>
            </p:cNvPr>
            <p:cNvSpPr>
              <a:spLocks noChangeArrowheads="1"/>
            </p:cNvSpPr>
            <p:nvPr/>
          </p:nvSpPr>
          <p:spPr bwMode="auto">
            <a:xfrm>
              <a:off x="6634163" y="2351088"/>
              <a:ext cx="31750" cy="52387"/>
            </a:xfrm>
            <a:custGeom>
              <a:avLst/>
              <a:gdLst>
                <a:gd name="T0" fmla="*/ 79 w 86"/>
                <a:gd name="T1" fmla="*/ 37 h 144"/>
                <a:gd name="T2" fmla="*/ 50 w 86"/>
                <a:gd name="T3" fmla="*/ 29 h 144"/>
                <a:gd name="T4" fmla="*/ 37 w 86"/>
                <a:gd name="T5" fmla="*/ 40 h 144"/>
                <a:gd name="T6" fmla="*/ 61 w 86"/>
                <a:gd name="T7" fmla="*/ 61 h 144"/>
                <a:gd name="T8" fmla="*/ 85 w 86"/>
                <a:gd name="T9" fmla="*/ 100 h 144"/>
                <a:gd name="T10" fmla="*/ 40 w 86"/>
                <a:gd name="T11" fmla="*/ 143 h 144"/>
                <a:gd name="T12" fmla="*/ 0 w 86"/>
                <a:gd name="T13" fmla="*/ 135 h 144"/>
                <a:gd name="T14" fmla="*/ 0 w 86"/>
                <a:gd name="T15" fmla="*/ 103 h 144"/>
                <a:gd name="T16" fmla="*/ 29 w 86"/>
                <a:gd name="T17" fmla="*/ 114 h 144"/>
                <a:gd name="T18" fmla="*/ 47 w 86"/>
                <a:gd name="T19" fmla="*/ 100 h 144"/>
                <a:gd name="T20" fmla="*/ 24 w 86"/>
                <a:gd name="T21" fmla="*/ 85 h 144"/>
                <a:gd name="T22" fmla="*/ 0 w 86"/>
                <a:gd name="T23" fmla="*/ 42 h 144"/>
                <a:gd name="T24" fmla="*/ 45 w 86"/>
                <a:gd name="T25" fmla="*/ 0 h 144"/>
                <a:gd name="T26" fmla="*/ 79 w 86"/>
                <a:gd name="T27" fmla="*/ 5 h 144"/>
                <a:gd name="T28" fmla="*/ 79 w 86"/>
                <a:gd name="T29" fmla="*/ 3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44">
                  <a:moveTo>
                    <a:pt x="79" y="37"/>
                  </a:moveTo>
                  <a:cubicBezTo>
                    <a:pt x="69" y="32"/>
                    <a:pt x="61" y="29"/>
                    <a:pt x="50" y="29"/>
                  </a:cubicBezTo>
                  <a:cubicBezTo>
                    <a:pt x="40" y="29"/>
                    <a:pt x="37" y="34"/>
                    <a:pt x="37" y="40"/>
                  </a:cubicBezTo>
                  <a:cubicBezTo>
                    <a:pt x="37" y="47"/>
                    <a:pt x="42" y="50"/>
                    <a:pt x="61" y="61"/>
                  </a:cubicBezTo>
                  <a:cubicBezTo>
                    <a:pt x="74" y="66"/>
                    <a:pt x="85" y="74"/>
                    <a:pt x="85" y="100"/>
                  </a:cubicBezTo>
                  <a:cubicBezTo>
                    <a:pt x="85" y="132"/>
                    <a:pt x="63" y="143"/>
                    <a:pt x="40" y="143"/>
                  </a:cubicBezTo>
                  <a:cubicBezTo>
                    <a:pt x="29" y="143"/>
                    <a:pt x="13" y="140"/>
                    <a:pt x="0" y="135"/>
                  </a:cubicBezTo>
                  <a:lnTo>
                    <a:pt x="0" y="103"/>
                  </a:lnTo>
                  <a:cubicBezTo>
                    <a:pt x="8" y="108"/>
                    <a:pt x="18" y="114"/>
                    <a:pt x="29" y="114"/>
                  </a:cubicBezTo>
                  <a:cubicBezTo>
                    <a:pt x="45" y="114"/>
                    <a:pt x="47" y="105"/>
                    <a:pt x="47" y="100"/>
                  </a:cubicBezTo>
                  <a:cubicBezTo>
                    <a:pt x="47" y="94"/>
                    <a:pt x="37" y="92"/>
                    <a:pt x="24" y="85"/>
                  </a:cubicBezTo>
                  <a:cubicBezTo>
                    <a:pt x="10" y="79"/>
                    <a:pt x="0" y="66"/>
                    <a:pt x="0" y="42"/>
                  </a:cubicBezTo>
                  <a:cubicBezTo>
                    <a:pt x="0" y="26"/>
                    <a:pt x="8" y="0"/>
                    <a:pt x="45" y="0"/>
                  </a:cubicBezTo>
                  <a:cubicBezTo>
                    <a:pt x="61" y="0"/>
                    <a:pt x="71" y="2"/>
                    <a:pt x="79" y="5"/>
                  </a:cubicBezTo>
                  <a:lnTo>
                    <a:pt x="79" y="3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9">
              <a:extLst>
                <a:ext uri="{FF2B5EF4-FFF2-40B4-BE49-F238E27FC236}">
                  <a16:creationId xmlns:a16="http://schemas.microsoft.com/office/drawing/2014/main" id="{432B7918-853E-1F49-999D-A8DF26AB22E8}"/>
                </a:ext>
              </a:extLst>
            </p:cNvPr>
            <p:cNvSpPr>
              <a:spLocks noChangeArrowheads="1"/>
            </p:cNvSpPr>
            <p:nvPr/>
          </p:nvSpPr>
          <p:spPr bwMode="auto">
            <a:xfrm>
              <a:off x="6327775" y="2298700"/>
              <a:ext cx="612775" cy="7938"/>
            </a:xfrm>
            <a:custGeom>
              <a:avLst/>
              <a:gdLst>
                <a:gd name="T0" fmla="*/ 851 w 1703"/>
                <a:gd name="T1" fmla="*/ 19 h 20"/>
                <a:gd name="T2" fmla="*/ 0 w 1703"/>
                <a:gd name="T3" fmla="*/ 19 h 20"/>
                <a:gd name="T4" fmla="*/ 0 w 1703"/>
                <a:gd name="T5" fmla="*/ 0 h 20"/>
                <a:gd name="T6" fmla="*/ 1702 w 1703"/>
                <a:gd name="T7" fmla="*/ 0 h 20"/>
                <a:gd name="T8" fmla="*/ 1702 w 1703"/>
                <a:gd name="T9" fmla="*/ 19 h 20"/>
                <a:gd name="T10" fmla="*/ 851 w 1703"/>
                <a:gd name="T11" fmla="*/ 19 h 20"/>
              </a:gdLst>
              <a:ahLst/>
              <a:cxnLst>
                <a:cxn ang="0">
                  <a:pos x="T0" y="T1"/>
                </a:cxn>
                <a:cxn ang="0">
                  <a:pos x="T2" y="T3"/>
                </a:cxn>
                <a:cxn ang="0">
                  <a:pos x="T4" y="T5"/>
                </a:cxn>
                <a:cxn ang="0">
                  <a:pos x="T6" y="T7"/>
                </a:cxn>
                <a:cxn ang="0">
                  <a:pos x="T8" y="T9"/>
                </a:cxn>
                <a:cxn ang="0">
                  <a:pos x="T10" y="T11"/>
                </a:cxn>
              </a:cxnLst>
              <a:rect l="0" t="0" r="r" b="b"/>
              <a:pathLst>
                <a:path w="1703" h="20">
                  <a:moveTo>
                    <a:pt x="851" y="19"/>
                  </a:moveTo>
                  <a:lnTo>
                    <a:pt x="0" y="19"/>
                  </a:lnTo>
                  <a:lnTo>
                    <a:pt x="0" y="0"/>
                  </a:lnTo>
                  <a:lnTo>
                    <a:pt x="1702" y="0"/>
                  </a:lnTo>
                  <a:lnTo>
                    <a:pt x="1702" y="19"/>
                  </a:lnTo>
                  <a:lnTo>
                    <a:pt x="851" y="1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10">
              <a:extLst>
                <a:ext uri="{FF2B5EF4-FFF2-40B4-BE49-F238E27FC236}">
                  <a16:creationId xmlns:a16="http://schemas.microsoft.com/office/drawing/2014/main" id="{592F1576-392F-E747-BC16-5EE106F13F7D}"/>
                </a:ext>
              </a:extLst>
            </p:cNvPr>
            <p:cNvSpPr>
              <a:spLocks noChangeArrowheads="1"/>
            </p:cNvSpPr>
            <p:nvPr/>
          </p:nvSpPr>
          <p:spPr bwMode="auto">
            <a:xfrm>
              <a:off x="5957888" y="2371725"/>
              <a:ext cx="17462" cy="31750"/>
            </a:xfrm>
            <a:custGeom>
              <a:avLst/>
              <a:gdLst>
                <a:gd name="T0" fmla="*/ 3 w 49"/>
                <a:gd name="T1" fmla="*/ 0 h 89"/>
                <a:gd name="T2" fmla="*/ 24 w 49"/>
                <a:gd name="T3" fmla="*/ 0 h 89"/>
                <a:gd name="T4" fmla="*/ 45 w 49"/>
                <a:gd name="T5" fmla="*/ 22 h 89"/>
                <a:gd name="T6" fmla="*/ 32 w 49"/>
                <a:gd name="T7" fmla="*/ 43 h 89"/>
                <a:gd name="T8" fmla="*/ 32 w 49"/>
                <a:gd name="T9" fmla="*/ 43 h 89"/>
                <a:gd name="T10" fmla="*/ 40 w 49"/>
                <a:gd name="T11" fmla="*/ 53 h 89"/>
                <a:gd name="T12" fmla="*/ 48 w 49"/>
                <a:gd name="T13" fmla="*/ 85 h 89"/>
                <a:gd name="T14" fmla="*/ 35 w 49"/>
                <a:gd name="T15" fmla="*/ 85 h 89"/>
                <a:gd name="T16" fmla="*/ 27 w 49"/>
                <a:gd name="T17" fmla="*/ 59 h 89"/>
                <a:gd name="T18" fmla="*/ 16 w 49"/>
                <a:gd name="T19" fmla="*/ 51 h 89"/>
                <a:gd name="T20" fmla="*/ 14 w 49"/>
                <a:gd name="T21" fmla="*/ 51 h 89"/>
                <a:gd name="T22" fmla="*/ 14 w 49"/>
                <a:gd name="T23" fmla="*/ 88 h 89"/>
                <a:gd name="T24" fmla="*/ 0 w 49"/>
                <a:gd name="T25" fmla="*/ 88 h 89"/>
                <a:gd name="T26" fmla="*/ 3 w 49"/>
                <a:gd name="T27" fmla="*/ 0 h 89"/>
                <a:gd name="T28" fmla="*/ 22 w 49"/>
                <a:gd name="T29" fmla="*/ 37 h 89"/>
                <a:gd name="T30" fmla="*/ 32 w 49"/>
                <a:gd name="T31" fmla="*/ 24 h 89"/>
                <a:gd name="T32" fmla="*/ 22 w 49"/>
                <a:gd name="T33" fmla="*/ 11 h 89"/>
                <a:gd name="T34" fmla="*/ 16 w 49"/>
                <a:gd name="T35" fmla="*/ 11 h 89"/>
                <a:gd name="T36" fmla="*/ 16 w 49"/>
                <a:gd name="T37" fmla="*/ 35 h 89"/>
                <a:gd name="T38" fmla="*/ 22 w 49"/>
                <a:gd name="T39" fmla="*/ 35 h 89"/>
                <a:gd name="T40" fmla="*/ 22 w 49"/>
                <a:gd name="T41" fmla="*/ 3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89">
                  <a:moveTo>
                    <a:pt x="3" y="0"/>
                  </a:moveTo>
                  <a:lnTo>
                    <a:pt x="24" y="0"/>
                  </a:lnTo>
                  <a:cubicBezTo>
                    <a:pt x="37" y="0"/>
                    <a:pt x="45" y="8"/>
                    <a:pt x="45" y="22"/>
                  </a:cubicBezTo>
                  <a:cubicBezTo>
                    <a:pt x="45" y="32"/>
                    <a:pt x="40" y="40"/>
                    <a:pt x="32" y="43"/>
                  </a:cubicBezTo>
                  <a:lnTo>
                    <a:pt x="32" y="43"/>
                  </a:lnTo>
                  <a:cubicBezTo>
                    <a:pt x="35" y="43"/>
                    <a:pt x="37" y="45"/>
                    <a:pt x="40" y="53"/>
                  </a:cubicBezTo>
                  <a:lnTo>
                    <a:pt x="48" y="85"/>
                  </a:lnTo>
                  <a:lnTo>
                    <a:pt x="35" y="85"/>
                  </a:lnTo>
                  <a:lnTo>
                    <a:pt x="27" y="59"/>
                  </a:lnTo>
                  <a:cubicBezTo>
                    <a:pt x="24" y="51"/>
                    <a:pt x="22" y="51"/>
                    <a:pt x="16" y="51"/>
                  </a:cubicBezTo>
                  <a:lnTo>
                    <a:pt x="14" y="51"/>
                  </a:lnTo>
                  <a:lnTo>
                    <a:pt x="14" y="88"/>
                  </a:lnTo>
                  <a:lnTo>
                    <a:pt x="0" y="88"/>
                  </a:lnTo>
                  <a:lnTo>
                    <a:pt x="3" y="0"/>
                  </a:lnTo>
                  <a:close/>
                  <a:moveTo>
                    <a:pt x="22" y="37"/>
                  </a:moveTo>
                  <a:cubicBezTo>
                    <a:pt x="30" y="37"/>
                    <a:pt x="32" y="32"/>
                    <a:pt x="32" y="24"/>
                  </a:cubicBezTo>
                  <a:cubicBezTo>
                    <a:pt x="32" y="14"/>
                    <a:pt x="27" y="11"/>
                    <a:pt x="22" y="11"/>
                  </a:cubicBezTo>
                  <a:lnTo>
                    <a:pt x="16" y="11"/>
                  </a:lnTo>
                  <a:lnTo>
                    <a:pt x="16" y="35"/>
                  </a:lnTo>
                  <a:lnTo>
                    <a:pt x="22" y="35"/>
                  </a:lnTo>
                  <a:lnTo>
                    <a:pt x="22" y="3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 name="Freeform 11">
              <a:extLst>
                <a:ext uri="{FF2B5EF4-FFF2-40B4-BE49-F238E27FC236}">
                  <a16:creationId xmlns:a16="http://schemas.microsoft.com/office/drawing/2014/main" id="{E3A5BB07-E947-5F4D-A7CB-F50A3DC336D8}"/>
                </a:ext>
              </a:extLst>
            </p:cNvPr>
            <p:cNvSpPr>
              <a:spLocks noChangeArrowheads="1"/>
            </p:cNvSpPr>
            <p:nvPr/>
          </p:nvSpPr>
          <p:spPr bwMode="auto">
            <a:xfrm>
              <a:off x="5976938" y="2371725"/>
              <a:ext cx="14287" cy="31750"/>
            </a:xfrm>
            <a:custGeom>
              <a:avLst/>
              <a:gdLst>
                <a:gd name="T0" fmla="*/ 0 w 38"/>
                <a:gd name="T1" fmla="*/ 0 h 86"/>
                <a:gd name="T2" fmla="*/ 35 w 38"/>
                <a:gd name="T3" fmla="*/ 0 h 86"/>
                <a:gd name="T4" fmla="*/ 35 w 38"/>
                <a:gd name="T5" fmla="*/ 14 h 86"/>
                <a:gd name="T6" fmla="*/ 14 w 38"/>
                <a:gd name="T7" fmla="*/ 14 h 86"/>
                <a:gd name="T8" fmla="*/ 14 w 38"/>
                <a:gd name="T9" fmla="*/ 35 h 86"/>
                <a:gd name="T10" fmla="*/ 35 w 38"/>
                <a:gd name="T11" fmla="*/ 35 h 86"/>
                <a:gd name="T12" fmla="*/ 35 w 38"/>
                <a:gd name="T13" fmla="*/ 48 h 86"/>
                <a:gd name="T14" fmla="*/ 14 w 38"/>
                <a:gd name="T15" fmla="*/ 48 h 86"/>
                <a:gd name="T16" fmla="*/ 14 w 38"/>
                <a:gd name="T17" fmla="*/ 72 h 86"/>
                <a:gd name="T18" fmla="*/ 37 w 38"/>
                <a:gd name="T19" fmla="*/ 72 h 86"/>
                <a:gd name="T20" fmla="*/ 37 w 38"/>
                <a:gd name="T21" fmla="*/ 85 h 86"/>
                <a:gd name="T22" fmla="*/ 0 w 38"/>
                <a:gd name="T23" fmla="*/ 85 h 86"/>
                <a:gd name="T24" fmla="*/ 0 w 38"/>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86">
                  <a:moveTo>
                    <a:pt x="0" y="0"/>
                  </a:moveTo>
                  <a:lnTo>
                    <a:pt x="35" y="0"/>
                  </a:lnTo>
                  <a:lnTo>
                    <a:pt x="35" y="14"/>
                  </a:lnTo>
                  <a:lnTo>
                    <a:pt x="14" y="14"/>
                  </a:lnTo>
                  <a:lnTo>
                    <a:pt x="14" y="35"/>
                  </a:lnTo>
                  <a:lnTo>
                    <a:pt x="35" y="35"/>
                  </a:lnTo>
                  <a:lnTo>
                    <a:pt x="35" y="48"/>
                  </a:lnTo>
                  <a:lnTo>
                    <a:pt x="14" y="48"/>
                  </a:lnTo>
                  <a:lnTo>
                    <a:pt x="14" y="72"/>
                  </a:lnTo>
                  <a:lnTo>
                    <a:pt x="37" y="72"/>
                  </a:lnTo>
                  <a:lnTo>
                    <a:pt x="37"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 name="Freeform 12">
              <a:extLst>
                <a:ext uri="{FF2B5EF4-FFF2-40B4-BE49-F238E27FC236}">
                  <a16:creationId xmlns:a16="http://schemas.microsoft.com/office/drawing/2014/main" id="{55E48195-9962-F441-A979-71DAD0BC2999}"/>
                </a:ext>
              </a:extLst>
            </p:cNvPr>
            <p:cNvSpPr>
              <a:spLocks noChangeArrowheads="1"/>
            </p:cNvSpPr>
            <p:nvPr/>
          </p:nvSpPr>
          <p:spPr bwMode="auto">
            <a:xfrm>
              <a:off x="5991225" y="2373313"/>
              <a:ext cx="19050" cy="31750"/>
            </a:xfrm>
            <a:custGeom>
              <a:avLst/>
              <a:gdLst>
                <a:gd name="T0" fmla="*/ 32 w 54"/>
                <a:gd name="T1" fmla="*/ 34 h 86"/>
                <a:gd name="T2" fmla="*/ 53 w 54"/>
                <a:gd name="T3" fmla="*/ 34 h 86"/>
                <a:gd name="T4" fmla="*/ 53 w 54"/>
                <a:gd name="T5" fmla="*/ 79 h 86"/>
                <a:gd name="T6" fmla="*/ 35 w 54"/>
                <a:gd name="T7" fmla="*/ 85 h 86"/>
                <a:gd name="T8" fmla="*/ 0 w 54"/>
                <a:gd name="T9" fmla="*/ 42 h 86"/>
                <a:gd name="T10" fmla="*/ 35 w 54"/>
                <a:gd name="T11" fmla="*/ 0 h 86"/>
                <a:gd name="T12" fmla="*/ 50 w 54"/>
                <a:gd name="T13" fmla="*/ 3 h 86"/>
                <a:gd name="T14" fmla="*/ 50 w 54"/>
                <a:gd name="T15" fmla="*/ 16 h 86"/>
                <a:gd name="T16" fmla="*/ 35 w 54"/>
                <a:gd name="T17" fmla="*/ 11 h 86"/>
                <a:gd name="T18" fmla="*/ 13 w 54"/>
                <a:gd name="T19" fmla="*/ 42 h 86"/>
                <a:gd name="T20" fmla="*/ 32 w 54"/>
                <a:gd name="T21" fmla="*/ 74 h 86"/>
                <a:gd name="T22" fmla="*/ 40 w 54"/>
                <a:gd name="T23" fmla="*/ 72 h 86"/>
                <a:gd name="T24" fmla="*/ 40 w 54"/>
                <a:gd name="T25" fmla="*/ 48 h 86"/>
                <a:gd name="T26" fmla="*/ 29 w 54"/>
                <a:gd name="T27" fmla="*/ 48 h 86"/>
                <a:gd name="T28" fmla="*/ 32 w 54"/>
                <a:gd name="T29"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86">
                  <a:moveTo>
                    <a:pt x="32" y="34"/>
                  </a:moveTo>
                  <a:lnTo>
                    <a:pt x="53" y="34"/>
                  </a:lnTo>
                  <a:lnTo>
                    <a:pt x="53" y="79"/>
                  </a:lnTo>
                  <a:cubicBezTo>
                    <a:pt x="50" y="82"/>
                    <a:pt x="42" y="85"/>
                    <a:pt x="35" y="85"/>
                  </a:cubicBezTo>
                  <a:cubicBezTo>
                    <a:pt x="13" y="85"/>
                    <a:pt x="0" y="66"/>
                    <a:pt x="0" y="42"/>
                  </a:cubicBezTo>
                  <a:cubicBezTo>
                    <a:pt x="0" y="16"/>
                    <a:pt x="11" y="0"/>
                    <a:pt x="35" y="0"/>
                  </a:cubicBezTo>
                  <a:cubicBezTo>
                    <a:pt x="42" y="0"/>
                    <a:pt x="48" y="3"/>
                    <a:pt x="50" y="3"/>
                  </a:cubicBezTo>
                  <a:lnTo>
                    <a:pt x="50" y="16"/>
                  </a:lnTo>
                  <a:cubicBezTo>
                    <a:pt x="45" y="13"/>
                    <a:pt x="40" y="11"/>
                    <a:pt x="35" y="11"/>
                  </a:cubicBezTo>
                  <a:cubicBezTo>
                    <a:pt x="21" y="11"/>
                    <a:pt x="13" y="23"/>
                    <a:pt x="13" y="42"/>
                  </a:cubicBezTo>
                  <a:cubicBezTo>
                    <a:pt x="13" y="60"/>
                    <a:pt x="21" y="74"/>
                    <a:pt x="32" y="74"/>
                  </a:cubicBezTo>
                  <a:cubicBezTo>
                    <a:pt x="35" y="74"/>
                    <a:pt x="37" y="74"/>
                    <a:pt x="40" y="72"/>
                  </a:cubicBezTo>
                  <a:lnTo>
                    <a:pt x="40" y="48"/>
                  </a:lnTo>
                  <a:lnTo>
                    <a:pt x="29" y="48"/>
                  </a:lnTo>
                  <a:lnTo>
                    <a:pt x="32" y="3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 name="Freeform 13">
              <a:extLst>
                <a:ext uri="{FF2B5EF4-FFF2-40B4-BE49-F238E27FC236}">
                  <a16:creationId xmlns:a16="http://schemas.microsoft.com/office/drawing/2014/main" id="{64603134-CCBC-F040-8BBE-21C470126915}"/>
                </a:ext>
              </a:extLst>
            </p:cNvPr>
            <p:cNvSpPr>
              <a:spLocks noChangeArrowheads="1"/>
            </p:cNvSpPr>
            <p:nvPr/>
          </p:nvSpPr>
          <p:spPr bwMode="auto">
            <a:xfrm>
              <a:off x="6015038" y="2371725"/>
              <a:ext cx="4762" cy="31750"/>
            </a:xfrm>
            <a:custGeom>
              <a:avLst/>
              <a:gdLst>
                <a:gd name="T0" fmla="*/ 6 w 14"/>
                <a:gd name="T1" fmla="*/ 85 h 86"/>
                <a:gd name="T2" fmla="*/ 0 w 14"/>
                <a:gd name="T3" fmla="*/ 85 h 86"/>
                <a:gd name="T4" fmla="*/ 0 w 14"/>
                <a:gd name="T5" fmla="*/ 0 h 86"/>
                <a:gd name="T6" fmla="*/ 13 w 14"/>
                <a:gd name="T7" fmla="*/ 0 h 86"/>
                <a:gd name="T8" fmla="*/ 13 w 14"/>
                <a:gd name="T9" fmla="*/ 85 h 86"/>
                <a:gd name="T10" fmla="*/ 6 w 14"/>
                <a:gd name="T11" fmla="*/ 85 h 86"/>
              </a:gdLst>
              <a:ahLst/>
              <a:cxnLst>
                <a:cxn ang="0">
                  <a:pos x="T0" y="T1"/>
                </a:cxn>
                <a:cxn ang="0">
                  <a:pos x="T2" y="T3"/>
                </a:cxn>
                <a:cxn ang="0">
                  <a:pos x="T4" y="T5"/>
                </a:cxn>
                <a:cxn ang="0">
                  <a:pos x="T6" y="T7"/>
                </a:cxn>
                <a:cxn ang="0">
                  <a:pos x="T8" y="T9"/>
                </a:cxn>
                <a:cxn ang="0">
                  <a:pos x="T10" y="T11"/>
                </a:cxn>
              </a:cxnLst>
              <a:rect l="0" t="0" r="r" b="b"/>
              <a:pathLst>
                <a:path w="14" h="86">
                  <a:moveTo>
                    <a:pt x="6" y="85"/>
                  </a:moveTo>
                  <a:lnTo>
                    <a:pt x="0" y="85"/>
                  </a:lnTo>
                  <a:lnTo>
                    <a:pt x="0" y="0"/>
                  </a:lnTo>
                  <a:lnTo>
                    <a:pt x="13" y="0"/>
                  </a:lnTo>
                  <a:lnTo>
                    <a:pt x="13" y="85"/>
                  </a:lnTo>
                  <a:lnTo>
                    <a:pt x="6" y="8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 name="Freeform 14">
              <a:extLst>
                <a:ext uri="{FF2B5EF4-FFF2-40B4-BE49-F238E27FC236}">
                  <a16:creationId xmlns:a16="http://schemas.microsoft.com/office/drawing/2014/main" id="{49F972FD-5141-D04A-B0F1-BEF1BB2FA05D}"/>
                </a:ext>
              </a:extLst>
            </p:cNvPr>
            <p:cNvSpPr>
              <a:spLocks noChangeArrowheads="1"/>
            </p:cNvSpPr>
            <p:nvPr/>
          </p:nvSpPr>
          <p:spPr bwMode="auto">
            <a:xfrm>
              <a:off x="6021388" y="2371725"/>
              <a:ext cx="19050" cy="31750"/>
            </a:xfrm>
            <a:custGeom>
              <a:avLst/>
              <a:gdLst>
                <a:gd name="T0" fmla="*/ 53 w 54"/>
                <a:gd name="T1" fmla="*/ 43 h 86"/>
                <a:gd name="T2" fmla="*/ 27 w 54"/>
                <a:gd name="T3" fmla="*/ 85 h 86"/>
                <a:gd name="T4" fmla="*/ 0 w 54"/>
                <a:gd name="T5" fmla="*/ 43 h 86"/>
                <a:gd name="T6" fmla="*/ 27 w 54"/>
                <a:gd name="T7" fmla="*/ 0 h 86"/>
                <a:gd name="T8" fmla="*/ 53 w 54"/>
                <a:gd name="T9" fmla="*/ 43 h 86"/>
                <a:gd name="T10" fmla="*/ 40 w 54"/>
                <a:gd name="T11" fmla="*/ 43 h 86"/>
                <a:gd name="T12" fmla="*/ 27 w 54"/>
                <a:gd name="T13" fmla="*/ 11 h 86"/>
                <a:gd name="T14" fmla="*/ 13 w 54"/>
                <a:gd name="T15" fmla="*/ 43 h 86"/>
                <a:gd name="T16" fmla="*/ 27 w 54"/>
                <a:gd name="T17" fmla="*/ 75 h 86"/>
                <a:gd name="T18" fmla="*/ 40 w 54"/>
                <a:gd name="T19"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86">
                  <a:moveTo>
                    <a:pt x="53" y="43"/>
                  </a:moveTo>
                  <a:cubicBezTo>
                    <a:pt x="53" y="75"/>
                    <a:pt x="41" y="85"/>
                    <a:pt x="27" y="85"/>
                  </a:cubicBezTo>
                  <a:cubicBezTo>
                    <a:pt x="14" y="85"/>
                    <a:pt x="0" y="72"/>
                    <a:pt x="0" y="43"/>
                  </a:cubicBezTo>
                  <a:cubicBezTo>
                    <a:pt x="0" y="14"/>
                    <a:pt x="14" y="0"/>
                    <a:pt x="27" y="0"/>
                  </a:cubicBezTo>
                  <a:cubicBezTo>
                    <a:pt x="41" y="0"/>
                    <a:pt x="53" y="14"/>
                    <a:pt x="53" y="43"/>
                  </a:cubicBezTo>
                  <a:close/>
                  <a:moveTo>
                    <a:pt x="40" y="43"/>
                  </a:moveTo>
                  <a:cubicBezTo>
                    <a:pt x="40" y="19"/>
                    <a:pt x="35" y="11"/>
                    <a:pt x="27" y="11"/>
                  </a:cubicBezTo>
                  <a:cubicBezTo>
                    <a:pt x="19" y="11"/>
                    <a:pt x="13" y="19"/>
                    <a:pt x="13" y="43"/>
                  </a:cubicBezTo>
                  <a:cubicBezTo>
                    <a:pt x="13" y="67"/>
                    <a:pt x="19" y="75"/>
                    <a:pt x="27" y="75"/>
                  </a:cubicBezTo>
                  <a:cubicBezTo>
                    <a:pt x="35" y="75"/>
                    <a:pt x="40" y="67"/>
                    <a:pt x="40" y="4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9" name="Freeform 15">
              <a:extLst>
                <a:ext uri="{FF2B5EF4-FFF2-40B4-BE49-F238E27FC236}">
                  <a16:creationId xmlns:a16="http://schemas.microsoft.com/office/drawing/2014/main" id="{82276E99-5DB4-AA48-B8E0-78890C6DF4E0}"/>
                </a:ext>
              </a:extLst>
            </p:cNvPr>
            <p:cNvSpPr>
              <a:spLocks noChangeArrowheads="1"/>
            </p:cNvSpPr>
            <p:nvPr/>
          </p:nvSpPr>
          <p:spPr bwMode="auto">
            <a:xfrm>
              <a:off x="6043613" y="2371725"/>
              <a:ext cx="19050" cy="31750"/>
            </a:xfrm>
            <a:custGeom>
              <a:avLst/>
              <a:gdLst>
                <a:gd name="T0" fmla="*/ 0 w 51"/>
                <a:gd name="T1" fmla="*/ 0 h 86"/>
                <a:gd name="T2" fmla="*/ 16 w 51"/>
                <a:gd name="T3" fmla="*/ 0 h 86"/>
                <a:gd name="T4" fmla="*/ 37 w 51"/>
                <a:gd name="T5" fmla="*/ 67 h 86"/>
                <a:gd name="T6" fmla="*/ 37 w 51"/>
                <a:gd name="T7" fmla="*/ 67 h 86"/>
                <a:gd name="T8" fmla="*/ 37 w 51"/>
                <a:gd name="T9" fmla="*/ 0 h 86"/>
                <a:gd name="T10" fmla="*/ 50 w 51"/>
                <a:gd name="T11" fmla="*/ 0 h 86"/>
                <a:gd name="T12" fmla="*/ 50 w 51"/>
                <a:gd name="T13" fmla="*/ 85 h 86"/>
                <a:gd name="T14" fmla="*/ 35 w 51"/>
                <a:gd name="T15" fmla="*/ 85 h 86"/>
                <a:gd name="T16" fmla="*/ 13 w 51"/>
                <a:gd name="T17" fmla="*/ 19 h 86"/>
                <a:gd name="T18" fmla="*/ 11 w 51"/>
                <a:gd name="T19" fmla="*/ 19 h 86"/>
                <a:gd name="T20" fmla="*/ 11 w 51"/>
                <a:gd name="T21" fmla="*/ 85 h 86"/>
                <a:gd name="T22" fmla="*/ 0 w 51"/>
                <a:gd name="T23" fmla="*/ 85 h 86"/>
                <a:gd name="T24" fmla="*/ 0 w 51"/>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86">
                  <a:moveTo>
                    <a:pt x="0" y="0"/>
                  </a:moveTo>
                  <a:lnTo>
                    <a:pt x="16" y="0"/>
                  </a:lnTo>
                  <a:lnTo>
                    <a:pt x="37" y="67"/>
                  </a:lnTo>
                  <a:lnTo>
                    <a:pt x="37" y="67"/>
                  </a:lnTo>
                  <a:lnTo>
                    <a:pt x="37" y="0"/>
                  </a:lnTo>
                  <a:lnTo>
                    <a:pt x="50" y="0"/>
                  </a:lnTo>
                  <a:lnTo>
                    <a:pt x="50" y="85"/>
                  </a:lnTo>
                  <a:lnTo>
                    <a:pt x="35" y="85"/>
                  </a:lnTo>
                  <a:lnTo>
                    <a:pt x="13" y="19"/>
                  </a:lnTo>
                  <a:lnTo>
                    <a:pt x="11" y="19"/>
                  </a:lnTo>
                  <a:lnTo>
                    <a:pt x="11"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 name="Freeform 16">
              <a:extLst>
                <a:ext uri="{FF2B5EF4-FFF2-40B4-BE49-F238E27FC236}">
                  <a16:creationId xmlns:a16="http://schemas.microsoft.com/office/drawing/2014/main" id="{0B3A667E-7ECF-C34B-BF5A-E3D7295D925F}"/>
                </a:ext>
              </a:extLst>
            </p:cNvPr>
            <p:cNvSpPr>
              <a:spLocks noChangeArrowheads="1"/>
            </p:cNvSpPr>
            <p:nvPr/>
          </p:nvSpPr>
          <p:spPr bwMode="auto">
            <a:xfrm>
              <a:off x="6061075" y="2371725"/>
              <a:ext cx="22225" cy="31750"/>
            </a:xfrm>
            <a:custGeom>
              <a:avLst/>
              <a:gdLst>
                <a:gd name="T0" fmla="*/ 43 w 60"/>
                <a:gd name="T1" fmla="*/ 64 h 86"/>
                <a:gd name="T2" fmla="*/ 19 w 60"/>
                <a:gd name="T3" fmla="*/ 64 h 86"/>
                <a:gd name="T4" fmla="*/ 14 w 60"/>
                <a:gd name="T5" fmla="*/ 85 h 86"/>
                <a:gd name="T6" fmla="*/ 0 w 60"/>
                <a:gd name="T7" fmla="*/ 85 h 86"/>
                <a:gd name="T8" fmla="*/ 24 w 60"/>
                <a:gd name="T9" fmla="*/ 0 h 86"/>
                <a:gd name="T10" fmla="*/ 37 w 60"/>
                <a:gd name="T11" fmla="*/ 0 h 86"/>
                <a:gd name="T12" fmla="*/ 59 w 60"/>
                <a:gd name="T13" fmla="*/ 85 h 86"/>
                <a:gd name="T14" fmla="*/ 45 w 60"/>
                <a:gd name="T15" fmla="*/ 85 h 86"/>
                <a:gd name="T16" fmla="*/ 43 w 60"/>
                <a:gd name="T17" fmla="*/ 64 h 86"/>
                <a:gd name="T18" fmla="*/ 40 w 60"/>
                <a:gd name="T19" fmla="*/ 53 h 86"/>
                <a:gd name="T20" fmla="*/ 32 w 60"/>
                <a:gd name="T21" fmla="*/ 14 h 86"/>
                <a:gd name="T22" fmla="*/ 32 w 60"/>
                <a:gd name="T23" fmla="*/ 14 h 86"/>
                <a:gd name="T24" fmla="*/ 22 w 60"/>
                <a:gd name="T25" fmla="*/ 53 h 86"/>
                <a:gd name="T26" fmla="*/ 40 w 60"/>
                <a:gd name="T27" fmla="*/ 5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86">
                  <a:moveTo>
                    <a:pt x="43" y="64"/>
                  </a:moveTo>
                  <a:lnTo>
                    <a:pt x="19" y="64"/>
                  </a:lnTo>
                  <a:lnTo>
                    <a:pt x="14" y="85"/>
                  </a:lnTo>
                  <a:lnTo>
                    <a:pt x="0" y="85"/>
                  </a:lnTo>
                  <a:lnTo>
                    <a:pt x="24" y="0"/>
                  </a:lnTo>
                  <a:lnTo>
                    <a:pt x="37" y="0"/>
                  </a:lnTo>
                  <a:lnTo>
                    <a:pt x="59" y="85"/>
                  </a:lnTo>
                  <a:lnTo>
                    <a:pt x="45" y="85"/>
                  </a:lnTo>
                  <a:lnTo>
                    <a:pt x="43" y="64"/>
                  </a:lnTo>
                  <a:close/>
                  <a:moveTo>
                    <a:pt x="40" y="53"/>
                  </a:moveTo>
                  <a:lnTo>
                    <a:pt x="32" y="14"/>
                  </a:lnTo>
                  <a:lnTo>
                    <a:pt x="32" y="14"/>
                  </a:lnTo>
                  <a:lnTo>
                    <a:pt x="22" y="53"/>
                  </a:lnTo>
                  <a:lnTo>
                    <a:pt x="40" y="5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 name="Freeform 17">
              <a:extLst>
                <a:ext uri="{FF2B5EF4-FFF2-40B4-BE49-F238E27FC236}">
                  <a16:creationId xmlns:a16="http://schemas.microsoft.com/office/drawing/2014/main" id="{0D2AA195-0716-4D41-9354-DCC0F40748A1}"/>
                </a:ext>
              </a:extLst>
            </p:cNvPr>
            <p:cNvSpPr>
              <a:spLocks noChangeArrowheads="1"/>
            </p:cNvSpPr>
            <p:nvPr/>
          </p:nvSpPr>
          <p:spPr bwMode="auto">
            <a:xfrm>
              <a:off x="6084888" y="2371725"/>
              <a:ext cx="12700" cy="31750"/>
            </a:xfrm>
            <a:custGeom>
              <a:avLst/>
              <a:gdLst>
                <a:gd name="T0" fmla="*/ 0 w 35"/>
                <a:gd name="T1" fmla="*/ 0 h 86"/>
                <a:gd name="T2" fmla="*/ 13 w 35"/>
                <a:gd name="T3" fmla="*/ 0 h 86"/>
                <a:gd name="T4" fmla="*/ 13 w 35"/>
                <a:gd name="T5" fmla="*/ 72 h 86"/>
                <a:gd name="T6" fmla="*/ 34 w 35"/>
                <a:gd name="T7" fmla="*/ 72 h 86"/>
                <a:gd name="T8" fmla="*/ 34 w 35"/>
                <a:gd name="T9" fmla="*/ 85 h 86"/>
                <a:gd name="T10" fmla="*/ 0 w 35"/>
                <a:gd name="T11" fmla="*/ 85 h 86"/>
                <a:gd name="T12" fmla="*/ 0 w 35"/>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35" h="86">
                  <a:moveTo>
                    <a:pt x="0" y="0"/>
                  </a:moveTo>
                  <a:lnTo>
                    <a:pt x="13" y="0"/>
                  </a:lnTo>
                  <a:lnTo>
                    <a:pt x="13" y="72"/>
                  </a:lnTo>
                  <a:lnTo>
                    <a:pt x="34" y="72"/>
                  </a:lnTo>
                  <a:lnTo>
                    <a:pt x="34"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 name="Freeform 18">
              <a:extLst>
                <a:ext uri="{FF2B5EF4-FFF2-40B4-BE49-F238E27FC236}">
                  <a16:creationId xmlns:a16="http://schemas.microsoft.com/office/drawing/2014/main" id="{923CE7C8-77B4-3849-A1D5-BFD78F9D3146}"/>
                </a:ext>
              </a:extLst>
            </p:cNvPr>
            <p:cNvSpPr>
              <a:spLocks noChangeArrowheads="1"/>
            </p:cNvSpPr>
            <p:nvPr/>
          </p:nvSpPr>
          <p:spPr bwMode="auto">
            <a:xfrm>
              <a:off x="6103938" y="2371725"/>
              <a:ext cx="20637" cy="31750"/>
            </a:xfrm>
            <a:custGeom>
              <a:avLst/>
              <a:gdLst>
                <a:gd name="T0" fmla="*/ 55 w 56"/>
                <a:gd name="T1" fmla="*/ 43 h 86"/>
                <a:gd name="T2" fmla="*/ 29 w 56"/>
                <a:gd name="T3" fmla="*/ 85 h 86"/>
                <a:gd name="T4" fmla="*/ 2 w 56"/>
                <a:gd name="T5" fmla="*/ 43 h 86"/>
                <a:gd name="T6" fmla="*/ 29 w 56"/>
                <a:gd name="T7" fmla="*/ 0 h 86"/>
                <a:gd name="T8" fmla="*/ 55 w 56"/>
                <a:gd name="T9" fmla="*/ 43 h 86"/>
                <a:gd name="T10" fmla="*/ 42 w 56"/>
                <a:gd name="T11" fmla="*/ 43 h 86"/>
                <a:gd name="T12" fmla="*/ 29 w 56"/>
                <a:gd name="T13" fmla="*/ 11 h 86"/>
                <a:gd name="T14" fmla="*/ 15 w 56"/>
                <a:gd name="T15" fmla="*/ 43 h 86"/>
                <a:gd name="T16" fmla="*/ 29 w 56"/>
                <a:gd name="T17" fmla="*/ 75 h 86"/>
                <a:gd name="T18" fmla="*/ 42 w 56"/>
                <a:gd name="T19"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86">
                  <a:moveTo>
                    <a:pt x="55" y="43"/>
                  </a:moveTo>
                  <a:cubicBezTo>
                    <a:pt x="55" y="75"/>
                    <a:pt x="43" y="85"/>
                    <a:pt x="29" y="85"/>
                  </a:cubicBezTo>
                  <a:cubicBezTo>
                    <a:pt x="16" y="85"/>
                    <a:pt x="2" y="72"/>
                    <a:pt x="2" y="43"/>
                  </a:cubicBezTo>
                  <a:cubicBezTo>
                    <a:pt x="0" y="14"/>
                    <a:pt x="13" y="0"/>
                    <a:pt x="29" y="0"/>
                  </a:cubicBezTo>
                  <a:cubicBezTo>
                    <a:pt x="42" y="0"/>
                    <a:pt x="55" y="14"/>
                    <a:pt x="55" y="43"/>
                  </a:cubicBezTo>
                  <a:close/>
                  <a:moveTo>
                    <a:pt x="42" y="43"/>
                  </a:moveTo>
                  <a:cubicBezTo>
                    <a:pt x="42" y="19"/>
                    <a:pt x="37" y="11"/>
                    <a:pt x="29" y="11"/>
                  </a:cubicBezTo>
                  <a:cubicBezTo>
                    <a:pt x="21" y="11"/>
                    <a:pt x="15" y="19"/>
                    <a:pt x="15" y="43"/>
                  </a:cubicBezTo>
                  <a:cubicBezTo>
                    <a:pt x="13" y="67"/>
                    <a:pt x="21" y="75"/>
                    <a:pt x="29" y="75"/>
                  </a:cubicBezTo>
                  <a:cubicBezTo>
                    <a:pt x="37" y="75"/>
                    <a:pt x="42" y="67"/>
                    <a:pt x="42" y="4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 name="Freeform 19">
              <a:extLst>
                <a:ext uri="{FF2B5EF4-FFF2-40B4-BE49-F238E27FC236}">
                  <a16:creationId xmlns:a16="http://schemas.microsoft.com/office/drawing/2014/main" id="{53068CED-8E4F-2C4E-B46A-EBE06EB66D9E}"/>
                </a:ext>
              </a:extLst>
            </p:cNvPr>
            <p:cNvSpPr>
              <a:spLocks noChangeArrowheads="1"/>
            </p:cNvSpPr>
            <p:nvPr/>
          </p:nvSpPr>
          <p:spPr bwMode="auto">
            <a:xfrm>
              <a:off x="6126163" y="2371725"/>
              <a:ext cx="14287" cy="31750"/>
            </a:xfrm>
            <a:custGeom>
              <a:avLst/>
              <a:gdLst>
                <a:gd name="T0" fmla="*/ 0 w 39"/>
                <a:gd name="T1" fmla="*/ 0 h 86"/>
                <a:gd name="T2" fmla="*/ 38 w 39"/>
                <a:gd name="T3" fmla="*/ 0 h 86"/>
                <a:gd name="T4" fmla="*/ 38 w 39"/>
                <a:gd name="T5" fmla="*/ 14 h 86"/>
                <a:gd name="T6" fmla="*/ 14 w 39"/>
                <a:gd name="T7" fmla="*/ 14 h 86"/>
                <a:gd name="T8" fmla="*/ 14 w 39"/>
                <a:gd name="T9" fmla="*/ 37 h 86"/>
                <a:gd name="T10" fmla="*/ 35 w 39"/>
                <a:gd name="T11" fmla="*/ 37 h 86"/>
                <a:gd name="T12" fmla="*/ 35 w 39"/>
                <a:gd name="T13" fmla="*/ 48 h 86"/>
                <a:gd name="T14" fmla="*/ 14 w 39"/>
                <a:gd name="T15" fmla="*/ 48 h 86"/>
                <a:gd name="T16" fmla="*/ 14 w 39"/>
                <a:gd name="T17" fmla="*/ 85 h 86"/>
                <a:gd name="T18" fmla="*/ 0 w 39"/>
                <a:gd name="T19" fmla="*/ 85 h 86"/>
                <a:gd name="T20" fmla="*/ 0 w 39"/>
                <a:gd name="T2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86">
                  <a:moveTo>
                    <a:pt x="0" y="0"/>
                  </a:moveTo>
                  <a:lnTo>
                    <a:pt x="38" y="0"/>
                  </a:lnTo>
                  <a:lnTo>
                    <a:pt x="38" y="14"/>
                  </a:lnTo>
                  <a:lnTo>
                    <a:pt x="14" y="14"/>
                  </a:lnTo>
                  <a:lnTo>
                    <a:pt x="14" y="37"/>
                  </a:lnTo>
                  <a:lnTo>
                    <a:pt x="35" y="37"/>
                  </a:lnTo>
                  <a:lnTo>
                    <a:pt x="35" y="48"/>
                  </a:lnTo>
                  <a:lnTo>
                    <a:pt x="14" y="48"/>
                  </a:lnTo>
                  <a:lnTo>
                    <a:pt x="14"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4" name="Freeform 20">
              <a:extLst>
                <a:ext uri="{FF2B5EF4-FFF2-40B4-BE49-F238E27FC236}">
                  <a16:creationId xmlns:a16="http://schemas.microsoft.com/office/drawing/2014/main" id="{2EE73CC1-1468-984B-ACAB-3D8E4D20560F}"/>
                </a:ext>
              </a:extLst>
            </p:cNvPr>
            <p:cNvSpPr>
              <a:spLocks noChangeArrowheads="1"/>
            </p:cNvSpPr>
            <p:nvPr/>
          </p:nvSpPr>
          <p:spPr bwMode="auto">
            <a:xfrm>
              <a:off x="6142038" y="2371725"/>
              <a:ext cx="12700" cy="31750"/>
            </a:xfrm>
            <a:custGeom>
              <a:avLst/>
              <a:gdLst>
                <a:gd name="T0" fmla="*/ 0 w 35"/>
                <a:gd name="T1" fmla="*/ 0 h 86"/>
                <a:gd name="T2" fmla="*/ 34 w 35"/>
                <a:gd name="T3" fmla="*/ 0 h 86"/>
                <a:gd name="T4" fmla="*/ 34 w 35"/>
                <a:gd name="T5" fmla="*/ 14 h 86"/>
                <a:gd name="T6" fmla="*/ 13 w 35"/>
                <a:gd name="T7" fmla="*/ 14 h 86"/>
                <a:gd name="T8" fmla="*/ 13 w 35"/>
                <a:gd name="T9" fmla="*/ 37 h 86"/>
                <a:gd name="T10" fmla="*/ 32 w 35"/>
                <a:gd name="T11" fmla="*/ 37 h 86"/>
                <a:gd name="T12" fmla="*/ 32 w 35"/>
                <a:gd name="T13" fmla="*/ 48 h 86"/>
                <a:gd name="T14" fmla="*/ 13 w 35"/>
                <a:gd name="T15" fmla="*/ 48 h 86"/>
                <a:gd name="T16" fmla="*/ 13 w 35"/>
                <a:gd name="T17" fmla="*/ 85 h 86"/>
                <a:gd name="T18" fmla="*/ 0 w 35"/>
                <a:gd name="T19" fmla="*/ 85 h 86"/>
                <a:gd name="T20" fmla="*/ 0 w 35"/>
                <a:gd name="T2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86">
                  <a:moveTo>
                    <a:pt x="0" y="0"/>
                  </a:moveTo>
                  <a:lnTo>
                    <a:pt x="34" y="0"/>
                  </a:lnTo>
                  <a:lnTo>
                    <a:pt x="34" y="14"/>
                  </a:lnTo>
                  <a:lnTo>
                    <a:pt x="13" y="14"/>
                  </a:lnTo>
                  <a:lnTo>
                    <a:pt x="13" y="37"/>
                  </a:lnTo>
                  <a:lnTo>
                    <a:pt x="32" y="37"/>
                  </a:lnTo>
                  <a:lnTo>
                    <a:pt x="32" y="48"/>
                  </a:lnTo>
                  <a:lnTo>
                    <a:pt x="13" y="48"/>
                  </a:lnTo>
                  <a:lnTo>
                    <a:pt x="13"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5" name="Freeform 21">
              <a:extLst>
                <a:ext uri="{FF2B5EF4-FFF2-40B4-BE49-F238E27FC236}">
                  <a16:creationId xmlns:a16="http://schemas.microsoft.com/office/drawing/2014/main" id="{A9A6F415-AE82-B045-AB84-88C1DF0F70B2}"/>
                </a:ext>
              </a:extLst>
            </p:cNvPr>
            <p:cNvSpPr>
              <a:spLocks noChangeArrowheads="1"/>
            </p:cNvSpPr>
            <p:nvPr/>
          </p:nvSpPr>
          <p:spPr bwMode="auto">
            <a:xfrm>
              <a:off x="6156325" y="2371725"/>
              <a:ext cx="4763" cy="31750"/>
            </a:xfrm>
            <a:custGeom>
              <a:avLst/>
              <a:gdLst>
                <a:gd name="T0" fmla="*/ 6 w 14"/>
                <a:gd name="T1" fmla="*/ 85 h 86"/>
                <a:gd name="T2" fmla="*/ 0 w 14"/>
                <a:gd name="T3" fmla="*/ 85 h 86"/>
                <a:gd name="T4" fmla="*/ 0 w 14"/>
                <a:gd name="T5" fmla="*/ 0 h 86"/>
                <a:gd name="T6" fmla="*/ 13 w 14"/>
                <a:gd name="T7" fmla="*/ 0 h 86"/>
                <a:gd name="T8" fmla="*/ 13 w 14"/>
                <a:gd name="T9" fmla="*/ 85 h 86"/>
                <a:gd name="T10" fmla="*/ 6 w 14"/>
                <a:gd name="T11" fmla="*/ 85 h 86"/>
              </a:gdLst>
              <a:ahLst/>
              <a:cxnLst>
                <a:cxn ang="0">
                  <a:pos x="T0" y="T1"/>
                </a:cxn>
                <a:cxn ang="0">
                  <a:pos x="T2" y="T3"/>
                </a:cxn>
                <a:cxn ang="0">
                  <a:pos x="T4" y="T5"/>
                </a:cxn>
                <a:cxn ang="0">
                  <a:pos x="T6" y="T7"/>
                </a:cxn>
                <a:cxn ang="0">
                  <a:pos x="T8" y="T9"/>
                </a:cxn>
                <a:cxn ang="0">
                  <a:pos x="T10" y="T11"/>
                </a:cxn>
              </a:cxnLst>
              <a:rect l="0" t="0" r="r" b="b"/>
              <a:pathLst>
                <a:path w="14" h="86">
                  <a:moveTo>
                    <a:pt x="6" y="85"/>
                  </a:moveTo>
                  <a:lnTo>
                    <a:pt x="0" y="85"/>
                  </a:lnTo>
                  <a:lnTo>
                    <a:pt x="0" y="0"/>
                  </a:lnTo>
                  <a:lnTo>
                    <a:pt x="13" y="0"/>
                  </a:lnTo>
                  <a:lnTo>
                    <a:pt x="13" y="85"/>
                  </a:lnTo>
                  <a:lnTo>
                    <a:pt x="6" y="8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6" name="Freeform 22">
              <a:extLst>
                <a:ext uri="{FF2B5EF4-FFF2-40B4-BE49-F238E27FC236}">
                  <a16:creationId xmlns:a16="http://schemas.microsoft.com/office/drawing/2014/main" id="{216F9FC8-57ED-284F-B523-F6265F8B59E4}"/>
                </a:ext>
              </a:extLst>
            </p:cNvPr>
            <p:cNvSpPr>
              <a:spLocks noChangeArrowheads="1"/>
            </p:cNvSpPr>
            <p:nvPr/>
          </p:nvSpPr>
          <p:spPr bwMode="auto">
            <a:xfrm>
              <a:off x="6162675" y="2371725"/>
              <a:ext cx="17463" cy="31750"/>
            </a:xfrm>
            <a:custGeom>
              <a:avLst/>
              <a:gdLst>
                <a:gd name="T0" fmla="*/ 48 w 49"/>
                <a:gd name="T1" fmla="*/ 82 h 86"/>
                <a:gd name="T2" fmla="*/ 32 w 49"/>
                <a:gd name="T3" fmla="*/ 85 h 86"/>
                <a:gd name="T4" fmla="*/ 0 w 49"/>
                <a:gd name="T5" fmla="*/ 43 h 86"/>
                <a:gd name="T6" fmla="*/ 32 w 49"/>
                <a:gd name="T7" fmla="*/ 0 h 86"/>
                <a:gd name="T8" fmla="*/ 48 w 49"/>
                <a:gd name="T9" fmla="*/ 3 h 86"/>
                <a:gd name="T10" fmla="*/ 48 w 49"/>
                <a:gd name="T11" fmla="*/ 16 h 86"/>
                <a:gd name="T12" fmla="*/ 35 w 49"/>
                <a:gd name="T13" fmla="*/ 11 h 86"/>
                <a:gd name="T14" fmla="*/ 16 w 49"/>
                <a:gd name="T15" fmla="*/ 43 h 86"/>
                <a:gd name="T16" fmla="*/ 35 w 49"/>
                <a:gd name="T17" fmla="*/ 75 h 86"/>
                <a:gd name="T18" fmla="*/ 48 w 49"/>
                <a:gd name="T19" fmla="*/ 69 h 86"/>
                <a:gd name="T20" fmla="*/ 48 w 49"/>
                <a:gd name="T21" fmla="*/ 8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86">
                  <a:moveTo>
                    <a:pt x="48" y="82"/>
                  </a:moveTo>
                  <a:cubicBezTo>
                    <a:pt x="45" y="85"/>
                    <a:pt x="40" y="85"/>
                    <a:pt x="32" y="85"/>
                  </a:cubicBezTo>
                  <a:cubicBezTo>
                    <a:pt x="11" y="85"/>
                    <a:pt x="0" y="67"/>
                    <a:pt x="0" y="43"/>
                  </a:cubicBezTo>
                  <a:cubicBezTo>
                    <a:pt x="0" y="19"/>
                    <a:pt x="11" y="0"/>
                    <a:pt x="32" y="0"/>
                  </a:cubicBezTo>
                  <a:cubicBezTo>
                    <a:pt x="40" y="0"/>
                    <a:pt x="45" y="3"/>
                    <a:pt x="48" y="3"/>
                  </a:cubicBezTo>
                  <a:lnTo>
                    <a:pt x="48" y="16"/>
                  </a:lnTo>
                  <a:cubicBezTo>
                    <a:pt x="45" y="14"/>
                    <a:pt x="42" y="11"/>
                    <a:pt x="35" y="11"/>
                  </a:cubicBezTo>
                  <a:cubicBezTo>
                    <a:pt x="24" y="11"/>
                    <a:pt x="16" y="19"/>
                    <a:pt x="16" y="43"/>
                  </a:cubicBezTo>
                  <a:cubicBezTo>
                    <a:pt x="16" y="64"/>
                    <a:pt x="24" y="75"/>
                    <a:pt x="35" y="75"/>
                  </a:cubicBezTo>
                  <a:cubicBezTo>
                    <a:pt x="40" y="75"/>
                    <a:pt x="45" y="72"/>
                    <a:pt x="48" y="69"/>
                  </a:cubicBezTo>
                  <a:lnTo>
                    <a:pt x="48" y="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 name="Freeform 23">
              <a:extLst>
                <a:ext uri="{FF2B5EF4-FFF2-40B4-BE49-F238E27FC236}">
                  <a16:creationId xmlns:a16="http://schemas.microsoft.com/office/drawing/2014/main" id="{810F4F77-A79F-074B-B631-4C1AC22ACBDC}"/>
                </a:ext>
              </a:extLst>
            </p:cNvPr>
            <p:cNvSpPr>
              <a:spLocks noChangeArrowheads="1"/>
            </p:cNvSpPr>
            <p:nvPr/>
          </p:nvSpPr>
          <p:spPr bwMode="auto">
            <a:xfrm>
              <a:off x="6181725" y="2371725"/>
              <a:ext cx="14288" cy="31750"/>
            </a:xfrm>
            <a:custGeom>
              <a:avLst/>
              <a:gdLst>
                <a:gd name="T0" fmla="*/ 0 w 38"/>
                <a:gd name="T1" fmla="*/ 0 h 86"/>
                <a:gd name="T2" fmla="*/ 37 w 38"/>
                <a:gd name="T3" fmla="*/ 0 h 86"/>
                <a:gd name="T4" fmla="*/ 37 w 38"/>
                <a:gd name="T5" fmla="*/ 14 h 86"/>
                <a:gd name="T6" fmla="*/ 13 w 38"/>
                <a:gd name="T7" fmla="*/ 14 h 86"/>
                <a:gd name="T8" fmla="*/ 13 w 38"/>
                <a:gd name="T9" fmla="*/ 35 h 86"/>
                <a:gd name="T10" fmla="*/ 34 w 38"/>
                <a:gd name="T11" fmla="*/ 35 h 86"/>
                <a:gd name="T12" fmla="*/ 34 w 38"/>
                <a:gd name="T13" fmla="*/ 48 h 86"/>
                <a:gd name="T14" fmla="*/ 13 w 38"/>
                <a:gd name="T15" fmla="*/ 48 h 86"/>
                <a:gd name="T16" fmla="*/ 13 w 38"/>
                <a:gd name="T17" fmla="*/ 72 h 86"/>
                <a:gd name="T18" fmla="*/ 37 w 38"/>
                <a:gd name="T19" fmla="*/ 72 h 86"/>
                <a:gd name="T20" fmla="*/ 37 w 38"/>
                <a:gd name="T21" fmla="*/ 85 h 86"/>
                <a:gd name="T22" fmla="*/ 0 w 38"/>
                <a:gd name="T23" fmla="*/ 85 h 86"/>
                <a:gd name="T24" fmla="*/ 0 w 38"/>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86">
                  <a:moveTo>
                    <a:pt x="0" y="0"/>
                  </a:moveTo>
                  <a:lnTo>
                    <a:pt x="37" y="0"/>
                  </a:lnTo>
                  <a:lnTo>
                    <a:pt x="37" y="14"/>
                  </a:lnTo>
                  <a:lnTo>
                    <a:pt x="13" y="14"/>
                  </a:lnTo>
                  <a:lnTo>
                    <a:pt x="13" y="35"/>
                  </a:lnTo>
                  <a:lnTo>
                    <a:pt x="34" y="35"/>
                  </a:lnTo>
                  <a:lnTo>
                    <a:pt x="34" y="48"/>
                  </a:lnTo>
                  <a:lnTo>
                    <a:pt x="13" y="48"/>
                  </a:lnTo>
                  <a:lnTo>
                    <a:pt x="13" y="72"/>
                  </a:lnTo>
                  <a:lnTo>
                    <a:pt x="37" y="72"/>
                  </a:lnTo>
                  <a:lnTo>
                    <a:pt x="37"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8" name="Freeform 24">
              <a:extLst>
                <a:ext uri="{FF2B5EF4-FFF2-40B4-BE49-F238E27FC236}">
                  <a16:creationId xmlns:a16="http://schemas.microsoft.com/office/drawing/2014/main" id="{7274F84C-F090-6446-AFE7-C138AD6C76ED}"/>
                </a:ext>
              </a:extLst>
            </p:cNvPr>
            <p:cNvSpPr>
              <a:spLocks noChangeArrowheads="1"/>
            </p:cNvSpPr>
            <p:nvPr/>
          </p:nvSpPr>
          <p:spPr bwMode="auto">
            <a:xfrm>
              <a:off x="6205538" y="2371725"/>
              <a:ext cx="12700" cy="31750"/>
            </a:xfrm>
            <a:custGeom>
              <a:avLst/>
              <a:gdLst>
                <a:gd name="T0" fmla="*/ 0 w 36"/>
                <a:gd name="T1" fmla="*/ 0 h 86"/>
                <a:gd name="T2" fmla="*/ 35 w 36"/>
                <a:gd name="T3" fmla="*/ 0 h 86"/>
                <a:gd name="T4" fmla="*/ 35 w 36"/>
                <a:gd name="T5" fmla="*/ 14 h 86"/>
                <a:gd name="T6" fmla="*/ 11 w 36"/>
                <a:gd name="T7" fmla="*/ 14 h 86"/>
                <a:gd name="T8" fmla="*/ 11 w 36"/>
                <a:gd name="T9" fmla="*/ 37 h 86"/>
                <a:gd name="T10" fmla="*/ 32 w 36"/>
                <a:gd name="T11" fmla="*/ 37 h 86"/>
                <a:gd name="T12" fmla="*/ 32 w 36"/>
                <a:gd name="T13" fmla="*/ 48 h 86"/>
                <a:gd name="T14" fmla="*/ 11 w 36"/>
                <a:gd name="T15" fmla="*/ 48 h 86"/>
                <a:gd name="T16" fmla="*/ 11 w 36"/>
                <a:gd name="T17" fmla="*/ 85 h 86"/>
                <a:gd name="T18" fmla="*/ 0 w 36"/>
                <a:gd name="T19" fmla="*/ 85 h 86"/>
                <a:gd name="T20" fmla="*/ 0 w 36"/>
                <a:gd name="T2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86">
                  <a:moveTo>
                    <a:pt x="0" y="0"/>
                  </a:moveTo>
                  <a:lnTo>
                    <a:pt x="35" y="0"/>
                  </a:lnTo>
                  <a:lnTo>
                    <a:pt x="35" y="14"/>
                  </a:lnTo>
                  <a:lnTo>
                    <a:pt x="11" y="14"/>
                  </a:lnTo>
                  <a:lnTo>
                    <a:pt x="11" y="37"/>
                  </a:lnTo>
                  <a:lnTo>
                    <a:pt x="32" y="37"/>
                  </a:lnTo>
                  <a:lnTo>
                    <a:pt x="32" y="48"/>
                  </a:lnTo>
                  <a:lnTo>
                    <a:pt x="11" y="48"/>
                  </a:lnTo>
                  <a:lnTo>
                    <a:pt x="11"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9" name="Freeform 25">
              <a:extLst>
                <a:ext uri="{FF2B5EF4-FFF2-40B4-BE49-F238E27FC236}">
                  <a16:creationId xmlns:a16="http://schemas.microsoft.com/office/drawing/2014/main" id="{387EEAD6-6621-BC4D-AA16-5C7016BBA943}"/>
                </a:ext>
              </a:extLst>
            </p:cNvPr>
            <p:cNvSpPr>
              <a:spLocks noChangeArrowheads="1"/>
            </p:cNvSpPr>
            <p:nvPr/>
          </p:nvSpPr>
          <p:spPr bwMode="auto">
            <a:xfrm>
              <a:off x="6218238" y="2371725"/>
              <a:ext cx="19050" cy="31750"/>
            </a:xfrm>
            <a:custGeom>
              <a:avLst/>
              <a:gdLst>
                <a:gd name="T0" fmla="*/ 53 w 54"/>
                <a:gd name="T1" fmla="*/ 43 h 86"/>
                <a:gd name="T2" fmla="*/ 27 w 54"/>
                <a:gd name="T3" fmla="*/ 85 h 86"/>
                <a:gd name="T4" fmla="*/ 0 w 54"/>
                <a:gd name="T5" fmla="*/ 43 h 86"/>
                <a:gd name="T6" fmla="*/ 27 w 54"/>
                <a:gd name="T7" fmla="*/ 0 h 86"/>
                <a:gd name="T8" fmla="*/ 53 w 54"/>
                <a:gd name="T9" fmla="*/ 43 h 86"/>
                <a:gd name="T10" fmla="*/ 40 w 54"/>
                <a:gd name="T11" fmla="*/ 43 h 86"/>
                <a:gd name="T12" fmla="*/ 27 w 54"/>
                <a:gd name="T13" fmla="*/ 11 h 86"/>
                <a:gd name="T14" fmla="*/ 14 w 54"/>
                <a:gd name="T15" fmla="*/ 43 h 86"/>
                <a:gd name="T16" fmla="*/ 27 w 54"/>
                <a:gd name="T17" fmla="*/ 75 h 86"/>
                <a:gd name="T18" fmla="*/ 40 w 54"/>
                <a:gd name="T19"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86">
                  <a:moveTo>
                    <a:pt x="53" y="43"/>
                  </a:moveTo>
                  <a:cubicBezTo>
                    <a:pt x="53" y="75"/>
                    <a:pt x="40" y="85"/>
                    <a:pt x="27" y="85"/>
                  </a:cubicBezTo>
                  <a:cubicBezTo>
                    <a:pt x="14" y="85"/>
                    <a:pt x="0" y="72"/>
                    <a:pt x="0" y="43"/>
                  </a:cubicBezTo>
                  <a:cubicBezTo>
                    <a:pt x="0" y="14"/>
                    <a:pt x="14" y="0"/>
                    <a:pt x="27" y="0"/>
                  </a:cubicBezTo>
                  <a:cubicBezTo>
                    <a:pt x="40" y="0"/>
                    <a:pt x="53" y="14"/>
                    <a:pt x="53" y="43"/>
                  </a:cubicBezTo>
                  <a:close/>
                  <a:moveTo>
                    <a:pt x="40" y="43"/>
                  </a:moveTo>
                  <a:cubicBezTo>
                    <a:pt x="40" y="19"/>
                    <a:pt x="35" y="11"/>
                    <a:pt x="27" y="11"/>
                  </a:cubicBezTo>
                  <a:cubicBezTo>
                    <a:pt x="19" y="11"/>
                    <a:pt x="14" y="19"/>
                    <a:pt x="14" y="43"/>
                  </a:cubicBezTo>
                  <a:cubicBezTo>
                    <a:pt x="14" y="67"/>
                    <a:pt x="19" y="75"/>
                    <a:pt x="27" y="75"/>
                  </a:cubicBezTo>
                  <a:cubicBezTo>
                    <a:pt x="35" y="75"/>
                    <a:pt x="40" y="67"/>
                    <a:pt x="40" y="4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 name="Freeform 26">
              <a:extLst>
                <a:ext uri="{FF2B5EF4-FFF2-40B4-BE49-F238E27FC236}">
                  <a16:creationId xmlns:a16="http://schemas.microsoft.com/office/drawing/2014/main" id="{0B3A908C-3016-A747-9945-6F2A0A3DA62A}"/>
                </a:ext>
              </a:extLst>
            </p:cNvPr>
            <p:cNvSpPr>
              <a:spLocks noChangeArrowheads="1"/>
            </p:cNvSpPr>
            <p:nvPr/>
          </p:nvSpPr>
          <p:spPr bwMode="auto">
            <a:xfrm>
              <a:off x="6240463" y="2371725"/>
              <a:ext cx="17462" cy="31750"/>
            </a:xfrm>
            <a:custGeom>
              <a:avLst/>
              <a:gdLst>
                <a:gd name="T0" fmla="*/ 2 w 48"/>
                <a:gd name="T1" fmla="*/ 0 h 89"/>
                <a:gd name="T2" fmla="*/ 23 w 48"/>
                <a:gd name="T3" fmla="*/ 0 h 89"/>
                <a:gd name="T4" fmla="*/ 45 w 48"/>
                <a:gd name="T5" fmla="*/ 22 h 89"/>
                <a:gd name="T6" fmla="*/ 31 w 48"/>
                <a:gd name="T7" fmla="*/ 43 h 89"/>
                <a:gd name="T8" fmla="*/ 31 w 48"/>
                <a:gd name="T9" fmla="*/ 43 h 89"/>
                <a:gd name="T10" fmla="*/ 39 w 48"/>
                <a:gd name="T11" fmla="*/ 53 h 89"/>
                <a:gd name="T12" fmla="*/ 47 w 48"/>
                <a:gd name="T13" fmla="*/ 85 h 89"/>
                <a:gd name="T14" fmla="*/ 34 w 48"/>
                <a:gd name="T15" fmla="*/ 85 h 89"/>
                <a:gd name="T16" fmla="*/ 26 w 48"/>
                <a:gd name="T17" fmla="*/ 59 h 89"/>
                <a:gd name="T18" fmla="*/ 15 w 48"/>
                <a:gd name="T19" fmla="*/ 51 h 89"/>
                <a:gd name="T20" fmla="*/ 13 w 48"/>
                <a:gd name="T21" fmla="*/ 51 h 89"/>
                <a:gd name="T22" fmla="*/ 13 w 48"/>
                <a:gd name="T23" fmla="*/ 88 h 89"/>
                <a:gd name="T24" fmla="*/ 0 w 48"/>
                <a:gd name="T25" fmla="*/ 88 h 89"/>
                <a:gd name="T26" fmla="*/ 2 w 48"/>
                <a:gd name="T27" fmla="*/ 0 h 89"/>
                <a:gd name="T28" fmla="*/ 18 w 48"/>
                <a:gd name="T29" fmla="*/ 37 h 89"/>
                <a:gd name="T30" fmla="*/ 29 w 48"/>
                <a:gd name="T31" fmla="*/ 24 h 89"/>
                <a:gd name="T32" fmla="*/ 18 w 48"/>
                <a:gd name="T33" fmla="*/ 11 h 89"/>
                <a:gd name="T34" fmla="*/ 13 w 48"/>
                <a:gd name="T35" fmla="*/ 11 h 89"/>
                <a:gd name="T36" fmla="*/ 13 w 48"/>
                <a:gd name="T37" fmla="*/ 35 h 89"/>
                <a:gd name="T38" fmla="*/ 18 w 48"/>
                <a:gd name="T39" fmla="*/ 35 h 89"/>
                <a:gd name="T40" fmla="*/ 18 w 48"/>
                <a:gd name="T41" fmla="*/ 3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89">
                  <a:moveTo>
                    <a:pt x="2" y="0"/>
                  </a:moveTo>
                  <a:lnTo>
                    <a:pt x="23" y="0"/>
                  </a:lnTo>
                  <a:cubicBezTo>
                    <a:pt x="37" y="0"/>
                    <a:pt x="45" y="8"/>
                    <a:pt x="45" y="22"/>
                  </a:cubicBezTo>
                  <a:cubicBezTo>
                    <a:pt x="45" y="32"/>
                    <a:pt x="39" y="40"/>
                    <a:pt x="31" y="43"/>
                  </a:cubicBezTo>
                  <a:lnTo>
                    <a:pt x="31" y="43"/>
                  </a:lnTo>
                  <a:cubicBezTo>
                    <a:pt x="34" y="43"/>
                    <a:pt x="37" y="45"/>
                    <a:pt x="39" y="53"/>
                  </a:cubicBezTo>
                  <a:lnTo>
                    <a:pt x="47" y="85"/>
                  </a:lnTo>
                  <a:lnTo>
                    <a:pt x="34" y="85"/>
                  </a:lnTo>
                  <a:lnTo>
                    <a:pt x="26" y="59"/>
                  </a:lnTo>
                  <a:cubicBezTo>
                    <a:pt x="23" y="51"/>
                    <a:pt x="21" y="51"/>
                    <a:pt x="15" y="51"/>
                  </a:cubicBezTo>
                  <a:lnTo>
                    <a:pt x="13" y="51"/>
                  </a:lnTo>
                  <a:lnTo>
                    <a:pt x="13" y="88"/>
                  </a:lnTo>
                  <a:lnTo>
                    <a:pt x="0" y="88"/>
                  </a:lnTo>
                  <a:lnTo>
                    <a:pt x="2" y="0"/>
                  </a:lnTo>
                  <a:close/>
                  <a:moveTo>
                    <a:pt x="18" y="37"/>
                  </a:moveTo>
                  <a:cubicBezTo>
                    <a:pt x="26" y="37"/>
                    <a:pt x="29" y="32"/>
                    <a:pt x="29" y="24"/>
                  </a:cubicBezTo>
                  <a:cubicBezTo>
                    <a:pt x="29" y="14"/>
                    <a:pt x="23" y="11"/>
                    <a:pt x="18" y="11"/>
                  </a:cubicBezTo>
                  <a:lnTo>
                    <a:pt x="13" y="11"/>
                  </a:lnTo>
                  <a:lnTo>
                    <a:pt x="13" y="35"/>
                  </a:lnTo>
                  <a:lnTo>
                    <a:pt x="18" y="35"/>
                  </a:lnTo>
                  <a:lnTo>
                    <a:pt x="18" y="3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 name="Freeform 27">
              <a:extLst>
                <a:ext uri="{FF2B5EF4-FFF2-40B4-BE49-F238E27FC236}">
                  <a16:creationId xmlns:a16="http://schemas.microsoft.com/office/drawing/2014/main" id="{98DBDAC9-C4DE-D545-BD5D-5B0C0EC4C160}"/>
                </a:ext>
              </a:extLst>
            </p:cNvPr>
            <p:cNvSpPr>
              <a:spLocks noChangeArrowheads="1"/>
            </p:cNvSpPr>
            <p:nvPr/>
          </p:nvSpPr>
          <p:spPr bwMode="auto">
            <a:xfrm>
              <a:off x="6261100" y="2371725"/>
              <a:ext cx="15875" cy="31750"/>
            </a:xfrm>
            <a:custGeom>
              <a:avLst/>
              <a:gdLst>
                <a:gd name="T0" fmla="*/ 16 w 46"/>
                <a:gd name="T1" fmla="*/ 14 h 86"/>
                <a:gd name="T2" fmla="*/ 0 w 46"/>
                <a:gd name="T3" fmla="*/ 14 h 86"/>
                <a:gd name="T4" fmla="*/ 0 w 46"/>
                <a:gd name="T5" fmla="*/ 0 h 86"/>
                <a:gd name="T6" fmla="*/ 45 w 46"/>
                <a:gd name="T7" fmla="*/ 0 h 86"/>
                <a:gd name="T8" fmla="*/ 45 w 46"/>
                <a:gd name="T9" fmla="*/ 14 h 86"/>
                <a:gd name="T10" fmla="*/ 30 w 46"/>
                <a:gd name="T11" fmla="*/ 14 h 86"/>
                <a:gd name="T12" fmla="*/ 30 w 46"/>
                <a:gd name="T13" fmla="*/ 85 h 86"/>
                <a:gd name="T14" fmla="*/ 16 w 46"/>
                <a:gd name="T15" fmla="*/ 85 h 86"/>
                <a:gd name="T16" fmla="*/ 16 w 4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86">
                  <a:moveTo>
                    <a:pt x="16" y="14"/>
                  </a:moveTo>
                  <a:lnTo>
                    <a:pt x="0" y="14"/>
                  </a:lnTo>
                  <a:lnTo>
                    <a:pt x="0" y="0"/>
                  </a:lnTo>
                  <a:lnTo>
                    <a:pt x="45" y="0"/>
                  </a:lnTo>
                  <a:lnTo>
                    <a:pt x="45" y="14"/>
                  </a:lnTo>
                  <a:lnTo>
                    <a:pt x="30" y="14"/>
                  </a:lnTo>
                  <a:lnTo>
                    <a:pt x="30" y="85"/>
                  </a:lnTo>
                  <a:lnTo>
                    <a:pt x="16" y="85"/>
                  </a:lnTo>
                  <a:lnTo>
                    <a:pt x="16" y="1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2" name="Freeform 28">
              <a:extLst>
                <a:ext uri="{FF2B5EF4-FFF2-40B4-BE49-F238E27FC236}">
                  <a16:creationId xmlns:a16="http://schemas.microsoft.com/office/drawing/2014/main" id="{E14580FA-25E6-5846-85F3-46741F73F11F}"/>
                </a:ext>
              </a:extLst>
            </p:cNvPr>
            <p:cNvSpPr>
              <a:spLocks noChangeArrowheads="1"/>
            </p:cNvSpPr>
            <p:nvPr/>
          </p:nvSpPr>
          <p:spPr bwMode="auto">
            <a:xfrm>
              <a:off x="6278563" y="2371725"/>
              <a:ext cx="15875" cy="31750"/>
            </a:xfrm>
            <a:custGeom>
              <a:avLst/>
              <a:gdLst>
                <a:gd name="T0" fmla="*/ 0 w 46"/>
                <a:gd name="T1" fmla="*/ 0 h 86"/>
                <a:gd name="T2" fmla="*/ 13 w 46"/>
                <a:gd name="T3" fmla="*/ 0 h 86"/>
                <a:gd name="T4" fmla="*/ 13 w 46"/>
                <a:gd name="T5" fmla="*/ 35 h 86"/>
                <a:gd name="T6" fmla="*/ 35 w 46"/>
                <a:gd name="T7" fmla="*/ 35 h 86"/>
                <a:gd name="T8" fmla="*/ 35 w 46"/>
                <a:gd name="T9" fmla="*/ 0 h 86"/>
                <a:gd name="T10" fmla="*/ 45 w 46"/>
                <a:gd name="T11" fmla="*/ 0 h 86"/>
                <a:gd name="T12" fmla="*/ 45 w 46"/>
                <a:gd name="T13" fmla="*/ 85 h 86"/>
                <a:gd name="T14" fmla="*/ 35 w 46"/>
                <a:gd name="T15" fmla="*/ 85 h 86"/>
                <a:gd name="T16" fmla="*/ 35 w 46"/>
                <a:gd name="T17" fmla="*/ 48 h 86"/>
                <a:gd name="T18" fmla="*/ 13 w 46"/>
                <a:gd name="T19" fmla="*/ 48 h 86"/>
                <a:gd name="T20" fmla="*/ 13 w 46"/>
                <a:gd name="T21" fmla="*/ 85 h 86"/>
                <a:gd name="T22" fmla="*/ 0 w 46"/>
                <a:gd name="T23" fmla="*/ 85 h 86"/>
                <a:gd name="T24" fmla="*/ 0 w 4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86">
                  <a:moveTo>
                    <a:pt x="0" y="0"/>
                  </a:moveTo>
                  <a:lnTo>
                    <a:pt x="13" y="0"/>
                  </a:lnTo>
                  <a:lnTo>
                    <a:pt x="13" y="35"/>
                  </a:lnTo>
                  <a:lnTo>
                    <a:pt x="35" y="35"/>
                  </a:lnTo>
                  <a:lnTo>
                    <a:pt x="35" y="0"/>
                  </a:lnTo>
                  <a:lnTo>
                    <a:pt x="45" y="0"/>
                  </a:lnTo>
                  <a:lnTo>
                    <a:pt x="45" y="85"/>
                  </a:lnTo>
                  <a:lnTo>
                    <a:pt x="35" y="85"/>
                  </a:lnTo>
                  <a:lnTo>
                    <a:pt x="35" y="48"/>
                  </a:lnTo>
                  <a:lnTo>
                    <a:pt x="13" y="48"/>
                  </a:lnTo>
                  <a:lnTo>
                    <a:pt x="13"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 name="Freeform 29">
              <a:extLst>
                <a:ext uri="{FF2B5EF4-FFF2-40B4-BE49-F238E27FC236}">
                  <a16:creationId xmlns:a16="http://schemas.microsoft.com/office/drawing/2014/main" id="{B25193A1-219F-B147-95BF-F3824D003D66}"/>
                </a:ext>
              </a:extLst>
            </p:cNvPr>
            <p:cNvSpPr>
              <a:spLocks noChangeArrowheads="1"/>
            </p:cNvSpPr>
            <p:nvPr/>
          </p:nvSpPr>
          <p:spPr bwMode="auto">
            <a:xfrm>
              <a:off x="6299200" y="2371725"/>
              <a:ext cx="14288" cy="31750"/>
            </a:xfrm>
            <a:custGeom>
              <a:avLst/>
              <a:gdLst>
                <a:gd name="T0" fmla="*/ 0 w 38"/>
                <a:gd name="T1" fmla="*/ 0 h 86"/>
                <a:gd name="T2" fmla="*/ 37 w 38"/>
                <a:gd name="T3" fmla="*/ 0 h 86"/>
                <a:gd name="T4" fmla="*/ 37 w 38"/>
                <a:gd name="T5" fmla="*/ 14 h 86"/>
                <a:gd name="T6" fmla="*/ 13 w 38"/>
                <a:gd name="T7" fmla="*/ 14 h 86"/>
                <a:gd name="T8" fmla="*/ 13 w 38"/>
                <a:gd name="T9" fmla="*/ 35 h 86"/>
                <a:gd name="T10" fmla="*/ 34 w 38"/>
                <a:gd name="T11" fmla="*/ 35 h 86"/>
                <a:gd name="T12" fmla="*/ 34 w 38"/>
                <a:gd name="T13" fmla="*/ 48 h 86"/>
                <a:gd name="T14" fmla="*/ 13 w 38"/>
                <a:gd name="T15" fmla="*/ 48 h 86"/>
                <a:gd name="T16" fmla="*/ 13 w 38"/>
                <a:gd name="T17" fmla="*/ 72 h 86"/>
                <a:gd name="T18" fmla="*/ 37 w 38"/>
                <a:gd name="T19" fmla="*/ 72 h 86"/>
                <a:gd name="T20" fmla="*/ 37 w 38"/>
                <a:gd name="T21" fmla="*/ 85 h 86"/>
                <a:gd name="T22" fmla="*/ 0 w 38"/>
                <a:gd name="T23" fmla="*/ 85 h 86"/>
                <a:gd name="T24" fmla="*/ 0 w 38"/>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86">
                  <a:moveTo>
                    <a:pt x="0" y="0"/>
                  </a:moveTo>
                  <a:lnTo>
                    <a:pt x="37" y="0"/>
                  </a:lnTo>
                  <a:lnTo>
                    <a:pt x="37" y="14"/>
                  </a:lnTo>
                  <a:lnTo>
                    <a:pt x="13" y="14"/>
                  </a:lnTo>
                  <a:lnTo>
                    <a:pt x="13" y="35"/>
                  </a:lnTo>
                  <a:lnTo>
                    <a:pt x="34" y="35"/>
                  </a:lnTo>
                  <a:lnTo>
                    <a:pt x="34" y="48"/>
                  </a:lnTo>
                  <a:lnTo>
                    <a:pt x="13" y="48"/>
                  </a:lnTo>
                  <a:lnTo>
                    <a:pt x="13" y="72"/>
                  </a:lnTo>
                  <a:lnTo>
                    <a:pt x="37" y="72"/>
                  </a:lnTo>
                  <a:lnTo>
                    <a:pt x="37"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 name="Freeform 30">
              <a:extLst>
                <a:ext uri="{FF2B5EF4-FFF2-40B4-BE49-F238E27FC236}">
                  <a16:creationId xmlns:a16="http://schemas.microsoft.com/office/drawing/2014/main" id="{347DD7B5-1222-0140-8FCE-CFCA39C42108}"/>
                </a:ext>
              </a:extLst>
            </p:cNvPr>
            <p:cNvSpPr>
              <a:spLocks noChangeArrowheads="1"/>
            </p:cNvSpPr>
            <p:nvPr/>
          </p:nvSpPr>
          <p:spPr bwMode="auto">
            <a:xfrm>
              <a:off x="5953125" y="2038350"/>
              <a:ext cx="355600" cy="273050"/>
            </a:xfrm>
            <a:custGeom>
              <a:avLst/>
              <a:gdLst>
                <a:gd name="T0" fmla="*/ 177 w 986"/>
                <a:gd name="T1" fmla="*/ 582 h 758"/>
                <a:gd name="T2" fmla="*/ 209 w 986"/>
                <a:gd name="T3" fmla="*/ 537 h 758"/>
                <a:gd name="T4" fmla="*/ 820 w 986"/>
                <a:gd name="T5" fmla="*/ 452 h 758"/>
                <a:gd name="T6" fmla="*/ 320 w 986"/>
                <a:gd name="T7" fmla="*/ 725 h 758"/>
                <a:gd name="T8" fmla="*/ 664 w 986"/>
                <a:gd name="T9" fmla="*/ 725 h 758"/>
                <a:gd name="T10" fmla="*/ 79 w 986"/>
                <a:gd name="T11" fmla="*/ 299 h 758"/>
                <a:gd name="T12" fmla="*/ 847 w 986"/>
                <a:gd name="T13" fmla="*/ 206 h 758"/>
                <a:gd name="T14" fmla="*/ 881 w 986"/>
                <a:gd name="T15" fmla="*/ 442 h 758"/>
                <a:gd name="T16" fmla="*/ 519 w 986"/>
                <a:gd name="T17" fmla="*/ 129 h 758"/>
                <a:gd name="T18" fmla="*/ 519 w 986"/>
                <a:gd name="T19" fmla="*/ 37 h 758"/>
                <a:gd name="T20" fmla="*/ 338 w 986"/>
                <a:gd name="T21" fmla="*/ 174 h 758"/>
                <a:gd name="T22" fmla="*/ 669 w 986"/>
                <a:gd name="T23" fmla="*/ 127 h 758"/>
                <a:gd name="T24" fmla="*/ 646 w 986"/>
                <a:gd name="T25" fmla="*/ 156 h 758"/>
                <a:gd name="T26" fmla="*/ 566 w 986"/>
                <a:gd name="T27" fmla="*/ 227 h 758"/>
                <a:gd name="T28" fmla="*/ 537 w 986"/>
                <a:gd name="T29" fmla="*/ 256 h 758"/>
                <a:gd name="T30" fmla="*/ 561 w 986"/>
                <a:gd name="T31" fmla="*/ 545 h 758"/>
                <a:gd name="T32" fmla="*/ 474 w 986"/>
                <a:gd name="T33" fmla="*/ 566 h 758"/>
                <a:gd name="T34" fmla="*/ 365 w 986"/>
                <a:gd name="T35" fmla="*/ 455 h 758"/>
                <a:gd name="T36" fmla="*/ 455 w 986"/>
                <a:gd name="T37" fmla="*/ 352 h 758"/>
                <a:gd name="T38" fmla="*/ 352 w 986"/>
                <a:gd name="T39" fmla="*/ 174 h 758"/>
                <a:gd name="T40" fmla="*/ 360 w 986"/>
                <a:gd name="T41" fmla="*/ 113 h 758"/>
                <a:gd name="T42" fmla="*/ 815 w 986"/>
                <a:gd name="T43" fmla="*/ 323 h 758"/>
                <a:gd name="T44" fmla="*/ 553 w 986"/>
                <a:gd name="T45" fmla="*/ 235 h 758"/>
                <a:gd name="T46" fmla="*/ 542 w 986"/>
                <a:gd name="T47" fmla="*/ 241 h 758"/>
                <a:gd name="T48" fmla="*/ 717 w 986"/>
                <a:gd name="T49" fmla="*/ 190 h 758"/>
                <a:gd name="T50" fmla="*/ 685 w 986"/>
                <a:gd name="T51" fmla="*/ 193 h 758"/>
                <a:gd name="T52" fmla="*/ 680 w 986"/>
                <a:gd name="T53" fmla="*/ 246 h 758"/>
                <a:gd name="T54" fmla="*/ 656 w 986"/>
                <a:gd name="T55" fmla="*/ 209 h 758"/>
                <a:gd name="T56" fmla="*/ 683 w 986"/>
                <a:gd name="T57" fmla="*/ 219 h 758"/>
                <a:gd name="T58" fmla="*/ 690 w 986"/>
                <a:gd name="T59" fmla="*/ 260 h 758"/>
                <a:gd name="T60" fmla="*/ 672 w 986"/>
                <a:gd name="T61" fmla="*/ 294 h 758"/>
                <a:gd name="T62" fmla="*/ 648 w 986"/>
                <a:gd name="T63" fmla="*/ 299 h 758"/>
                <a:gd name="T64" fmla="*/ 582 w 986"/>
                <a:gd name="T65" fmla="*/ 262 h 758"/>
                <a:gd name="T66" fmla="*/ 571 w 986"/>
                <a:gd name="T67" fmla="*/ 429 h 758"/>
                <a:gd name="T68" fmla="*/ 667 w 986"/>
                <a:gd name="T69" fmla="*/ 270 h 758"/>
                <a:gd name="T70" fmla="*/ 654 w 986"/>
                <a:gd name="T71" fmla="*/ 270 h 758"/>
                <a:gd name="T72" fmla="*/ 627 w 986"/>
                <a:gd name="T73" fmla="*/ 259 h 758"/>
                <a:gd name="T74" fmla="*/ 590 w 986"/>
                <a:gd name="T75" fmla="*/ 235 h 758"/>
                <a:gd name="T76" fmla="*/ 603 w 986"/>
                <a:gd name="T77" fmla="*/ 384 h 758"/>
                <a:gd name="T78" fmla="*/ 624 w 986"/>
                <a:gd name="T79" fmla="*/ 362 h 758"/>
                <a:gd name="T80" fmla="*/ 640 w 986"/>
                <a:gd name="T81" fmla="*/ 341 h 758"/>
                <a:gd name="T82" fmla="*/ 627 w 986"/>
                <a:gd name="T83" fmla="*/ 516 h 758"/>
                <a:gd name="T84" fmla="*/ 617 w 986"/>
                <a:gd name="T85" fmla="*/ 537 h 758"/>
                <a:gd name="T86" fmla="*/ 654 w 986"/>
                <a:gd name="T87" fmla="*/ 479 h 758"/>
                <a:gd name="T88" fmla="*/ 680 w 986"/>
                <a:gd name="T89" fmla="*/ 503 h 758"/>
                <a:gd name="T90" fmla="*/ 328 w 986"/>
                <a:gd name="T91" fmla="*/ 346 h 758"/>
                <a:gd name="T92" fmla="*/ 352 w 986"/>
                <a:gd name="T93" fmla="*/ 360 h 758"/>
                <a:gd name="T94" fmla="*/ 354 w 986"/>
                <a:gd name="T95" fmla="*/ 328 h 758"/>
                <a:gd name="T96" fmla="*/ 320 w 986"/>
                <a:gd name="T97" fmla="*/ 349 h 758"/>
                <a:gd name="T98" fmla="*/ 394 w 986"/>
                <a:gd name="T99" fmla="*/ 352 h 758"/>
                <a:gd name="T100" fmla="*/ 423 w 986"/>
                <a:gd name="T101" fmla="*/ 370 h 758"/>
                <a:gd name="T102" fmla="*/ 391 w 986"/>
                <a:gd name="T103" fmla="*/ 233 h 758"/>
                <a:gd name="T104" fmla="*/ 360 w 986"/>
                <a:gd name="T105" fmla="*/ 272 h 758"/>
                <a:gd name="T106" fmla="*/ 304 w 986"/>
                <a:gd name="T107" fmla="*/ 479 h 758"/>
                <a:gd name="T108" fmla="*/ 272 w 986"/>
                <a:gd name="T109" fmla="*/ 394 h 758"/>
                <a:gd name="T110" fmla="*/ 211 w 986"/>
                <a:gd name="T111" fmla="*/ 399 h 758"/>
                <a:gd name="T112" fmla="*/ 209 w 986"/>
                <a:gd name="T113" fmla="*/ 434 h 758"/>
                <a:gd name="T114" fmla="*/ 240 w 986"/>
                <a:gd name="T115" fmla="*/ 439 h 758"/>
                <a:gd name="T116" fmla="*/ 230 w 986"/>
                <a:gd name="T117" fmla="*/ 333 h 758"/>
                <a:gd name="T118" fmla="*/ 640 w 986"/>
                <a:gd name="T119" fmla="*/ 79 h 758"/>
                <a:gd name="T120" fmla="*/ 630 w 986"/>
                <a:gd name="T121" fmla="*/ 222 h 758"/>
                <a:gd name="T122" fmla="*/ 619 w 986"/>
                <a:gd name="T123" fmla="*/ 238 h 758"/>
                <a:gd name="T124" fmla="*/ 466 w 986"/>
                <a:gd name="T125" fmla="*/ 259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6" h="758">
                  <a:moveTo>
                    <a:pt x="855" y="140"/>
                  </a:moveTo>
                  <a:cubicBezTo>
                    <a:pt x="842" y="76"/>
                    <a:pt x="791" y="26"/>
                    <a:pt x="733" y="13"/>
                  </a:cubicBezTo>
                  <a:cubicBezTo>
                    <a:pt x="762" y="34"/>
                    <a:pt x="767" y="62"/>
                    <a:pt x="786" y="84"/>
                  </a:cubicBezTo>
                  <a:cubicBezTo>
                    <a:pt x="805" y="105"/>
                    <a:pt x="836" y="119"/>
                    <a:pt x="855" y="140"/>
                  </a:cubicBezTo>
                  <a:close/>
                  <a:moveTo>
                    <a:pt x="209" y="95"/>
                  </a:moveTo>
                  <a:cubicBezTo>
                    <a:pt x="195" y="121"/>
                    <a:pt x="129" y="132"/>
                    <a:pt x="98" y="196"/>
                  </a:cubicBezTo>
                  <a:cubicBezTo>
                    <a:pt x="113" y="156"/>
                    <a:pt x="105" y="98"/>
                    <a:pt x="132" y="66"/>
                  </a:cubicBezTo>
                  <a:cubicBezTo>
                    <a:pt x="55" y="124"/>
                    <a:pt x="90" y="217"/>
                    <a:pt x="84" y="246"/>
                  </a:cubicBezTo>
                  <a:cubicBezTo>
                    <a:pt x="124" y="158"/>
                    <a:pt x="185" y="177"/>
                    <a:pt x="209" y="95"/>
                  </a:cubicBezTo>
                  <a:close/>
                  <a:moveTo>
                    <a:pt x="177" y="582"/>
                  </a:moveTo>
                  <a:cubicBezTo>
                    <a:pt x="143" y="542"/>
                    <a:pt x="68" y="534"/>
                    <a:pt x="39" y="476"/>
                  </a:cubicBezTo>
                  <a:cubicBezTo>
                    <a:pt x="76" y="619"/>
                    <a:pt x="174" y="590"/>
                    <a:pt x="219" y="622"/>
                  </a:cubicBezTo>
                  <a:cubicBezTo>
                    <a:pt x="182" y="566"/>
                    <a:pt x="211" y="532"/>
                    <a:pt x="158" y="452"/>
                  </a:cubicBezTo>
                  <a:cubicBezTo>
                    <a:pt x="166" y="487"/>
                    <a:pt x="145" y="534"/>
                    <a:pt x="177" y="582"/>
                  </a:cubicBezTo>
                  <a:close/>
                  <a:moveTo>
                    <a:pt x="135" y="357"/>
                  </a:moveTo>
                  <a:cubicBezTo>
                    <a:pt x="132" y="399"/>
                    <a:pt x="103" y="421"/>
                    <a:pt x="121" y="500"/>
                  </a:cubicBezTo>
                  <a:cubicBezTo>
                    <a:pt x="87" y="434"/>
                    <a:pt x="34" y="407"/>
                    <a:pt x="18" y="362"/>
                  </a:cubicBezTo>
                  <a:cubicBezTo>
                    <a:pt x="18" y="489"/>
                    <a:pt x="121" y="508"/>
                    <a:pt x="148" y="542"/>
                  </a:cubicBezTo>
                  <a:cubicBezTo>
                    <a:pt x="127" y="463"/>
                    <a:pt x="164" y="434"/>
                    <a:pt x="135" y="357"/>
                  </a:cubicBezTo>
                  <a:close/>
                  <a:moveTo>
                    <a:pt x="209" y="537"/>
                  </a:moveTo>
                  <a:cubicBezTo>
                    <a:pt x="227" y="564"/>
                    <a:pt x="209" y="598"/>
                    <a:pt x="264" y="651"/>
                  </a:cubicBezTo>
                  <a:cubicBezTo>
                    <a:pt x="209" y="619"/>
                    <a:pt x="132" y="632"/>
                    <a:pt x="95" y="590"/>
                  </a:cubicBezTo>
                  <a:cubicBezTo>
                    <a:pt x="161" y="712"/>
                    <a:pt x="272" y="662"/>
                    <a:pt x="304" y="677"/>
                  </a:cubicBezTo>
                  <a:cubicBezTo>
                    <a:pt x="275" y="635"/>
                    <a:pt x="293" y="614"/>
                    <a:pt x="209" y="537"/>
                  </a:cubicBezTo>
                  <a:close/>
                  <a:moveTo>
                    <a:pt x="770" y="540"/>
                  </a:moveTo>
                  <a:cubicBezTo>
                    <a:pt x="685" y="614"/>
                    <a:pt x="707" y="638"/>
                    <a:pt x="675" y="680"/>
                  </a:cubicBezTo>
                  <a:cubicBezTo>
                    <a:pt x="707" y="664"/>
                    <a:pt x="818" y="715"/>
                    <a:pt x="881" y="593"/>
                  </a:cubicBezTo>
                  <a:cubicBezTo>
                    <a:pt x="847" y="635"/>
                    <a:pt x="770" y="619"/>
                    <a:pt x="714" y="654"/>
                  </a:cubicBezTo>
                  <a:cubicBezTo>
                    <a:pt x="773" y="601"/>
                    <a:pt x="754" y="566"/>
                    <a:pt x="770" y="540"/>
                  </a:cubicBezTo>
                  <a:close/>
                  <a:moveTo>
                    <a:pt x="820" y="452"/>
                  </a:moveTo>
                  <a:cubicBezTo>
                    <a:pt x="767" y="532"/>
                    <a:pt x="797" y="566"/>
                    <a:pt x="759" y="619"/>
                  </a:cubicBezTo>
                  <a:cubicBezTo>
                    <a:pt x="805" y="587"/>
                    <a:pt x="902" y="617"/>
                    <a:pt x="940" y="474"/>
                  </a:cubicBezTo>
                  <a:cubicBezTo>
                    <a:pt x="910" y="532"/>
                    <a:pt x="836" y="542"/>
                    <a:pt x="802" y="582"/>
                  </a:cubicBezTo>
                  <a:cubicBezTo>
                    <a:pt x="836" y="534"/>
                    <a:pt x="815" y="487"/>
                    <a:pt x="820" y="452"/>
                  </a:cubicBezTo>
                  <a:close/>
                  <a:moveTo>
                    <a:pt x="574" y="670"/>
                  </a:moveTo>
                  <a:cubicBezTo>
                    <a:pt x="542" y="670"/>
                    <a:pt x="513" y="675"/>
                    <a:pt x="489" y="683"/>
                  </a:cubicBezTo>
                  <a:cubicBezTo>
                    <a:pt x="466" y="675"/>
                    <a:pt x="436" y="667"/>
                    <a:pt x="405" y="670"/>
                  </a:cubicBezTo>
                  <a:cubicBezTo>
                    <a:pt x="378" y="670"/>
                    <a:pt x="346" y="675"/>
                    <a:pt x="312" y="683"/>
                  </a:cubicBezTo>
                  <a:cubicBezTo>
                    <a:pt x="262" y="696"/>
                    <a:pt x="217" y="707"/>
                    <a:pt x="180" y="688"/>
                  </a:cubicBezTo>
                  <a:cubicBezTo>
                    <a:pt x="217" y="720"/>
                    <a:pt x="259" y="733"/>
                    <a:pt x="320" y="725"/>
                  </a:cubicBezTo>
                  <a:cubicBezTo>
                    <a:pt x="370" y="720"/>
                    <a:pt x="413" y="693"/>
                    <a:pt x="463" y="693"/>
                  </a:cubicBezTo>
                  <a:lnTo>
                    <a:pt x="466" y="693"/>
                  </a:lnTo>
                  <a:cubicBezTo>
                    <a:pt x="415" y="720"/>
                    <a:pt x="386" y="754"/>
                    <a:pt x="386" y="754"/>
                  </a:cubicBezTo>
                  <a:lnTo>
                    <a:pt x="410" y="757"/>
                  </a:lnTo>
                  <a:cubicBezTo>
                    <a:pt x="410" y="757"/>
                    <a:pt x="434" y="707"/>
                    <a:pt x="492" y="696"/>
                  </a:cubicBezTo>
                  <a:cubicBezTo>
                    <a:pt x="548" y="709"/>
                    <a:pt x="574" y="757"/>
                    <a:pt x="574" y="757"/>
                  </a:cubicBezTo>
                  <a:lnTo>
                    <a:pt x="598" y="754"/>
                  </a:lnTo>
                  <a:cubicBezTo>
                    <a:pt x="598" y="754"/>
                    <a:pt x="569" y="717"/>
                    <a:pt x="519" y="693"/>
                  </a:cubicBezTo>
                  <a:lnTo>
                    <a:pt x="521" y="693"/>
                  </a:lnTo>
                  <a:cubicBezTo>
                    <a:pt x="569" y="693"/>
                    <a:pt x="611" y="720"/>
                    <a:pt x="664" y="725"/>
                  </a:cubicBezTo>
                  <a:cubicBezTo>
                    <a:pt x="725" y="730"/>
                    <a:pt x="770" y="720"/>
                    <a:pt x="805" y="688"/>
                  </a:cubicBezTo>
                  <a:cubicBezTo>
                    <a:pt x="762" y="707"/>
                    <a:pt x="717" y="696"/>
                    <a:pt x="667" y="683"/>
                  </a:cubicBezTo>
                  <a:cubicBezTo>
                    <a:pt x="632" y="675"/>
                    <a:pt x="601" y="670"/>
                    <a:pt x="574" y="670"/>
                  </a:cubicBezTo>
                  <a:close/>
                  <a:moveTo>
                    <a:pt x="87" y="402"/>
                  </a:moveTo>
                  <a:cubicBezTo>
                    <a:pt x="68" y="328"/>
                    <a:pt x="26" y="301"/>
                    <a:pt x="29" y="256"/>
                  </a:cubicBezTo>
                  <a:cubicBezTo>
                    <a:pt x="0" y="378"/>
                    <a:pt x="76" y="391"/>
                    <a:pt x="98" y="444"/>
                  </a:cubicBezTo>
                  <a:cubicBezTo>
                    <a:pt x="95" y="370"/>
                    <a:pt x="143" y="354"/>
                    <a:pt x="137" y="270"/>
                  </a:cubicBezTo>
                  <a:cubicBezTo>
                    <a:pt x="116" y="309"/>
                    <a:pt x="84" y="317"/>
                    <a:pt x="87" y="402"/>
                  </a:cubicBezTo>
                  <a:close/>
                  <a:moveTo>
                    <a:pt x="135" y="206"/>
                  </a:moveTo>
                  <a:cubicBezTo>
                    <a:pt x="108" y="227"/>
                    <a:pt x="87" y="256"/>
                    <a:pt x="79" y="299"/>
                  </a:cubicBezTo>
                  <a:cubicBezTo>
                    <a:pt x="82" y="254"/>
                    <a:pt x="52" y="190"/>
                    <a:pt x="71" y="143"/>
                  </a:cubicBezTo>
                  <a:cubicBezTo>
                    <a:pt x="0" y="243"/>
                    <a:pt x="76" y="304"/>
                    <a:pt x="79" y="339"/>
                  </a:cubicBezTo>
                  <a:cubicBezTo>
                    <a:pt x="98" y="270"/>
                    <a:pt x="140" y="270"/>
                    <a:pt x="166" y="177"/>
                  </a:cubicBezTo>
                  <a:cubicBezTo>
                    <a:pt x="158" y="188"/>
                    <a:pt x="153" y="190"/>
                    <a:pt x="135" y="206"/>
                  </a:cubicBezTo>
                  <a:close/>
                  <a:moveTo>
                    <a:pt x="847" y="206"/>
                  </a:moveTo>
                  <a:cubicBezTo>
                    <a:pt x="828" y="190"/>
                    <a:pt x="823" y="185"/>
                    <a:pt x="815" y="177"/>
                  </a:cubicBezTo>
                  <a:cubicBezTo>
                    <a:pt x="844" y="270"/>
                    <a:pt x="887" y="270"/>
                    <a:pt x="905" y="341"/>
                  </a:cubicBezTo>
                  <a:cubicBezTo>
                    <a:pt x="908" y="304"/>
                    <a:pt x="985" y="246"/>
                    <a:pt x="913" y="145"/>
                  </a:cubicBezTo>
                  <a:cubicBezTo>
                    <a:pt x="926" y="190"/>
                    <a:pt x="900" y="254"/>
                    <a:pt x="902" y="299"/>
                  </a:cubicBezTo>
                  <a:cubicBezTo>
                    <a:pt x="895" y="256"/>
                    <a:pt x="873" y="230"/>
                    <a:pt x="847" y="206"/>
                  </a:cubicBezTo>
                  <a:close/>
                  <a:moveTo>
                    <a:pt x="860" y="500"/>
                  </a:moveTo>
                  <a:cubicBezTo>
                    <a:pt x="879" y="421"/>
                    <a:pt x="850" y="399"/>
                    <a:pt x="847" y="357"/>
                  </a:cubicBezTo>
                  <a:cubicBezTo>
                    <a:pt x="818" y="434"/>
                    <a:pt x="855" y="463"/>
                    <a:pt x="834" y="542"/>
                  </a:cubicBezTo>
                  <a:cubicBezTo>
                    <a:pt x="860" y="508"/>
                    <a:pt x="961" y="489"/>
                    <a:pt x="963" y="362"/>
                  </a:cubicBezTo>
                  <a:cubicBezTo>
                    <a:pt x="948" y="407"/>
                    <a:pt x="895" y="434"/>
                    <a:pt x="860" y="500"/>
                  </a:cubicBezTo>
                  <a:close/>
                  <a:moveTo>
                    <a:pt x="881" y="442"/>
                  </a:moveTo>
                  <a:cubicBezTo>
                    <a:pt x="902" y="391"/>
                    <a:pt x="979" y="376"/>
                    <a:pt x="950" y="254"/>
                  </a:cubicBezTo>
                  <a:cubicBezTo>
                    <a:pt x="950" y="301"/>
                    <a:pt x="908" y="328"/>
                    <a:pt x="892" y="399"/>
                  </a:cubicBezTo>
                  <a:cubicBezTo>
                    <a:pt x="895" y="320"/>
                    <a:pt x="863" y="309"/>
                    <a:pt x="842" y="270"/>
                  </a:cubicBezTo>
                  <a:cubicBezTo>
                    <a:pt x="836" y="354"/>
                    <a:pt x="884" y="368"/>
                    <a:pt x="881" y="442"/>
                  </a:cubicBezTo>
                  <a:close/>
                  <a:moveTo>
                    <a:pt x="246" y="13"/>
                  </a:moveTo>
                  <a:cubicBezTo>
                    <a:pt x="188" y="26"/>
                    <a:pt x="137" y="76"/>
                    <a:pt x="124" y="140"/>
                  </a:cubicBezTo>
                  <a:cubicBezTo>
                    <a:pt x="145" y="119"/>
                    <a:pt x="177" y="106"/>
                    <a:pt x="193" y="84"/>
                  </a:cubicBezTo>
                  <a:cubicBezTo>
                    <a:pt x="211" y="63"/>
                    <a:pt x="217" y="34"/>
                    <a:pt x="246" y="13"/>
                  </a:cubicBezTo>
                  <a:close/>
                  <a:moveTo>
                    <a:pt x="895" y="246"/>
                  </a:moveTo>
                  <a:cubicBezTo>
                    <a:pt x="889" y="217"/>
                    <a:pt x="924" y="124"/>
                    <a:pt x="844" y="66"/>
                  </a:cubicBezTo>
                  <a:cubicBezTo>
                    <a:pt x="871" y="98"/>
                    <a:pt x="863" y="156"/>
                    <a:pt x="879" y="196"/>
                  </a:cubicBezTo>
                  <a:cubicBezTo>
                    <a:pt x="850" y="132"/>
                    <a:pt x="783" y="121"/>
                    <a:pt x="770" y="95"/>
                  </a:cubicBezTo>
                  <a:cubicBezTo>
                    <a:pt x="797" y="177"/>
                    <a:pt x="855" y="158"/>
                    <a:pt x="895" y="246"/>
                  </a:cubicBezTo>
                  <a:close/>
                  <a:moveTo>
                    <a:pt x="519" y="129"/>
                  </a:moveTo>
                  <a:lnTo>
                    <a:pt x="519" y="140"/>
                  </a:lnTo>
                  <a:cubicBezTo>
                    <a:pt x="534" y="143"/>
                    <a:pt x="548" y="145"/>
                    <a:pt x="564" y="153"/>
                  </a:cubicBezTo>
                  <a:cubicBezTo>
                    <a:pt x="564" y="148"/>
                    <a:pt x="566" y="145"/>
                    <a:pt x="566" y="143"/>
                  </a:cubicBezTo>
                  <a:cubicBezTo>
                    <a:pt x="550" y="137"/>
                    <a:pt x="534" y="132"/>
                    <a:pt x="519" y="129"/>
                  </a:cubicBezTo>
                  <a:close/>
                  <a:moveTo>
                    <a:pt x="553" y="39"/>
                  </a:moveTo>
                  <a:lnTo>
                    <a:pt x="556" y="37"/>
                  </a:lnTo>
                  <a:lnTo>
                    <a:pt x="550" y="34"/>
                  </a:lnTo>
                  <a:lnTo>
                    <a:pt x="534" y="34"/>
                  </a:lnTo>
                  <a:lnTo>
                    <a:pt x="529" y="37"/>
                  </a:lnTo>
                  <a:lnTo>
                    <a:pt x="519" y="37"/>
                  </a:lnTo>
                  <a:lnTo>
                    <a:pt x="519" y="39"/>
                  </a:lnTo>
                  <a:cubicBezTo>
                    <a:pt x="524" y="39"/>
                    <a:pt x="529" y="39"/>
                    <a:pt x="534" y="42"/>
                  </a:cubicBezTo>
                  <a:lnTo>
                    <a:pt x="542" y="42"/>
                  </a:lnTo>
                  <a:lnTo>
                    <a:pt x="553" y="39"/>
                  </a:lnTo>
                  <a:close/>
                  <a:moveTo>
                    <a:pt x="516" y="373"/>
                  </a:moveTo>
                  <a:lnTo>
                    <a:pt x="516" y="391"/>
                  </a:lnTo>
                  <a:cubicBezTo>
                    <a:pt x="519" y="389"/>
                    <a:pt x="524" y="386"/>
                    <a:pt x="524" y="381"/>
                  </a:cubicBezTo>
                  <a:cubicBezTo>
                    <a:pt x="524" y="378"/>
                    <a:pt x="521" y="376"/>
                    <a:pt x="516" y="373"/>
                  </a:cubicBezTo>
                  <a:close/>
                  <a:moveTo>
                    <a:pt x="336" y="180"/>
                  </a:moveTo>
                  <a:cubicBezTo>
                    <a:pt x="336" y="177"/>
                    <a:pt x="336" y="177"/>
                    <a:pt x="338" y="174"/>
                  </a:cubicBezTo>
                  <a:lnTo>
                    <a:pt x="333" y="174"/>
                  </a:lnTo>
                  <a:lnTo>
                    <a:pt x="336" y="180"/>
                  </a:lnTo>
                  <a:close/>
                  <a:moveTo>
                    <a:pt x="815" y="323"/>
                  </a:moveTo>
                  <a:cubicBezTo>
                    <a:pt x="815" y="156"/>
                    <a:pt x="685" y="18"/>
                    <a:pt x="521" y="2"/>
                  </a:cubicBezTo>
                  <a:lnTo>
                    <a:pt x="521" y="5"/>
                  </a:lnTo>
                  <a:cubicBezTo>
                    <a:pt x="521" y="8"/>
                    <a:pt x="521" y="10"/>
                    <a:pt x="519" y="13"/>
                  </a:cubicBezTo>
                  <a:cubicBezTo>
                    <a:pt x="593" y="21"/>
                    <a:pt x="659" y="53"/>
                    <a:pt x="709" y="100"/>
                  </a:cubicBezTo>
                  <a:lnTo>
                    <a:pt x="672" y="135"/>
                  </a:lnTo>
                  <a:lnTo>
                    <a:pt x="675" y="129"/>
                  </a:lnTo>
                  <a:lnTo>
                    <a:pt x="669" y="127"/>
                  </a:lnTo>
                  <a:lnTo>
                    <a:pt x="664" y="127"/>
                  </a:lnTo>
                  <a:lnTo>
                    <a:pt x="667" y="121"/>
                  </a:lnTo>
                  <a:lnTo>
                    <a:pt x="662" y="106"/>
                  </a:lnTo>
                  <a:lnTo>
                    <a:pt x="654" y="95"/>
                  </a:lnTo>
                  <a:lnTo>
                    <a:pt x="624" y="79"/>
                  </a:lnTo>
                  <a:lnTo>
                    <a:pt x="622" y="82"/>
                  </a:lnTo>
                  <a:lnTo>
                    <a:pt x="617" y="84"/>
                  </a:lnTo>
                  <a:cubicBezTo>
                    <a:pt x="627" y="98"/>
                    <a:pt x="632" y="113"/>
                    <a:pt x="632" y="132"/>
                  </a:cubicBezTo>
                  <a:lnTo>
                    <a:pt x="632" y="137"/>
                  </a:lnTo>
                  <a:lnTo>
                    <a:pt x="646" y="156"/>
                  </a:lnTo>
                  <a:lnTo>
                    <a:pt x="640" y="158"/>
                  </a:lnTo>
                  <a:lnTo>
                    <a:pt x="646" y="164"/>
                  </a:lnTo>
                  <a:lnTo>
                    <a:pt x="632" y="177"/>
                  </a:lnTo>
                  <a:lnTo>
                    <a:pt x="627" y="166"/>
                  </a:lnTo>
                  <a:cubicBezTo>
                    <a:pt x="624" y="172"/>
                    <a:pt x="622" y="180"/>
                    <a:pt x="617" y="185"/>
                  </a:cubicBezTo>
                  <a:lnTo>
                    <a:pt x="619" y="188"/>
                  </a:lnTo>
                  <a:lnTo>
                    <a:pt x="582" y="225"/>
                  </a:lnTo>
                  <a:cubicBezTo>
                    <a:pt x="579" y="222"/>
                    <a:pt x="577" y="219"/>
                    <a:pt x="574" y="219"/>
                  </a:cubicBezTo>
                  <a:cubicBezTo>
                    <a:pt x="571" y="222"/>
                    <a:pt x="566" y="222"/>
                    <a:pt x="564" y="225"/>
                  </a:cubicBezTo>
                  <a:lnTo>
                    <a:pt x="566" y="227"/>
                  </a:lnTo>
                  <a:lnTo>
                    <a:pt x="569" y="230"/>
                  </a:lnTo>
                  <a:lnTo>
                    <a:pt x="553" y="246"/>
                  </a:lnTo>
                  <a:lnTo>
                    <a:pt x="553" y="243"/>
                  </a:lnTo>
                  <a:lnTo>
                    <a:pt x="537" y="246"/>
                  </a:lnTo>
                  <a:lnTo>
                    <a:pt x="534" y="248"/>
                  </a:lnTo>
                  <a:lnTo>
                    <a:pt x="533" y="248"/>
                  </a:lnTo>
                  <a:lnTo>
                    <a:pt x="532" y="251"/>
                  </a:lnTo>
                  <a:lnTo>
                    <a:pt x="534" y="251"/>
                  </a:lnTo>
                  <a:lnTo>
                    <a:pt x="534" y="256"/>
                  </a:lnTo>
                  <a:lnTo>
                    <a:pt x="537" y="256"/>
                  </a:lnTo>
                  <a:lnTo>
                    <a:pt x="537" y="262"/>
                  </a:lnTo>
                  <a:lnTo>
                    <a:pt x="532" y="262"/>
                  </a:lnTo>
                  <a:lnTo>
                    <a:pt x="526" y="262"/>
                  </a:lnTo>
                  <a:lnTo>
                    <a:pt x="513" y="254"/>
                  </a:lnTo>
                  <a:lnTo>
                    <a:pt x="513" y="309"/>
                  </a:lnTo>
                  <a:cubicBezTo>
                    <a:pt x="545" y="320"/>
                    <a:pt x="579" y="336"/>
                    <a:pt x="579" y="378"/>
                  </a:cubicBezTo>
                  <a:cubicBezTo>
                    <a:pt x="579" y="397"/>
                    <a:pt x="571" y="410"/>
                    <a:pt x="556" y="421"/>
                  </a:cubicBezTo>
                  <a:cubicBezTo>
                    <a:pt x="542" y="429"/>
                    <a:pt x="526" y="434"/>
                    <a:pt x="511" y="439"/>
                  </a:cubicBezTo>
                  <a:lnTo>
                    <a:pt x="511" y="468"/>
                  </a:lnTo>
                  <a:cubicBezTo>
                    <a:pt x="534" y="479"/>
                    <a:pt x="564" y="497"/>
                    <a:pt x="561" y="545"/>
                  </a:cubicBezTo>
                  <a:cubicBezTo>
                    <a:pt x="561" y="556"/>
                    <a:pt x="556" y="561"/>
                    <a:pt x="553" y="561"/>
                  </a:cubicBezTo>
                  <a:cubicBezTo>
                    <a:pt x="540" y="564"/>
                    <a:pt x="526" y="566"/>
                    <a:pt x="511" y="566"/>
                  </a:cubicBezTo>
                  <a:lnTo>
                    <a:pt x="511" y="577"/>
                  </a:lnTo>
                  <a:cubicBezTo>
                    <a:pt x="574" y="572"/>
                    <a:pt x="630" y="545"/>
                    <a:pt x="675" y="505"/>
                  </a:cubicBezTo>
                  <a:lnTo>
                    <a:pt x="712" y="542"/>
                  </a:lnTo>
                  <a:cubicBezTo>
                    <a:pt x="656" y="595"/>
                    <a:pt x="577" y="630"/>
                    <a:pt x="492" y="630"/>
                  </a:cubicBezTo>
                  <a:cubicBezTo>
                    <a:pt x="407" y="630"/>
                    <a:pt x="331" y="598"/>
                    <a:pt x="275" y="542"/>
                  </a:cubicBezTo>
                  <a:lnTo>
                    <a:pt x="312" y="505"/>
                  </a:lnTo>
                  <a:cubicBezTo>
                    <a:pt x="354" y="545"/>
                    <a:pt x="410" y="572"/>
                    <a:pt x="474" y="577"/>
                  </a:cubicBezTo>
                  <a:lnTo>
                    <a:pt x="474" y="566"/>
                  </a:lnTo>
                  <a:cubicBezTo>
                    <a:pt x="415" y="561"/>
                    <a:pt x="362" y="537"/>
                    <a:pt x="320" y="500"/>
                  </a:cubicBezTo>
                  <a:lnTo>
                    <a:pt x="331" y="489"/>
                  </a:lnTo>
                  <a:lnTo>
                    <a:pt x="344" y="492"/>
                  </a:lnTo>
                  <a:lnTo>
                    <a:pt x="352" y="484"/>
                  </a:lnTo>
                  <a:lnTo>
                    <a:pt x="370" y="484"/>
                  </a:lnTo>
                  <a:lnTo>
                    <a:pt x="373" y="476"/>
                  </a:lnTo>
                  <a:lnTo>
                    <a:pt x="373" y="474"/>
                  </a:lnTo>
                  <a:cubicBezTo>
                    <a:pt x="402" y="495"/>
                    <a:pt x="434" y="508"/>
                    <a:pt x="471" y="513"/>
                  </a:cubicBezTo>
                  <a:lnTo>
                    <a:pt x="471" y="503"/>
                  </a:lnTo>
                  <a:cubicBezTo>
                    <a:pt x="431" y="497"/>
                    <a:pt x="394" y="482"/>
                    <a:pt x="365" y="455"/>
                  </a:cubicBezTo>
                  <a:lnTo>
                    <a:pt x="402" y="418"/>
                  </a:lnTo>
                  <a:cubicBezTo>
                    <a:pt x="410" y="426"/>
                    <a:pt x="421" y="434"/>
                    <a:pt x="434" y="439"/>
                  </a:cubicBezTo>
                  <a:cubicBezTo>
                    <a:pt x="434" y="437"/>
                    <a:pt x="436" y="431"/>
                    <a:pt x="436" y="429"/>
                  </a:cubicBezTo>
                  <a:cubicBezTo>
                    <a:pt x="426" y="423"/>
                    <a:pt x="418" y="418"/>
                    <a:pt x="410" y="410"/>
                  </a:cubicBezTo>
                  <a:lnTo>
                    <a:pt x="447" y="373"/>
                  </a:lnTo>
                  <a:cubicBezTo>
                    <a:pt x="452" y="378"/>
                    <a:pt x="460" y="381"/>
                    <a:pt x="468" y="384"/>
                  </a:cubicBezTo>
                  <a:lnTo>
                    <a:pt x="468" y="373"/>
                  </a:lnTo>
                  <a:cubicBezTo>
                    <a:pt x="463" y="370"/>
                    <a:pt x="460" y="368"/>
                    <a:pt x="455" y="365"/>
                  </a:cubicBezTo>
                  <a:lnTo>
                    <a:pt x="466" y="354"/>
                  </a:lnTo>
                  <a:cubicBezTo>
                    <a:pt x="463" y="354"/>
                    <a:pt x="458" y="352"/>
                    <a:pt x="455" y="352"/>
                  </a:cubicBezTo>
                  <a:lnTo>
                    <a:pt x="447" y="360"/>
                  </a:lnTo>
                  <a:cubicBezTo>
                    <a:pt x="444" y="354"/>
                    <a:pt x="439" y="352"/>
                    <a:pt x="439" y="346"/>
                  </a:cubicBezTo>
                  <a:cubicBezTo>
                    <a:pt x="434" y="344"/>
                    <a:pt x="426" y="341"/>
                    <a:pt x="421" y="336"/>
                  </a:cubicBezTo>
                  <a:cubicBezTo>
                    <a:pt x="397" y="320"/>
                    <a:pt x="386" y="299"/>
                    <a:pt x="386" y="272"/>
                  </a:cubicBezTo>
                  <a:cubicBezTo>
                    <a:pt x="386" y="251"/>
                    <a:pt x="391" y="235"/>
                    <a:pt x="402" y="225"/>
                  </a:cubicBezTo>
                  <a:lnTo>
                    <a:pt x="365" y="188"/>
                  </a:lnTo>
                  <a:cubicBezTo>
                    <a:pt x="391" y="161"/>
                    <a:pt x="429" y="145"/>
                    <a:pt x="466" y="137"/>
                  </a:cubicBezTo>
                  <a:lnTo>
                    <a:pt x="466" y="127"/>
                  </a:lnTo>
                  <a:cubicBezTo>
                    <a:pt x="423" y="132"/>
                    <a:pt x="386" y="151"/>
                    <a:pt x="357" y="180"/>
                  </a:cubicBezTo>
                  <a:lnTo>
                    <a:pt x="352" y="174"/>
                  </a:lnTo>
                  <a:cubicBezTo>
                    <a:pt x="349" y="177"/>
                    <a:pt x="349" y="180"/>
                    <a:pt x="346" y="185"/>
                  </a:cubicBezTo>
                  <a:lnTo>
                    <a:pt x="352" y="190"/>
                  </a:lnTo>
                  <a:cubicBezTo>
                    <a:pt x="320" y="225"/>
                    <a:pt x="299" y="270"/>
                    <a:pt x="299" y="320"/>
                  </a:cubicBezTo>
                  <a:lnTo>
                    <a:pt x="246" y="320"/>
                  </a:lnTo>
                  <a:cubicBezTo>
                    <a:pt x="246" y="254"/>
                    <a:pt x="272" y="196"/>
                    <a:pt x="315" y="151"/>
                  </a:cubicBezTo>
                  <a:lnTo>
                    <a:pt x="331" y="166"/>
                  </a:lnTo>
                  <a:lnTo>
                    <a:pt x="333" y="166"/>
                  </a:lnTo>
                  <a:cubicBezTo>
                    <a:pt x="336" y="166"/>
                    <a:pt x="338" y="166"/>
                    <a:pt x="344" y="164"/>
                  </a:cubicBezTo>
                  <a:lnTo>
                    <a:pt x="323" y="143"/>
                  </a:lnTo>
                  <a:cubicBezTo>
                    <a:pt x="333" y="132"/>
                    <a:pt x="346" y="121"/>
                    <a:pt x="360" y="113"/>
                  </a:cubicBezTo>
                  <a:cubicBezTo>
                    <a:pt x="360" y="111"/>
                    <a:pt x="362" y="106"/>
                    <a:pt x="362" y="106"/>
                  </a:cubicBezTo>
                  <a:cubicBezTo>
                    <a:pt x="362" y="106"/>
                    <a:pt x="368" y="100"/>
                    <a:pt x="370" y="95"/>
                  </a:cubicBezTo>
                  <a:cubicBezTo>
                    <a:pt x="349" y="106"/>
                    <a:pt x="331" y="119"/>
                    <a:pt x="315" y="135"/>
                  </a:cubicBezTo>
                  <a:lnTo>
                    <a:pt x="278" y="98"/>
                  </a:lnTo>
                  <a:cubicBezTo>
                    <a:pt x="328" y="50"/>
                    <a:pt x="394" y="18"/>
                    <a:pt x="466" y="10"/>
                  </a:cubicBezTo>
                  <a:lnTo>
                    <a:pt x="466" y="8"/>
                  </a:lnTo>
                  <a:cubicBezTo>
                    <a:pt x="466" y="5"/>
                    <a:pt x="466" y="2"/>
                    <a:pt x="463" y="0"/>
                  </a:cubicBezTo>
                  <a:cubicBezTo>
                    <a:pt x="299" y="15"/>
                    <a:pt x="169" y="153"/>
                    <a:pt x="169" y="320"/>
                  </a:cubicBezTo>
                  <a:cubicBezTo>
                    <a:pt x="164" y="500"/>
                    <a:pt x="309" y="646"/>
                    <a:pt x="489" y="646"/>
                  </a:cubicBezTo>
                  <a:cubicBezTo>
                    <a:pt x="669" y="646"/>
                    <a:pt x="815" y="500"/>
                    <a:pt x="815" y="323"/>
                  </a:cubicBezTo>
                  <a:close/>
                  <a:moveTo>
                    <a:pt x="564" y="230"/>
                  </a:moveTo>
                  <a:lnTo>
                    <a:pt x="558" y="233"/>
                  </a:lnTo>
                  <a:lnTo>
                    <a:pt x="556" y="238"/>
                  </a:lnTo>
                  <a:lnTo>
                    <a:pt x="556" y="235"/>
                  </a:lnTo>
                  <a:lnTo>
                    <a:pt x="558" y="233"/>
                  </a:lnTo>
                  <a:lnTo>
                    <a:pt x="558" y="230"/>
                  </a:lnTo>
                  <a:lnTo>
                    <a:pt x="564" y="227"/>
                  </a:lnTo>
                  <a:lnTo>
                    <a:pt x="566" y="227"/>
                  </a:lnTo>
                  <a:lnTo>
                    <a:pt x="564" y="230"/>
                  </a:lnTo>
                  <a:close/>
                  <a:moveTo>
                    <a:pt x="553" y="235"/>
                  </a:moveTo>
                  <a:lnTo>
                    <a:pt x="545" y="238"/>
                  </a:lnTo>
                  <a:lnTo>
                    <a:pt x="548" y="241"/>
                  </a:lnTo>
                  <a:lnTo>
                    <a:pt x="553" y="238"/>
                  </a:lnTo>
                  <a:lnTo>
                    <a:pt x="556" y="238"/>
                  </a:lnTo>
                  <a:lnTo>
                    <a:pt x="553" y="235"/>
                  </a:lnTo>
                  <a:close/>
                  <a:moveTo>
                    <a:pt x="532" y="248"/>
                  </a:moveTo>
                  <a:lnTo>
                    <a:pt x="535" y="246"/>
                  </a:lnTo>
                  <a:lnTo>
                    <a:pt x="533" y="248"/>
                  </a:lnTo>
                  <a:lnTo>
                    <a:pt x="532" y="248"/>
                  </a:lnTo>
                  <a:close/>
                  <a:moveTo>
                    <a:pt x="542" y="241"/>
                  </a:moveTo>
                  <a:lnTo>
                    <a:pt x="540" y="238"/>
                  </a:lnTo>
                  <a:lnTo>
                    <a:pt x="535" y="246"/>
                  </a:lnTo>
                  <a:lnTo>
                    <a:pt x="542" y="241"/>
                  </a:lnTo>
                  <a:close/>
                  <a:moveTo>
                    <a:pt x="720" y="108"/>
                  </a:moveTo>
                  <a:cubicBezTo>
                    <a:pt x="773" y="164"/>
                    <a:pt x="807" y="238"/>
                    <a:pt x="807" y="320"/>
                  </a:cubicBezTo>
                  <a:lnTo>
                    <a:pt x="754" y="320"/>
                  </a:lnTo>
                  <a:cubicBezTo>
                    <a:pt x="754" y="280"/>
                    <a:pt x="744" y="241"/>
                    <a:pt x="725" y="206"/>
                  </a:cubicBezTo>
                  <a:lnTo>
                    <a:pt x="728" y="209"/>
                  </a:lnTo>
                  <a:lnTo>
                    <a:pt x="728" y="206"/>
                  </a:lnTo>
                  <a:lnTo>
                    <a:pt x="717" y="190"/>
                  </a:lnTo>
                  <a:lnTo>
                    <a:pt x="707" y="174"/>
                  </a:lnTo>
                  <a:lnTo>
                    <a:pt x="693" y="164"/>
                  </a:lnTo>
                  <a:cubicBezTo>
                    <a:pt x="688" y="158"/>
                    <a:pt x="683" y="153"/>
                    <a:pt x="680" y="148"/>
                  </a:cubicBezTo>
                  <a:lnTo>
                    <a:pt x="720" y="108"/>
                  </a:lnTo>
                  <a:close/>
                  <a:moveTo>
                    <a:pt x="651" y="174"/>
                  </a:moveTo>
                  <a:lnTo>
                    <a:pt x="664" y="174"/>
                  </a:lnTo>
                  <a:lnTo>
                    <a:pt x="667" y="177"/>
                  </a:lnTo>
                  <a:lnTo>
                    <a:pt x="664" y="182"/>
                  </a:lnTo>
                  <a:lnTo>
                    <a:pt x="683" y="193"/>
                  </a:lnTo>
                  <a:lnTo>
                    <a:pt x="685" y="193"/>
                  </a:lnTo>
                  <a:lnTo>
                    <a:pt x="709" y="219"/>
                  </a:lnTo>
                  <a:lnTo>
                    <a:pt x="720" y="217"/>
                  </a:lnTo>
                  <a:cubicBezTo>
                    <a:pt x="733" y="248"/>
                    <a:pt x="744" y="283"/>
                    <a:pt x="744" y="317"/>
                  </a:cubicBezTo>
                  <a:lnTo>
                    <a:pt x="691" y="317"/>
                  </a:lnTo>
                  <a:cubicBezTo>
                    <a:pt x="691" y="304"/>
                    <a:pt x="688" y="291"/>
                    <a:pt x="685" y="278"/>
                  </a:cubicBezTo>
                  <a:lnTo>
                    <a:pt x="688" y="275"/>
                  </a:lnTo>
                  <a:lnTo>
                    <a:pt x="690" y="262"/>
                  </a:lnTo>
                  <a:lnTo>
                    <a:pt x="685" y="262"/>
                  </a:lnTo>
                  <a:cubicBezTo>
                    <a:pt x="685" y="262"/>
                    <a:pt x="680" y="251"/>
                    <a:pt x="677" y="248"/>
                  </a:cubicBezTo>
                  <a:lnTo>
                    <a:pt x="680" y="246"/>
                  </a:lnTo>
                  <a:lnTo>
                    <a:pt x="675" y="241"/>
                  </a:lnTo>
                  <a:lnTo>
                    <a:pt x="675" y="235"/>
                  </a:lnTo>
                  <a:lnTo>
                    <a:pt x="672" y="230"/>
                  </a:lnTo>
                  <a:lnTo>
                    <a:pt x="667" y="230"/>
                  </a:lnTo>
                  <a:cubicBezTo>
                    <a:pt x="664" y="227"/>
                    <a:pt x="664" y="225"/>
                    <a:pt x="662" y="222"/>
                  </a:cubicBezTo>
                  <a:lnTo>
                    <a:pt x="664" y="219"/>
                  </a:lnTo>
                  <a:lnTo>
                    <a:pt x="662" y="217"/>
                  </a:lnTo>
                  <a:lnTo>
                    <a:pt x="656" y="219"/>
                  </a:lnTo>
                  <a:lnTo>
                    <a:pt x="659" y="211"/>
                  </a:lnTo>
                  <a:lnTo>
                    <a:pt x="656" y="209"/>
                  </a:lnTo>
                  <a:lnTo>
                    <a:pt x="654" y="214"/>
                  </a:lnTo>
                  <a:cubicBezTo>
                    <a:pt x="648" y="206"/>
                    <a:pt x="640" y="198"/>
                    <a:pt x="635" y="190"/>
                  </a:cubicBezTo>
                  <a:lnTo>
                    <a:pt x="651" y="174"/>
                  </a:lnTo>
                  <a:close/>
                  <a:moveTo>
                    <a:pt x="690" y="260"/>
                  </a:moveTo>
                  <a:lnTo>
                    <a:pt x="691" y="262"/>
                  </a:lnTo>
                  <a:lnTo>
                    <a:pt x="690" y="262"/>
                  </a:lnTo>
                  <a:lnTo>
                    <a:pt x="690" y="260"/>
                  </a:lnTo>
                  <a:close/>
                  <a:moveTo>
                    <a:pt x="691" y="259"/>
                  </a:moveTo>
                  <a:lnTo>
                    <a:pt x="688" y="241"/>
                  </a:lnTo>
                  <a:lnTo>
                    <a:pt x="683" y="219"/>
                  </a:lnTo>
                  <a:lnTo>
                    <a:pt x="667" y="198"/>
                  </a:lnTo>
                  <a:lnTo>
                    <a:pt x="669" y="201"/>
                  </a:lnTo>
                  <a:lnTo>
                    <a:pt x="672" y="198"/>
                  </a:lnTo>
                  <a:lnTo>
                    <a:pt x="659" y="190"/>
                  </a:lnTo>
                  <a:lnTo>
                    <a:pt x="659" y="193"/>
                  </a:lnTo>
                  <a:lnTo>
                    <a:pt x="672" y="209"/>
                  </a:lnTo>
                  <a:lnTo>
                    <a:pt x="680" y="222"/>
                  </a:lnTo>
                  <a:lnTo>
                    <a:pt x="685" y="235"/>
                  </a:lnTo>
                  <a:lnTo>
                    <a:pt x="688" y="246"/>
                  </a:lnTo>
                  <a:lnTo>
                    <a:pt x="690" y="260"/>
                  </a:lnTo>
                  <a:lnTo>
                    <a:pt x="691" y="259"/>
                  </a:lnTo>
                  <a:close/>
                  <a:moveTo>
                    <a:pt x="640" y="299"/>
                  </a:moveTo>
                  <a:lnTo>
                    <a:pt x="651" y="294"/>
                  </a:lnTo>
                  <a:lnTo>
                    <a:pt x="662" y="291"/>
                  </a:lnTo>
                  <a:lnTo>
                    <a:pt x="664" y="286"/>
                  </a:lnTo>
                  <a:lnTo>
                    <a:pt x="669" y="283"/>
                  </a:lnTo>
                  <a:lnTo>
                    <a:pt x="672" y="278"/>
                  </a:lnTo>
                  <a:lnTo>
                    <a:pt x="675" y="270"/>
                  </a:lnTo>
                  <a:cubicBezTo>
                    <a:pt x="675" y="272"/>
                    <a:pt x="677" y="275"/>
                    <a:pt x="677" y="278"/>
                  </a:cubicBezTo>
                  <a:lnTo>
                    <a:pt x="672" y="294"/>
                  </a:lnTo>
                  <a:lnTo>
                    <a:pt x="672" y="299"/>
                  </a:lnTo>
                  <a:lnTo>
                    <a:pt x="680" y="288"/>
                  </a:lnTo>
                  <a:cubicBezTo>
                    <a:pt x="683" y="296"/>
                    <a:pt x="683" y="307"/>
                    <a:pt x="683" y="317"/>
                  </a:cubicBezTo>
                  <a:lnTo>
                    <a:pt x="635" y="317"/>
                  </a:lnTo>
                  <a:lnTo>
                    <a:pt x="635" y="312"/>
                  </a:lnTo>
                  <a:lnTo>
                    <a:pt x="640" y="307"/>
                  </a:lnTo>
                  <a:lnTo>
                    <a:pt x="640" y="304"/>
                  </a:lnTo>
                  <a:lnTo>
                    <a:pt x="643" y="301"/>
                  </a:lnTo>
                  <a:lnTo>
                    <a:pt x="648" y="301"/>
                  </a:lnTo>
                  <a:lnTo>
                    <a:pt x="648" y="299"/>
                  </a:lnTo>
                  <a:lnTo>
                    <a:pt x="640" y="299"/>
                  </a:lnTo>
                  <a:close/>
                  <a:moveTo>
                    <a:pt x="577" y="264"/>
                  </a:moveTo>
                  <a:lnTo>
                    <a:pt x="582" y="264"/>
                  </a:lnTo>
                  <a:lnTo>
                    <a:pt x="577" y="262"/>
                  </a:lnTo>
                  <a:lnTo>
                    <a:pt x="579" y="251"/>
                  </a:lnTo>
                  <a:lnTo>
                    <a:pt x="585" y="246"/>
                  </a:lnTo>
                  <a:cubicBezTo>
                    <a:pt x="587" y="251"/>
                    <a:pt x="593" y="254"/>
                    <a:pt x="595" y="259"/>
                  </a:cubicBezTo>
                  <a:lnTo>
                    <a:pt x="593" y="264"/>
                  </a:lnTo>
                  <a:lnTo>
                    <a:pt x="587" y="262"/>
                  </a:lnTo>
                  <a:lnTo>
                    <a:pt x="582" y="262"/>
                  </a:lnTo>
                  <a:lnTo>
                    <a:pt x="585" y="264"/>
                  </a:lnTo>
                  <a:lnTo>
                    <a:pt x="587" y="264"/>
                  </a:lnTo>
                  <a:lnTo>
                    <a:pt x="585" y="270"/>
                  </a:lnTo>
                  <a:lnTo>
                    <a:pt x="582" y="267"/>
                  </a:lnTo>
                  <a:lnTo>
                    <a:pt x="577" y="264"/>
                  </a:lnTo>
                  <a:close/>
                  <a:moveTo>
                    <a:pt x="595" y="439"/>
                  </a:moveTo>
                  <a:lnTo>
                    <a:pt x="585" y="437"/>
                  </a:lnTo>
                  <a:lnTo>
                    <a:pt x="582" y="437"/>
                  </a:lnTo>
                  <a:lnTo>
                    <a:pt x="577" y="431"/>
                  </a:lnTo>
                  <a:lnTo>
                    <a:pt x="571" y="429"/>
                  </a:lnTo>
                  <a:lnTo>
                    <a:pt x="579" y="421"/>
                  </a:lnTo>
                  <a:lnTo>
                    <a:pt x="590" y="429"/>
                  </a:lnTo>
                  <a:lnTo>
                    <a:pt x="598" y="431"/>
                  </a:lnTo>
                  <a:lnTo>
                    <a:pt x="595" y="439"/>
                  </a:lnTo>
                  <a:close/>
                  <a:moveTo>
                    <a:pt x="627" y="198"/>
                  </a:moveTo>
                  <a:lnTo>
                    <a:pt x="651" y="230"/>
                  </a:lnTo>
                  <a:lnTo>
                    <a:pt x="646" y="230"/>
                  </a:lnTo>
                  <a:lnTo>
                    <a:pt x="646" y="238"/>
                  </a:lnTo>
                  <a:lnTo>
                    <a:pt x="659" y="246"/>
                  </a:lnTo>
                  <a:lnTo>
                    <a:pt x="667" y="270"/>
                  </a:lnTo>
                  <a:lnTo>
                    <a:pt x="664" y="272"/>
                  </a:lnTo>
                  <a:lnTo>
                    <a:pt x="659" y="275"/>
                  </a:lnTo>
                  <a:lnTo>
                    <a:pt x="659" y="283"/>
                  </a:lnTo>
                  <a:lnTo>
                    <a:pt x="656" y="286"/>
                  </a:lnTo>
                  <a:lnTo>
                    <a:pt x="654" y="288"/>
                  </a:lnTo>
                  <a:lnTo>
                    <a:pt x="651" y="288"/>
                  </a:lnTo>
                  <a:lnTo>
                    <a:pt x="646" y="288"/>
                  </a:lnTo>
                  <a:lnTo>
                    <a:pt x="648" y="283"/>
                  </a:lnTo>
                  <a:lnTo>
                    <a:pt x="651" y="272"/>
                  </a:lnTo>
                  <a:lnTo>
                    <a:pt x="654" y="270"/>
                  </a:lnTo>
                  <a:lnTo>
                    <a:pt x="643" y="259"/>
                  </a:lnTo>
                  <a:lnTo>
                    <a:pt x="635" y="262"/>
                  </a:lnTo>
                  <a:lnTo>
                    <a:pt x="632" y="270"/>
                  </a:lnTo>
                  <a:lnTo>
                    <a:pt x="627" y="275"/>
                  </a:lnTo>
                  <a:lnTo>
                    <a:pt x="622" y="270"/>
                  </a:lnTo>
                  <a:lnTo>
                    <a:pt x="619" y="264"/>
                  </a:lnTo>
                  <a:lnTo>
                    <a:pt x="622" y="262"/>
                  </a:lnTo>
                  <a:lnTo>
                    <a:pt x="624" y="264"/>
                  </a:lnTo>
                  <a:lnTo>
                    <a:pt x="627" y="264"/>
                  </a:lnTo>
                  <a:lnTo>
                    <a:pt x="627" y="259"/>
                  </a:lnTo>
                  <a:lnTo>
                    <a:pt x="624" y="259"/>
                  </a:lnTo>
                  <a:lnTo>
                    <a:pt x="624" y="262"/>
                  </a:lnTo>
                  <a:lnTo>
                    <a:pt x="622" y="262"/>
                  </a:lnTo>
                  <a:lnTo>
                    <a:pt x="611" y="248"/>
                  </a:lnTo>
                  <a:lnTo>
                    <a:pt x="606" y="246"/>
                  </a:lnTo>
                  <a:lnTo>
                    <a:pt x="609" y="243"/>
                  </a:lnTo>
                  <a:lnTo>
                    <a:pt x="603" y="243"/>
                  </a:lnTo>
                  <a:lnTo>
                    <a:pt x="606" y="246"/>
                  </a:lnTo>
                  <a:lnTo>
                    <a:pt x="601" y="246"/>
                  </a:lnTo>
                  <a:cubicBezTo>
                    <a:pt x="598" y="246"/>
                    <a:pt x="595" y="241"/>
                    <a:pt x="590" y="235"/>
                  </a:cubicBezTo>
                  <a:lnTo>
                    <a:pt x="627" y="198"/>
                  </a:lnTo>
                  <a:close/>
                  <a:moveTo>
                    <a:pt x="609" y="434"/>
                  </a:moveTo>
                  <a:lnTo>
                    <a:pt x="603" y="429"/>
                  </a:lnTo>
                  <a:lnTo>
                    <a:pt x="606" y="423"/>
                  </a:lnTo>
                  <a:lnTo>
                    <a:pt x="611" y="413"/>
                  </a:lnTo>
                  <a:lnTo>
                    <a:pt x="609" y="410"/>
                  </a:lnTo>
                  <a:lnTo>
                    <a:pt x="611" y="402"/>
                  </a:lnTo>
                  <a:lnTo>
                    <a:pt x="611" y="394"/>
                  </a:lnTo>
                  <a:lnTo>
                    <a:pt x="609" y="386"/>
                  </a:lnTo>
                  <a:lnTo>
                    <a:pt x="603" y="384"/>
                  </a:lnTo>
                  <a:lnTo>
                    <a:pt x="601" y="386"/>
                  </a:lnTo>
                  <a:lnTo>
                    <a:pt x="598" y="386"/>
                  </a:lnTo>
                  <a:cubicBezTo>
                    <a:pt x="603" y="381"/>
                    <a:pt x="606" y="373"/>
                    <a:pt x="609" y="368"/>
                  </a:cubicBezTo>
                  <a:lnTo>
                    <a:pt x="614" y="365"/>
                  </a:lnTo>
                  <a:lnTo>
                    <a:pt x="617" y="362"/>
                  </a:lnTo>
                  <a:lnTo>
                    <a:pt x="617" y="365"/>
                  </a:lnTo>
                  <a:lnTo>
                    <a:pt x="619" y="362"/>
                  </a:lnTo>
                  <a:lnTo>
                    <a:pt x="617" y="360"/>
                  </a:lnTo>
                  <a:lnTo>
                    <a:pt x="619" y="360"/>
                  </a:lnTo>
                  <a:lnTo>
                    <a:pt x="624" y="362"/>
                  </a:lnTo>
                  <a:lnTo>
                    <a:pt x="632" y="362"/>
                  </a:lnTo>
                  <a:lnTo>
                    <a:pt x="638" y="360"/>
                  </a:lnTo>
                  <a:lnTo>
                    <a:pt x="651" y="357"/>
                  </a:lnTo>
                  <a:lnTo>
                    <a:pt x="648" y="352"/>
                  </a:lnTo>
                  <a:lnTo>
                    <a:pt x="648" y="346"/>
                  </a:lnTo>
                  <a:lnTo>
                    <a:pt x="656" y="349"/>
                  </a:lnTo>
                  <a:lnTo>
                    <a:pt x="659" y="346"/>
                  </a:lnTo>
                  <a:lnTo>
                    <a:pt x="659" y="341"/>
                  </a:lnTo>
                  <a:lnTo>
                    <a:pt x="651" y="344"/>
                  </a:lnTo>
                  <a:lnTo>
                    <a:pt x="640" y="341"/>
                  </a:lnTo>
                  <a:lnTo>
                    <a:pt x="632" y="325"/>
                  </a:lnTo>
                  <a:lnTo>
                    <a:pt x="675" y="325"/>
                  </a:lnTo>
                  <a:cubicBezTo>
                    <a:pt x="672" y="373"/>
                    <a:pt x="654" y="415"/>
                    <a:pt x="622" y="447"/>
                  </a:cubicBezTo>
                  <a:lnTo>
                    <a:pt x="617" y="442"/>
                  </a:lnTo>
                  <a:lnTo>
                    <a:pt x="619" y="434"/>
                  </a:lnTo>
                  <a:lnTo>
                    <a:pt x="614" y="418"/>
                  </a:lnTo>
                  <a:lnTo>
                    <a:pt x="609" y="434"/>
                  </a:lnTo>
                  <a:close/>
                  <a:moveTo>
                    <a:pt x="622" y="527"/>
                  </a:moveTo>
                  <a:lnTo>
                    <a:pt x="619" y="521"/>
                  </a:lnTo>
                  <a:lnTo>
                    <a:pt x="627" y="516"/>
                  </a:lnTo>
                  <a:lnTo>
                    <a:pt x="627" y="513"/>
                  </a:lnTo>
                  <a:lnTo>
                    <a:pt x="622" y="511"/>
                  </a:lnTo>
                  <a:lnTo>
                    <a:pt x="627" y="500"/>
                  </a:lnTo>
                  <a:lnTo>
                    <a:pt x="635" y="489"/>
                  </a:lnTo>
                  <a:lnTo>
                    <a:pt x="627" y="482"/>
                  </a:lnTo>
                  <a:lnTo>
                    <a:pt x="619" y="482"/>
                  </a:lnTo>
                  <a:lnTo>
                    <a:pt x="617" y="476"/>
                  </a:lnTo>
                  <a:cubicBezTo>
                    <a:pt x="619" y="474"/>
                    <a:pt x="622" y="471"/>
                    <a:pt x="627" y="468"/>
                  </a:cubicBezTo>
                  <a:lnTo>
                    <a:pt x="664" y="505"/>
                  </a:lnTo>
                  <a:cubicBezTo>
                    <a:pt x="651" y="516"/>
                    <a:pt x="635" y="529"/>
                    <a:pt x="617" y="537"/>
                  </a:cubicBezTo>
                  <a:lnTo>
                    <a:pt x="622" y="527"/>
                  </a:lnTo>
                  <a:close/>
                  <a:moveTo>
                    <a:pt x="664" y="489"/>
                  </a:moveTo>
                  <a:lnTo>
                    <a:pt x="669" y="484"/>
                  </a:lnTo>
                  <a:lnTo>
                    <a:pt x="667" y="463"/>
                  </a:lnTo>
                  <a:lnTo>
                    <a:pt x="664" y="463"/>
                  </a:lnTo>
                  <a:lnTo>
                    <a:pt x="667" y="460"/>
                  </a:lnTo>
                  <a:lnTo>
                    <a:pt x="659" y="458"/>
                  </a:lnTo>
                  <a:lnTo>
                    <a:pt x="656" y="466"/>
                  </a:lnTo>
                  <a:lnTo>
                    <a:pt x="656" y="476"/>
                  </a:lnTo>
                  <a:lnTo>
                    <a:pt x="654" y="479"/>
                  </a:lnTo>
                  <a:lnTo>
                    <a:pt x="638" y="463"/>
                  </a:lnTo>
                  <a:cubicBezTo>
                    <a:pt x="669" y="429"/>
                    <a:pt x="691" y="384"/>
                    <a:pt x="693" y="336"/>
                  </a:cubicBezTo>
                  <a:lnTo>
                    <a:pt x="746" y="336"/>
                  </a:lnTo>
                  <a:cubicBezTo>
                    <a:pt x="744" y="399"/>
                    <a:pt x="717" y="458"/>
                    <a:pt x="675" y="503"/>
                  </a:cubicBezTo>
                  <a:lnTo>
                    <a:pt x="664" y="489"/>
                  </a:lnTo>
                  <a:close/>
                  <a:moveTo>
                    <a:pt x="680" y="503"/>
                  </a:moveTo>
                  <a:cubicBezTo>
                    <a:pt x="725" y="458"/>
                    <a:pt x="752" y="397"/>
                    <a:pt x="754" y="331"/>
                  </a:cubicBezTo>
                  <a:lnTo>
                    <a:pt x="807" y="331"/>
                  </a:lnTo>
                  <a:cubicBezTo>
                    <a:pt x="805" y="413"/>
                    <a:pt x="773" y="487"/>
                    <a:pt x="717" y="542"/>
                  </a:cubicBezTo>
                  <a:lnTo>
                    <a:pt x="680" y="503"/>
                  </a:lnTo>
                  <a:close/>
                  <a:moveTo>
                    <a:pt x="357" y="452"/>
                  </a:moveTo>
                  <a:cubicBezTo>
                    <a:pt x="354" y="447"/>
                    <a:pt x="349" y="444"/>
                    <a:pt x="346" y="439"/>
                  </a:cubicBezTo>
                  <a:lnTo>
                    <a:pt x="349" y="426"/>
                  </a:lnTo>
                  <a:lnTo>
                    <a:pt x="344" y="413"/>
                  </a:lnTo>
                  <a:lnTo>
                    <a:pt x="344" y="391"/>
                  </a:lnTo>
                  <a:lnTo>
                    <a:pt x="338" y="378"/>
                  </a:lnTo>
                  <a:lnTo>
                    <a:pt x="341" y="370"/>
                  </a:lnTo>
                  <a:lnTo>
                    <a:pt x="333" y="357"/>
                  </a:lnTo>
                  <a:lnTo>
                    <a:pt x="325" y="354"/>
                  </a:lnTo>
                  <a:lnTo>
                    <a:pt x="328" y="346"/>
                  </a:lnTo>
                  <a:lnTo>
                    <a:pt x="325" y="341"/>
                  </a:lnTo>
                  <a:lnTo>
                    <a:pt x="328" y="333"/>
                  </a:lnTo>
                  <a:lnTo>
                    <a:pt x="336" y="333"/>
                  </a:lnTo>
                  <a:lnTo>
                    <a:pt x="338" y="328"/>
                  </a:lnTo>
                  <a:lnTo>
                    <a:pt x="352" y="328"/>
                  </a:lnTo>
                  <a:lnTo>
                    <a:pt x="354" y="331"/>
                  </a:lnTo>
                  <a:lnTo>
                    <a:pt x="352" y="344"/>
                  </a:lnTo>
                  <a:lnTo>
                    <a:pt x="349" y="346"/>
                  </a:lnTo>
                  <a:lnTo>
                    <a:pt x="354" y="357"/>
                  </a:lnTo>
                  <a:lnTo>
                    <a:pt x="352" y="360"/>
                  </a:lnTo>
                  <a:lnTo>
                    <a:pt x="349" y="357"/>
                  </a:lnTo>
                  <a:lnTo>
                    <a:pt x="352" y="362"/>
                  </a:lnTo>
                  <a:lnTo>
                    <a:pt x="354" y="370"/>
                  </a:lnTo>
                  <a:lnTo>
                    <a:pt x="357" y="370"/>
                  </a:lnTo>
                  <a:lnTo>
                    <a:pt x="357" y="365"/>
                  </a:lnTo>
                  <a:lnTo>
                    <a:pt x="354" y="362"/>
                  </a:lnTo>
                  <a:lnTo>
                    <a:pt x="354" y="357"/>
                  </a:lnTo>
                  <a:lnTo>
                    <a:pt x="354" y="349"/>
                  </a:lnTo>
                  <a:lnTo>
                    <a:pt x="357" y="333"/>
                  </a:lnTo>
                  <a:lnTo>
                    <a:pt x="354" y="328"/>
                  </a:lnTo>
                  <a:lnTo>
                    <a:pt x="362" y="328"/>
                  </a:lnTo>
                  <a:cubicBezTo>
                    <a:pt x="365" y="360"/>
                    <a:pt x="378" y="389"/>
                    <a:pt x="399" y="413"/>
                  </a:cubicBezTo>
                  <a:lnTo>
                    <a:pt x="357" y="452"/>
                  </a:lnTo>
                  <a:close/>
                  <a:moveTo>
                    <a:pt x="320" y="349"/>
                  </a:moveTo>
                  <a:lnTo>
                    <a:pt x="315" y="357"/>
                  </a:lnTo>
                  <a:lnTo>
                    <a:pt x="307" y="357"/>
                  </a:lnTo>
                  <a:cubicBezTo>
                    <a:pt x="304" y="349"/>
                    <a:pt x="304" y="341"/>
                    <a:pt x="304" y="331"/>
                  </a:cubicBezTo>
                  <a:lnTo>
                    <a:pt x="320" y="331"/>
                  </a:lnTo>
                  <a:lnTo>
                    <a:pt x="317" y="344"/>
                  </a:lnTo>
                  <a:lnTo>
                    <a:pt x="320" y="349"/>
                  </a:lnTo>
                  <a:close/>
                  <a:moveTo>
                    <a:pt x="338" y="312"/>
                  </a:moveTo>
                  <a:lnTo>
                    <a:pt x="338" y="301"/>
                  </a:lnTo>
                  <a:lnTo>
                    <a:pt x="344" y="299"/>
                  </a:lnTo>
                  <a:lnTo>
                    <a:pt x="354" y="301"/>
                  </a:lnTo>
                  <a:lnTo>
                    <a:pt x="357" y="304"/>
                  </a:lnTo>
                  <a:cubicBezTo>
                    <a:pt x="357" y="309"/>
                    <a:pt x="354" y="317"/>
                    <a:pt x="354" y="323"/>
                  </a:cubicBezTo>
                  <a:lnTo>
                    <a:pt x="341" y="323"/>
                  </a:lnTo>
                  <a:lnTo>
                    <a:pt x="338" y="312"/>
                  </a:lnTo>
                  <a:close/>
                  <a:moveTo>
                    <a:pt x="391" y="352"/>
                  </a:moveTo>
                  <a:lnTo>
                    <a:pt x="394" y="352"/>
                  </a:lnTo>
                  <a:lnTo>
                    <a:pt x="402" y="357"/>
                  </a:lnTo>
                  <a:lnTo>
                    <a:pt x="399" y="360"/>
                  </a:lnTo>
                  <a:lnTo>
                    <a:pt x="407" y="365"/>
                  </a:lnTo>
                  <a:lnTo>
                    <a:pt x="407" y="360"/>
                  </a:lnTo>
                  <a:lnTo>
                    <a:pt x="413" y="352"/>
                  </a:lnTo>
                  <a:lnTo>
                    <a:pt x="418" y="357"/>
                  </a:lnTo>
                  <a:lnTo>
                    <a:pt x="423" y="362"/>
                  </a:lnTo>
                  <a:lnTo>
                    <a:pt x="415" y="365"/>
                  </a:lnTo>
                  <a:lnTo>
                    <a:pt x="418" y="373"/>
                  </a:lnTo>
                  <a:lnTo>
                    <a:pt x="423" y="370"/>
                  </a:lnTo>
                  <a:lnTo>
                    <a:pt x="423" y="368"/>
                  </a:lnTo>
                  <a:lnTo>
                    <a:pt x="429" y="365"/>
                  </a:lnTo>
                  <a:lnTo>
                    <a:pt x="431" y="354"/>
                  </a:lnTo>
                  <a:cubicBezTo>
                    <a:pt x="434" y="362"/>
                    <a:pt x="439" y="368"/>
                    <a:pt x="444" y="373"/>
                  </a:cubicBezTo>
                  <a:lnTo>
                    <a:pt x="407" y="410"/>
                  </a:lnTo>
                  <a:cubicBezTo>
                    <a:pt x="389" y="391"/>
                    <a:pt x="378" y="368"/>
                    <a:pt x="373" y="339"/>
                  </a:cubicBezTo>
                  <a:lnTo>
                    <a:pt x="381" y="346"/>
                  </a:lnTo>
                  <a:lnTo>
                    <a:pt x="389" y="346"/>
                  </a:lnTo>
                  <a:lnTo>
                    <a:pt x="391" y="352"/>
                  </a:lnTo>
                  <a:close/>
                  <a:moveTo>
                    <a:pt x="391" y="233"/>
                  </a:moveTo>
                  <a:cubicBezTo>
                    <a:pt x="383" y="241"/>
                    <a:pt x="376" y="251"/>
                    <a:pt x="370" y="262"/>
                  </a:cubicBezTo>
                  <a:lnTo>
                    <a:pt x="368" y="262"/>
                  </a:lnTo>
                  <a:lnTo>
                    <a:pt x="362" y="264"/>
                  </a:lnTo>
                  <a:lnTo>
                    <a:pt x="360" y="264"/>
                  </a:lnTo>
                  <a:lnTo>
                    <a:pt x="354" y="270"/>
                  </a:lnTo>
                  <a:lnTo>
                    <a:pt x="362" y="270"/>
                  </a:lnTo>
                  <a:lnTo>
                    <a:pt x="368" y="267"/>
                  </a:lnTo>
                  <a:lnTo>
                    <a:pt x="368" y="270"/>
                  </a:lnTo>
                  <a:lnTo>
                    <a:pt x="362" y="272"/>
                  </a:lnTo>
                  <a:lnTo>
                    <a:pt x="360" y="272"/>
                  </a:lnTo>
                  <a:lnTo>
                    <a:pt x="352" y="278"/>
                  </a:lnTo>
                  <a:lnTo>
                    <a:pt x="344" y="278"/>
                  </a:lnTo>
                  <a:lnTo>
                    <a:pt x="333" y="299"/>
                  </a:lnTo>
                  <a:lnTo>
                    <a:pt x="336" y="304"/>
                  </a:lnTo>
                  <a:lnTo>
                    <a:pt x="331" y="312"/>
                  </a:lnTo>
                  <a:lnTo>
                    <a:pt x="331" y="320"/>
                  </a:lnTo>
                  <a:lnTo>
                    <a:pt x="307" y="320"/>
                  </a:lnTo>
                  <a:cubicBezTo>
                    <a:pt x="304" y="272"/>
                    <a:pt x="323" y="230"/>
                    <a:pt x="354" y="196"/>
                  </a:cubicBezTo>
                  <a:lnTo>
                    <a:pt x="391" y="233"/>
                  </a:lnTo>
                  <a:close/>
                  <a:moveTo>
                    <a:pt x="304" y="479"/>
                  </a:moveTo>
                  <a:lnTo>
                    <a:pt x="317" y="487"/>
                  </a:lnTo>
                  <a:lnTo>
                    <a:pt x="320" y="489"/>
                  </a:lnTo>
                  <a:lnTo>
                    <a:pt x="312" y="497"/>
                  </a:lnTo>
                  <a:cubicBezTo>
                    <a:pt x="307" y="492"/>
                    <a:pt x="304" y="489"/>
                    <a:pt x="301" y="484"/>
                  </a:cubicBezTo>
                  <a:lnTo>
                    <a:pt x="304" y="479"/>
                  </a:lnTo>
                  <a:close/>
                  <a:moveTo>
                    <a:pt x="293" y="346"/>
                  </a:moveTo>
                  <a:lnTo>
                    <a:pt x="288" y="349"/>
                  </a:lnTo>
                  <a:lnTo>
                    <a:pt x="286" y="354"/>
                  </a:lnTo>
                  <a:lnTo>
                    <a:pt x="272" y="370"/>
                  </a:lnTo>
                  <a:lnTo>
                    <a:pt x="272" y="394"/>
                  </a:lnTo>
                  <a:lnTo>
                    <a:pt x="259" y="399"/>
                  </a:lnTo>
                  <a:lnTo>
                    <a:pt x="251" y="399"/>
                  </a:lnTo>
                  <a:cubicBezTo>
                    <a:pt x="243" y="378"/>
                    <a:pt x="240" y="354"/>
                    <a:pt x="238" y="331"/>
                  </a:cubicBezTo>
                  <a:lnTo>
                    <a:pt x="293" y="331"/>
                  </a:lnTo>
                  <a:lnTo>
                    <a:pt x="293" y="346"/>
                  </a:lnTo>
                  <a:close/>
                  <a:moveTo>
                    <a:pt x="238" y="399"/>
                  </a:moveTo>
                  <a:lnTo>
                    <a:pt x="235" y="397"/>
                  </a:lnTo>
                  <a:lnTo>
                    <a:pt x="219" y="397"/>
                  </a:lnTo>
                  <a:lnTo>
                    <a:pt x="225" y="402"/>
                  </a:lnTo>
                  <a:lnTo>
                    <a:pt x="211" y="399"/>
                  </a:lnTo>
                  <a:lnTo>
                    <a:pt x="214" y="397"/>
                  </a:lnTo>
                  <a:lnTo>
                    <a:pt x="211" y="394"/>
                  </a:lnTo>
                  <a:lnTo>
                    <a:pt x="201" y="399"/>
                  </a:lnTo>
                  <a:lnTo>
                    <a:pt x="198" y="407"/>
                  </a:lnTo>
                  <a:lnTo>
                    <a:pt x="201" y="423"/>
                  </a:lnTo>
                  <a:lnTo>
                    <a:pt x="211" y="450"/>
                  </a:lnTo>
                  <a:lnTo>
                    <a:pt x="217" y="458"/>
                  </a:lnTo>
                  <a:lnTo>
                    <a:pt x="219" y="458"/>
                  </a:lnTo>
                  <a:lnTo>
                    <a:pt x="211" y="442"/>
                  </a:lnTo>
                  <a:lnTo>
                    <a:pt x="209" y="434"/>
                  </a:lnTo>
                  <a:lnTo>
                    <a:pt x="211" y="431"/>
                  </a:lnTo>
                  <a:lnTo>
                    <a:pt x="211" y="426"/>
                  </a:lnTo>
                  <a:lnTo>
                    <a:pt x="217" y="426"/>
                  </a:lnTo>
                  <a:lnTo>
                    <a:pt x="225" y="439"/>
                  </a:lnTo>
                  <a:lnTo>
                    <a:pt x="227" y="439"/>
                  </a:lnTo>
                  <a:lnTo>
                    <a:pt x="227" y="431"/>
                  </a:lnTo>
                  <a:lnTo>
                    <a:pt x="230" y="434"/>
                  </a:lnTo>
                  <a:lnTo>
                    <a:pt x="230" y="439"/>
                  </a:lnTo>
                  <a:lnTo>
                    <a:pt x="238" y="442"/>
                  </a:lnTo>
                  <a:lnTo>
                    <a:pt x="240" y="439"/>
                  </a:lnTo>
                  <a:lnTo>
                    <a:pt x="240" y="444"/>
                  </a:lnTo>
                  <a:lnTo>
                    <a:pt x="243" y="450"/>
                  </a:lnTo>
                  <a:lnTo>
                    <a:pt x="248" y="450"/>
                  </a:lnTo>
                  <a:lnTo>
                    <a:pt x="259" y="466"/>
                  </a:lnTo>
                  <a:lnTo>
                    <a:pt x="264" y="468"/>
                  </a:lnTo>
                  <a:lnTo>
                    <a:pt x="267" y="460"/>
                  </a:lnTo>
                  <a:cubicBezTo>
                    <a:pt x="278" y="476"/>
                    <a:pt x="291" y="492"/>
                    <a:pt x="304" y="508"/>
                  </a:cubicBezTo>
                  <a:lnTo>
                    <a:pt x="267" y="545"/>
                  </a:lnTo>
                  <a:cubicBezTo>
                    <a:pt x="211" y="489"/>
                    <a:pt x="180" y="415"/>
                    <a:pt x="177" y="333"/>
                  </a:cubicBezTo>
                  <a:lnTo>
                    <a:pt x="230" y="333"/>
                  </a:lnTo>
                  <a:cubicBezTo>
                    <a:pt x="230" y="354"/>
                    <a:pt x="233" y="378"/>
                    <a:pt x="240" y="399"/>
                  </a:cubicBezTo>
                  <a:lnTo>
                    <a:pt x="238" y="399"/>
                  </a:lnTo>
                  <a:close/>
                  <a:moveTo>
                    <a:pt x="299" y="143"/>
                  </a:moveTo>
                  <a:cubicBezTo>
                    <a:pt x="254" y="188"/>
                    <a:pt x="227" y="251"/>
                    <a:pt x="227" y="317"/>
                  </a:cubicBezTo>
                  <a:lnTo>
                    <a:pt x="174" y="317"/>
                  </a:lnTo>
                  <a:cubicBezTo>
                    <a:pt x="174" y="238"/>
                    <a:pt x="209" y="161"/>
                    <a:pt x="262" y="106"/>
                  </a:cubicBezTo>
                  <a:lnTo>
                    <a:pt x="299" y="143"/>
                  </a:lnTo>
                  <a:close/>
                  <a:moveTo>
                    <a:pt x="651" y="87"/>
                  </a:moveTo>
                  <a:lnTo>
                    <a:pt x="648" y="82"/>
                  </a:lnTo>
                  <a:lnTo>
                    <a:pt x="640" y="79"/>
                  </a:lnTo>
                  <a:lnTo>
                    <a:pt x="635" y="84"/>
                  </a:lnTo>
                  <a:lnTo>
                    <a:pt x="643" y="87"/>
                  </a:lnTo>
                  <a:lnTo>
                    <a:pt x="651" y="92"/>
                  </a:lnTo>
                  <a:lnTo>
                    <a:pt x="651" y="87"/>
                  </a:lnTo>
                  <a:close/>
                  <a:moveTo>
                    <a:pt x="619" y="238"/>
                  </a:moveTo>
                  <a:lnTo>
                    <a:pt x="619" y="243"/>
                  </a:lnTo>
                  <a:lnTo>
                    <a:pt x="630" y="241"/>
                  </a:lnTo>
                  <a:lnTo>
                    <a:pt x="632" y="235"/>
                  </a:lnTo>
                  <a:lnTo>
                    <a:pt x="627" y="227"/>
                  </a:lnTo>
                  <a:lnTo>
                    <a:pt x="630" y="222"/>
                  </a:lnTo>
                  <a:lnTo>
                    <a:pt x="638" y="227"/>
                  </a:lnTo>
                  <a:lnTo>
                    <a:pt x="635" y="225"/>
                  </a:lnTo>
                  <a:lnTo>
                    <a:pt x="638" y="222"/>
                  </a:lnTo>
                  <a:lnTo>
                    <a:pt x="635" y="217"/>
                  </a:lnTo>
                  <a:lnTo>
                    <a:pt x="627" y="222"/>
                  </a:lnTo>
                  <a:lnTo>
                    <a:pt x="624" y="227"/>
                  </a:lnTo>
                  <a:lnTo>
                    <a:pt x="622" y="233"/>
                  </a:lnTo>
                  <a:lnTo>
                    <a:pt x="624" y="238"/>
                  </a:lnTo>
                  <a:lnTo>
                    <a:pt x="624" y="241"/>
                  </a:lnTo>
                  <a:lnTo>
                    <a:pt x="619" y="238"/>
                  </a:lnTo>
                  <a:close/>
                  <a:moveTo>
                    <a:pt x="230" y="476"/>
                  </a:moveTo>
                  <a:lnTo>
                    <a:pt x="225" y="463"/>
                  </a:lnTo>
                  <a:lnTo>
                    <a:pt x="219" y="460"/>
                  </a:lnTo>
                  <a:lnTo>
                    <a:pt x="230" y="476"/>
                  </a:lnTo>
                  <a:close/>
                  <a:moveTo>
                    <a:pt x="466" y="296"/>
                  </a:moveTo>
                  <a:lnTo>
                    <a:pt x="466" y="294"/>
                  </a:lnTo>
                  <a:lnTo>
                    <a:pt x="460" y="288"/>
                  </a:lnTo>
                  <a:lnTo>
                    <a:pt x="463" y="283"/>
                  </a:lnTo>
                  <a:lnTo>
                    <a:pt x="466" y="283"/>
                  </a:lnTo>
                  <a:lnTo>
                    <a:pt x="466" y="259"/>
                  </a:lnTo>
                  <a:cubicBezTo>
                    <a:pt x="455" y="262"/>
                    <a:pt x="450" y="267"/>
                    <a:pt x="450" y="275"/>
                  </a:cubicBezTo>
                  <a:cubicBezTo>
                    <a:pt x="450" y="283"/>
                    <a:pt x="455" y="291"/>
                    <a:pt x="466" y="296"/>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 name="Freeform 31">
              <a:extLst>
                <a:ext uri="{FF2B5EF4-FFF2-40B4-BE49-F238E27FC236}">
                  <a16:creationId xmlns:a16="http://schemas.microsoft.com/office/drawing/2014/main" id="{DEDF605E-5732-A447-A9A0-EBE72BB96BD0}"/>
                </a:ext>
              </a:extLst>
            </p:cNvPr>
            <p:cNvSpPr>
              <a:spLocks noChangeArrowheads="1"/>
            </p:cNvSpPr>
            <p:nvPr/>
          </p:nvSpPr>
          <p:spPr bwMode="auto">
            <a:xfrm>
              <a:off x="6137275" y="2212975"/>
              <a:ext cx="15875" cy="23813"/>
            </a:xfrm>
            <a:custGeom>
              <a:avLst/>
              <a:gdLst>
                <a:gd name="T0" fmla="*/ 39 w 43"/>
                <a:gd name="T1" fmla="*/ 64 h 65"/>
                <a:gd name="T2" fmla="*/ 0 w 43"/>
                <a:gd name="T3" fmla="*/ 0 h 65"/>
                <a:gd name="T4" fmla="*/ 0 w 43"/>
                <a:gd name="T5" fmla="*/ 21 h 65"/>
                <a:gd name="T6" fmla="*/ 39 w 43"/>
                <a:gd name="T7" fmla="*/ 64 h 65"/>
              </a:gdLst>
              <a:ahLst/>
              <a:cxnLst>
                <a:cxn ang="0">
                  <a:pos x="T0" y="T1"/>
                </a:cxn>
                <a:cxn ang="0">
                  <a:pos x="T2" y="T3"/>
                </a:cxn>
                <a:cxn ang="0">
                  <a:pos x="T4" y="T5"/>
                </a:cxn>
                <a:cxn ang="0">
                  <a:pos x="T6" y="T7"/>
                </a:cxn>
              </a:cxnLst>
              <a:rect l="0" t="0" r="r" b="b"/>
              <a:pathLst>
                <a:path w="43" h="65">
                  <a:moveTo>
                    <a:pt x="39" y="64"/>
                  </a:moveTo>
                  <a:cubicBezTo>
                    <a:pt x="42" y="27"/>
                    <a:pt x="21" y="11"/>
                    <a:pt x="0" y="0"/>
                  </a:cubicBezTo>
                  <a:lnTo>
                    <a:pt x="0" y="21"/>
                  </a:lnTo>
                  <a:cubicBezTo>
                    <a:pt x="15" y="29"/>
                    <a:pt x="31" y="43"/>
                    <a:pt x="39" y="6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 name="Freeform 32">
              <a:extLst>
                <a:ext uri="{FF2B5EF4-FFF2-40B4-BE49-F238E27FC236}">
                  <a16:creationId xmlns:a16="http://schemas.microsoft.com/office/drawing/2014/main" id="{2B4950B4-F689-5E49-A6AB-6F5F36FD01A7}"/>
                </a:ext>
              </a:extLst>
            </p:cNvPr>
            <p:cNvSpPr>
              <a:spLocks noChangeArrowheads="1"/>
            </p:cNvSpPr>
            <p:nvPr/>
          </p:nvSpPr>
          <p:spPr bwMode="auto">
            <a:xfrm>
              <a:off x="6094413" y="2055813"/>
              <a:ext cx="82550" cy="106362"/>
            </a:xfrm>
            <a:custGeom>
              <a:avLst/>
              <a:gdLst>
                <a:gd name="T0" fmla="*/ 143 w 229"/>
                <a:gd name="T1" fmla="*/ 3 h 297"/>
                <a:gd name="T2" fmla="*/ 125 w 229"/>
                <a:gd name="T3" fmla="*/ 0 h 297"/>
                <a:gd name="T4" fmla="*/ 125 w 229"/>
                <a:gd name="T5" fmla="*/ 16 h 297"/>
                <a:gd name="T6" fmla="*/ 125 w 229"/>
                <a:gd name="T7" fmla="*/ 34 h 297"/>
                <a:gd name="T8" fmla="*/ 135 w 229"/>
                <a:gd name="T9" fmla="*/ 37 h 297"/>
                <a:gd name="T10" fmla="*/ 183 w 229"/>
                <a:gd name="T11" fmla="*/ 85 h 297"/>
                <a:gd name="T12" fmla="*/ 122 w 229"/>
                <a:gd name="T13" fmla="*/ 138 h 297"/>
                <a:gd name="T14" fmla="*/ 111 w 229"/>
                <a:gd name="T15" fmla="*/ 140 h 297"/>
                <a:gd name="T16" fmla="*/ 80 w 229"/>
                <a:gd name="T17" fmla="*/ 148 h 297"/>
                <a:gd name="T18" fmla="*/ 69 w 229"/>
                <a:gd name="T19" fmla="*/ 151 h 297"/>
                <a:gd name="T20" fmla="*/ 0 w 229"/>
                <a:gd name="T21" fmla="*/ 225 h 297"/>
                <a:gd name="T22" fmla="*/ 72 w 229"/>
                <a:gd name="T23" fmla="*/ 296 h 297"/>
                <a:gd name="T24" fmla="*/ 72 w 229"/>
                <a:gd name="T25" fmla="*/ 257 h 297"/>
                <a:gd name="T26" fmla="*/ 45 w 229"/>
                <a:gd name="T27" fmla="*/ 225 h 297"/>
                <a:gd name="T28" fmla="*/ 72 w 229"/>
                <a:gd name="T29" fmla="*/ 193 h 297"/>
                <a:gd name="T30" fmla="*/ 82 w 229"/>
                <a:gd name="T31" fmla="*/ 188 h 297"/>
                <a:gd name="T32" fmla="*/ 111 w 229"/>
                <a:gd name="T33" fmla="*/ 180 h 297"/>
                <a:gd name="T34" fmla="*/ 122 w 229"/>
                <a:gd name="T35" fmla="*/ 177 h 297"/>
                <a:gd name="T36" fmla="*/ 228 w 229"/>
                <a:gd name="T37" fmla="*/ 85 h 297"/>
                <a:gd name="T38" fmla="*/ 143 w 229"/>
                <a:gd name="T39" fmla="*/ 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9" h="297">
                  <a:moveTo>
                    <a:pt x="143" y="3"/>
                  </a:moveTo>
                  <a:cubicBezTo>
                    <a:pt x="138" y="3"/>
                    <a:pt x="132" y="0"/>
                    <a:pt x="125" y="0"/>
                  </a:cubicBezTo>
                  <a:lnTo>
                    <a:pt x="125" y="16"/>
                  </a:lnTo>
                  <a:lnTo>
                    <a:pt x="125" y="34"/>
                  </a:lnTo>
                  <a:cubicBezTo>
                    <a:pt x="130" y="34"/>
                    <a:pt x="135" y="34"/>
                    <a:pt x="135" y="37"/>
                  </a:cubicBezTo>
                  <a:cubicBezTo>
                    <a:pt x="170" y="45"/>
                    <a:pt x="183" y="66"/>
                    <a:pt x="183" y="85"/>
                  </a:cubicBezTo>
                  <a:cubicBezTo>
                    <a:pt x="183" y="116"/>
                    <a:pt x="156" y="127"/>
                    <a:pt x="122" y="138"/>
                  </a:cubicBezTo>
                  <a:cubicBezTo>
                    <a:pt x="119" y="138"/>
                    <a:pt x="114" y="140"/>
                    <a:pt x="111" y="140"/>
                  </a:cubicBezTo>
                  <a:lnTo>
                    <a:pt x="80" y="148"/>
                  </a:lnTo>
                  <a:cubicBezTo>
                    <a:pt x="77" y="148"/>
                    <a:pt x="72" y="151"/>
                    <a:pt x="69" y="151"/>
                  </a:cubicBezTo>
                  <a:cubicBezTo>
                    <a:pt x="32" y="161"/>
                    <a:pt x="0" y="180"/>
                    <a:pt x="0" y="225"/>
                  </a:cubicBezTo>
                  <a:cubicBezTo>
                    <a:pt x="0" y="270"/>
                    <a:pt x="37" y="286"/>
                    <a:pt x="72" y="296"/>
                  </a:cubicBezTo>
                  <a:lnTo>
                    <a:pt x="72" y="257"/>
                  </a:lnTo>
                  <a:cubicBezTo>
                    <a:pt x="56" y="249"/>
                    <a:pt x="45" y="241"/>
                    <a:pt x="45" y="225"/>
                  </a:cubicBezTo>
                  <a:cubicBezTo>
                    <a:pt x="45" y="209"/>
                    <a:pt x="56" y="198"/>
                    <a:pt x="72" y="193"/>
                  </a:cubicBezTo>
                  <a:cubicBezTo>
                    <a:pt x="74" y="191"/>
                    <a:pt x="80" y="191"/>
                    <a:pt x="82" y="188"/>
                  </a:cubicBezTo>
                  <a:cubicBezTo>
                    <a:pt x="90" y="185"/>
                    <a:pt x="101" y="183"/>
                    <a:pt x="111" y="180"/>
                  </a:cubicBezTo>
                  <a:cubicBezTo>
                    <a:pt x="114" y="180"/>
                    <a:pt x="119" y="177"/>
                    <a:pt x="122" y="177"/>
                  </a:cubicBezTo>
                  <a:cubicBezTo>
                    <a:pt x="172" y="167"/>
                    <a:pt x="228" y="151"/>
                    <a:pt x="228" y="85"/>
                  </a:cubicBezTo>
                  <a:cubicBezTo>
                    <a:pt x="228" y="50"/>
                    <a:pt x="204" y="16"/>
                    <a:pt x="143" y="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 name="Freeform 33">
              <a:extLst>
                <a:ext uri="{FF2B5EF4-FFF2-40B4-BE49-F238E27FC236}">
                  <a16:creationId xmlns:a16="http://schemas.microsoft.com/office/drawing/2014/main" id="{86D7DC9F-9242-9241-932D-9221E36EEED7}"/>
                </a:ext>
              </a:extLst>
            </p:cNvPr>
            <p:cNvSpPr>
              <a:spLocks noChangeArrowheads="1"/>
            </p:cNvSpPr>
            <p:nvPr/>
          </p:nvSpPr>
          <p:spPr bwMode="auto">
            <a:xfrm>
              <a:off x="6111875" y="2155825"/>
              <a:ext cx="46038" cy="57150"/>
            </a:xfrm>
            <a:custGeom>
              <a:avLst/>
              <a:gdLst>
                <a:gd name="T0" fmla="*/ 26 w 128"/>
                <a:gd name="T1" fmla="*/ 159 h 160"/>
                <a:gd name="T2" fmla="*/ 26 w 128"/>
                <a:gd name="T3" fmla="*/ 127 h 160"/>
                <a:gd name="T4" fmla="*/ 37 w 128"/>
                <a:gd name="T5" fmla="*/ 116 h 160"/>
                <a:gd name="T6" fmla="*/ 58 w 128"/>
                <a:gd name="T7" fmla="*/ 109 h 160"/>
                <a:gd name="T8" fmla="*/ 69 w 128"/>
                <a:gd name="T9" fmla="*/ 106 h 160"/>
                <a:gd name="T10" fmla="*/ 127 w 128"/>
                <a:gd name="T11" fmla="*/ 56 h 160"/>
                <a:gd name="T12" fmla="*/ 71 w 128"/>
                <a:gd name="T13" fmla="*/ 0 h 160"/>
                <a:gd name="T14" fmla="*/ 71 w 128"/>
                <a:gd name="T15" fmla="*/ 37 h 160"/>
                <a:gd name="T16" fmla="*/ 92 w 128"/>
                <a:gd name="T17" fmla="*/ 58 h 160"/>
                <a:gd name="T18" fmla="*/ 71 w 128"/>
                <a:gd name="T19" fmla="*/ 79 h 160"/>
                <a:gd name="T20" fmla="*/ 61 w 128"/>
                <a:gd name="T21" fmla="*/ 82 h 160"/>
                <a:gd name="T22" fmla="*/ 39 w 128"/>
                <a:gd name="T23" fmla="*/ 90 h 160"/>
                <a:gd name="T24" fmla="*/ 29 w 128"/>
                <a:gd name="T25" fmla="*/ 95 h 160"/>
                <a:gd name="T26" fmla="*/ 0 w 128"/>
                <a:gd name="T27" fmla="*/ 124 h 160"/>
                <a:gd name="T28" fmla="*/ 26 w 128"/>
                <a:gd name="T29" fmla="*/ 15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60">
                  <a:moveTo>
                    <a:pt x="26" y="159"/>
                  </a:moveTo>
                  <a:lnTo>
                    <a:pt x="26" y="127"/>
                  </a:lnTo>
                  <a:cubicBezTo>
                    <a:pt x="26" y="122"/>
                    <a:pt x="32" y="118"/>
                    <a:pt x="37" y="116"/>
                  </a:cubicBezTo>
                  <a:cubicBezTo>
                    <a:pt x="42" y="113"/>
                    <a:pt x="50" y="111"/>
                    <a:pt x="58" y="109"/>
                  </a:cubicBezTo>
                  <a:cubicBezTo>
                    <a:pt x="63" y="106"/>
                    <a:pt x="66" y="106"/>
                    <a:pt x="69" y="106"/>
                  </a:cubicBezTo>
                  <a:cubicBezTo>
                    <a:pt x="95" y="98"/>
                    <a:pt x="127" y="87"/>
                    <a:pt x="127" y="56"/>
                  </a:cubicBezTo>
                  <a:cubicBezTo>
                    <a:pt x="127" y="24"/>
                    <a:pt x="100" y="11"/>
                    <a:pt x="71" y="0"/>
                  </a:cubicBezTo>
                  <a:lnTo>
                    <a:pt x="71" y="37"/>
                  </a:lnTo>
                  <a:cubicBezTo>
                    <a:pt x="84" y="42"/>
                    <a:pt x="92" y="47"/>
                    <a:pt x="92" y="58"/>
                  </a:cubicBezTo>
                  <a:cubicBezTo>
                    <a:pt x="92" y="68"/>
                    <a:pt x="79" y="77"/>
                    <a:pt x="71" y="79"/>
                  </a:cubicBezTo>
                  <a:cubicBezTo>
                    <a:pt x="69" y="82"/>
                    <a:pt x="61" y="82"/>
                    <a:pt x="61" y="82"/>
                  </a:cubicBezTo>
                  <a:cubicBezTo>
                    <a:pt x="53" y="85"/>
                    <a:pt x="45" y="87"/>
                    <a:pt x="39" y="90"/>
                  </a:cubicBezTo>
                  <a:cubicBezTo>
                    <a:pt x="37" y="93"/>
                    <a:pt x="32" y="93"/>
                    <a:pt x="29" y="95"/>
                  </a:cubicBezTo>
                  <a:cubicBezTo>
                    <a:pt x="13" y="98"/>
                    <a:pt x="0" y="105"/>
                    <a:pt x="0" y="124"/>
                  </a:cubicBezTo>
                  <a:cubicBezTo>
                    <a:pt x="0" y="142"/>
                    <a:pt x="13" y="154"/>
                    <a:pt x="26" y="15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 name="Freeform 34">
              <a:extLst>
                <a:ext uri="{FF2B5EF4-FFF2-40B4-BE49-F238E27FC236}">
                  <a16:creationId xmlns:a16="http://schemas.microsoft.com/office/drawing/2014/main" id="{8EF7593E-EFAF-7A43-A1E1-D68E36463213}"/>
                </a:ext>
              </a:extLst>
            </p:cNvPr>
            <p:cNvSpPr>
              <a:spLocks noChangeArrowheads="1"/>
            </p:cNvSpPr>
            <p:nvPr/>
          </p:nvSpPr>
          <p:spPr bwMode="auto">
            <a:xfrm>
              <a:off x="6072188" y="2057400"/>
              <a:ext cx="47625" cy="47625"/>
            </a:xfrm>
            <a:custGeom>
              <a:avLst/>
              <a:gdLst>
                <a:gd name="T0" fmla="*/ 98 w 133"/>
                <a:gd name="T1" fmla="*/ 13 h 131"/>
                <a:gd name="T2" fmla="*/ 52 w 133"/>
                <a:gd name="T3" fmla="*/ 37 h 131"/>
                <a:gd name="T4" fmla="*/ 37 w 133"/>
                <a:gd name="T5" fmla="*/ 58 h 131"/>
                <a:gd name="T6" fmla="*/ 29 w 133"/>
                <a:gd name="T7" fmla="*/ 85 h 131"/>
                <a:gd name="T8" fmla="*/ 23 w 133"/>
                <a:gd name="T9" fmla="*/ 98 h 131"/>
                <a:gd name="T10" fmla="*/ 18 w 133"/>
                <a:gd name="T11" fmla="*/ 109 h 131"/>
                <a:gd name="T12" fmla="*/ 0 w 133"/>
                <a:gd name="T13" fmla="*/ 117 h 131"/>
                <a:gd name="T14" fmla="*/ 15 w 133"/>
                <a:gd name="T15" fmla="*/ 114 h 131"/>
                <a:gd name="T16" fmla="*/ 10 w 133"/>
                <a:gd name="T17" fmla="*/ 130 h 131"/>
                <a:gd name="T18" fmla="*/ 29 w 133"/>
                <a:gd name="T19" fmla="*/ 101 h 131"/>
                <a:gd name="T20" fmla="*/ 55 w 133"/>
                <a:gd name="T21" fmla="*/ 93 h 131"/>
                <a:gd name="T22" fmla="*/ 103 w 133"/>
                <a:gd name="T23" fmla="*/ 58 h 131"/>
                <a:gd name="T24" fmla="*/ 132 w 133"/>
                <a:gd name="T25" fmla="*/ 37 h 131"/>
                <a:gd name="T26" fmla="*/ 129 w 133"/>
                <a:gd name="T27" fmla="*/ 0 h 131"/>
                <a:gd name="T28" fmla="*/ 98 w 133"/>
                <a:gd name="T29" fmla="*/ 13 h 131"/>
                <a:gd name="T30" fmla="*/ 58 w 133"/>
                <a:gd name="T31" fmla="*/ 64 h 131"/>
                <a:gd name="T32" fmla="*/ 50 w 133"/>
                <a:gd name="T33" fmla="*/ 66 h 131"/>
                <a:gd name="T34" fmla="*/ 63 w 133"/>
                <a:gd name="T35" fmla="*/ 48 h 131"/>
                <a:gd name="T36" fmla="*/ 74 w 133"/>
                <a:gd name="T37" fmla="*/ 48 h 131"/>
                <a:gd name="T38" fmla="*/ 58 w 133"/>
                <a:gd name="T39" fmla="*/ 6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3" h="131">
                  <a:moveTo>
                    <a:pt x="98" y="13"/>
                  </a:moveTo>
                  <a:cubicBezTo>
                    <a:pt x="87" y="16"/>
                    <a:pt x="68" y="19"/>
                    <a:pt x="52" y="37"/>
                  </a:cubicBezTo>
                  <a:cubicBezTo>
                    <a:pt x="50" y="40"/>
                    <a:pt x="42" y="51"/>
                    <a:pt x="37" y="58"/>
                  </a:cubicBezTo>
                  <a:cubicBezTo>
                    <a:pt x="31" y="66"/>
                    <a:pt x="31" y="77"/>
                    <a:pt x="29" y="85"/>
                  </a:cubicBezTo>
                  <a:cubicBezTo>
                    <a:pt x="23" y="93"/>
                    <a:pt x="23" y="98"/>
                    <a:pt x="23" y="98"/>
                  </a:cubicBezTo>
                  <a:cubicBezTo>
                    <a:pt x="23" y="98"/>
                    <a:pt x="23" y="103"/>
                    <a:pt x="18" y="109"/>
                  </a:cubicBezTo>
                  <a:cubicBezTo>
                    <a:pt x="13" y="113"/>
                    <a:pt x="7" y="118"/>
                    <a:pt x="0" y="117"/>
                  </a:cubicBezTo>
                  <a:cubicBezTo>
                    <a:pt x="7" y="118"/>
                    <a:pt x="15" y="114"/>
                    <a:pt x="15" y="114"/>
                  </a:cubicBezTo>
                  <a:cubicBezTo>
                    <a:pt x="15" y="114"/>
                    <a:pt x="13" y="119"/>
                    <a:pt x="10" y="130"/>
                  </a:cubicBezTo>
                  <a:cubicBezTo>
                    <a:pt x="18" y="111"/>
                    <a:pt x="26" y="103"/>
                    <a:pt x="29" y="101"/>
                  </a:cubicBezTo>
                  <a:cubicBezTo>
                    <a:pt x="31" y="101"/>
                    <a:pt x="39" y="101"/>
                    <a:pt x="55" y="93"/>
                  </a:cubicBezTo>
                  <a:cubicBezTo>
                    <a:pt x="71" y="82"/>
                    <a:pt x="95" y="68"/>
                    <a:pt x="103" y="58"/>
                  </a:cubicBezTo>
                  <a:cubicBezTo>
                    <a:pt x="111" y="47"/>
                    <a:pt x="121" y="43"/>
                    <a:pt x="132" y="37"/>
                  </a:cubicBezTo>
                  <a:cubicBezTo>
                    <a:pt x="129" y="24"/>
                    <a:pt x="129" y="11"/>
                    <a:pt x="129" y="0"/>
                  </a:cubicBezTo>
                  <a:cubicBezTo>
                    <a:pt x="111" y="5"/>
                    <a:pt x="100" y="11"/>
                    <a:pt x="98" y="13"/>
                  </a:cubicBezTo>
                  <a:close/>
                  <a:moveTo>
                    <a:pt x="58" y="64"/>
                  </a:moveTo>
                  <a:lnTo>
                    <a:pt x="50" y="66"/>
                  </a:lnTo>
                  <a:lnTo>
                    <a:pt x="63" y="48"/>
                  </a:lnTo>
                  <a:lnTo>
                    <a:pt x="74" y="48"/>
                  </a:lnTo>
                  <a:lnTo>
                    <a:pt x="58" y="6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 name="Freeform 35">
              <a:extLst>
                <a:ext uri="{FF2B5EF4-FFF2-40B4-BE49-F238E27FC236}">
                  <a16:creationId xmlns:a16="http://schemas.microsoft.com/office/drawing/2014/main" id="{034549F6-6C88-9646-A71B-48E2726DC682}"/>
                </a:ext>
              </a:extLst>
            </p:cNvPr>
            <p:cNvSpPr>
              <a:spLocks noChangeArrowheads="1"/>
            </p:cNvSpPr>
            <p:nvPr/>
          </p:nvSpPr>
          <p:spPr bwMode="auto">
            <a:xfrm>
              <a:off x="6126163" y="2198688"/>
              <a:ext cx="7937" cy="66675"/>
            </a:xfrm>
            <a:custGeom>
              <a:avLst/>
              <a:gdLst>
                <a:gd name="T0" fmla="*/ 6 w 23"/>
                <a:gd name="T1" fmla="*/ 8 h 184"/>
                <a:gd name="T2" fmla="*/ 0 w 23"/>
                <a:gd name="T3" fmla="*/ 11 h 184"/>
                <a:gd name="T4" fmla="*/ 3 w 23"/>
                <a:gd name="T5" fmla="*/ 154 h 184"/>
                <a:gd name="T6" fmla="*/ 19 w 23"/>
                <a:gd name="T7" fmla="*/ 154 h 184"/>
                <a:gd name="T8" fmla="*/ 22 w 23"/>
                <a:gd name="T9" fmla="*/ 0 h 184"/>
                <a:gd name="T10" fmla="*/ 14 w 23"/>
                <a:gd name="T11" fmla="*/ 6 h 184"/>
                <a:gd name="T12" fmla="*/ 6 w 23"/>
                <a:gd name="T13" fmla="*/ 8 h 184"/>
              </a:gdLst>
              <a:ahLst/>
              <a:cxnLst>
                <a:cxn ang="0">
                  <a:pos x="T0" y="T1"/>
                </a:cxn>
                <a:cxn ang="0">
                  <a:pos x="T2" y="T3"/>
                </a:cxn>
                <a:cxn ang="0">
                  <a:pos x="T4" y="T5"/>
                </a:cxn>
                <a:cxn ang="0">
                  <a:pos x="T6" y="T7"/>
                </a:cxn>
                <a:cxn ang="0">
                  <a:pos x="T8" y="T9"/>
                </a:cxn>
                <a:cxn ang="0">
                  <a:pos x="T10" y="T11"/>
                </a:cxn>
                <a:cxn ang="0">
                  <a:pos x="T12" y="T13"/>
                </a:cxn>
              </a:cxnLst>
              <a:rect l="0" t="0" r="r" b="b"/>
              <a:pathLst>
                <a:path w="23" h="184">
                  <a:moveTo>
                    <a:pt x="6" y="8"/>
                  </a:moveTo>
                  <a:cubicBezTo>
                    <a:pt x="4" y="8"/>
                    <a:pt x="0" y="11"/>
                    <a:pt x="0" y="11"/>
                  </a:cubicBezTo>
                  <a:cubicBezTo>
                    <a:pt x="0" y="11"/>
                    <a:pt x="3" y="151"/>
                    <a:pt x="3" y="154"/>
                  </a:cubicBezTo>
                  <a:cubicBezTo>
                    <a:pt x="3" y="183"/>
                    <a:pt x="19" y="183"/>
                    <a:pt x="19" y="154"/>
                  </a:cubicBezTo>
                  <a:cubicBezTo>
                    <a:pt x="19" y="151"/>
                    <a:pt x="22" y="0"/>
                    <a:pt x="22" y="0"/>
                  </a:cubicBezTo>
                  <a:cubicBezTo>
                    <a:pt x="22" y="0"/>
                    <a:pt x="16" y="6"/>
                    <a:pt x="14" y="6"/>
                  </a:cubicBezTo>
                  <a:cubicBezTo>
                    <a:pt x="11" y="6"/>
                    <a:pt x="9" y="8"/>
                    <a:pt x="6" y="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 name="Freeform 36">
              <a:extLst>
                <a:ext uri="{FF2B5EF4-FFF2-40B4-BE49-F238E27FC236}">
                  <a16:creationId xmlns:a16="http://schemas.microsoft.com/office/drawing/2014/main" id="{63E5267A-9853-E742-9641-1877667B7A2C}"/>
                </a:ext>
              </a:extLst>
            </p:cNvPr>
            <p:cNvSpPr>
              <a:spLocks noChangeArrowheads="1"/>
            </p:cNvSpPr>
            <p:nvPr/>
          </p:nvSpPr>
          <p:spPr bwMode="auto">
            <a:xfrm>
              <a:off x="6122988" y="2125663"/>
              <a:ext cx="11112" cy="58737"/>
            </a:xfrm>
            <a:custGeom>
              <a:avLst/>
              <a:gdLst>
                <a:gd name="T0" fmla="*/ 18 w 30"/>
                <a:gd name="T1" fmla="*/ 156 h 162"/>
                <a:gd name="T2" fmla="*/ 26 w 30"/>
                <a:gd name="T3" fmla="*/ 153 h 162"/>
                <a:gd name="T4" fmla="*/ 29 w 30"/>
                <a:gd name="T5" fmla="*/ 0 h 162"/>
                <a:gd name="T6" fmla="*/ 0 w 30"/>
                <a:gd name="T7" fmla="*/ 7 h 162"/>
                <a:gd name="T8" fmla="*/ 5 w 30"/>
                <a:gd name="T9" fmla="*/ 161 h 162"/>
                <a:gd name="T10" fmla="*/ 18 w 30"/>
                <a:gd name="T11" fmla="*/ 156 h 162"/>
              </a:gdLst>
              <a:ahLst/>
              <a:cxnLst>
                <a:cxn ang="0">
                  <a:pos x="T0" y="T1"/>
                </a:cxn>
                <a:cxn ang="0">
                  <a:pos x="T2" y="T3"/>
                </a:cxn>
                <a:cxn ang="0">
                  <a:pos x="T4" y="T5"/>
                </a:cxn>
                <a:cxn ang="0">
                  <a:pos x="T6" y="T7"/>
                </a:cxn>
                <a:cxn ang="0">
                  <a:pos x="T8" y="T9"/>
                </a:cxn>
                <a:cxn ang="0">
                  <a:pos x="T10" y="T11"/>
                </a:cxn>
              </a:cxnLst>
              <a:rect l="0" t="0" r="r" b="b"/>
              <a:pathLst>
                <a:path w="30" h="162">
                  <a:moveTo>
                    <a:pt x="18" y="156"/>
                  </a:moveTo>
                  <a:cubicBezTo>
                    <a:pt x="21" y="156"/>
                    <a:pt x="23" y="153"/>
                    <a:pt x="26" y="153"/>
                  </a:cubicBezTo>
                  <a:cubicBezTo>
                    <a:pt x="26" y="145"/>
                    <a:pt x="29" y="21"/>
                    <a:pt x="29" y="0"/>
                  </a:cubicBezTo>
                  <a:cubicBezTo>
                    <a:pt x="18" y="2"/>
                    <a:pt x="7" y="5"/>
                    <a:pt x="0" y="7"/>
                  </a:cubicBezTo>
                  <a:cubicBezTo>
                    <a:pt x="2" y="26"/>
                    <a:pt x="5" y="148"/>
                    <a:pt x="5" y="161"/>
                  </a:cubicBezTo>
                  <a:cubicBezTo>
                    <a:pt x="10" y="158"/>
                    <a:pt x="13" y="158"/>
                    <a:pt x="18" y="15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 name="Freeform 37">
              <a:extLst>
                <a:ext uri="{FF2B5EF4-FFF2-40B4-BE49-F238E27FC236}">
                  <a16:creationId xmlns:a16="http://schemas.microsoft.com/office/drawing/2014/main" id="{F35FFE48-2776-DB43-BAD7-E850D99EE71A}"/>
                </a:ext>
              </a:extLst>
            </p:cNvPr>
            <p:cNvSpPr>
              <a:spLocks noChangeArrowheads="1"/>
            </p:cNvSpPr>
            <p:nvPr/>
          </p:nvSpPr>
          <p:spPr bwMode="auto">
            <a:xfrm>
              <a:off x="6115050" y="2014538"/>
              <a:ext cx="30163" cy="90487"/>
            </a:xfrm>
            <a:custGeom>
              <a:avLst/>
              <a:gdLst>
                <a:gd name="T0" fmla="*/ 21 w 85"/>
                <a:gd name="T1" fmla="*/ 82 h 253"/>
                <a:gd name="T2" fmla="*/ 26 w 85"/>
                <a:gd name="T3" fmla="*/ 252 h 253"/>
                <a:gd name="T4" fmla="*/ 45 w 85"/>
                <a:gd name="T5" fmla="*/ 247 h 253"/>
                <a:gd name="T6" fmla="*/ 58 w 85"/>
                <a:gd name="T7" fmla="*/ 244 h 253"/>
                <a:gd name="T8" fmla="*/ 61 w 85"/>
                <a:gd name="T9" fmla="*/ 82 h 253"/>
                <a:gd name="T10" fmla="*/ 42 w 85"/>
                <a:gd name="T11" fmla="*/ 0 h 253"/>
                <a:gd name="T12" fmla="*/ 21 w 85"/>
                <a:gd name="T13" fmla="*/ 82 h 253"/>
              </a:gdLst>
              <a:ahLst/>
              <a:cxnLst>
                <a:cxn ang="0">
                  <a:pos x="T0" y="T1"/>
                </a:cxn>
                <a:cxn ang="0">
                  <a:pos x="T2" y="T3"/>
                </a:cxn>
                <a:cxn ang="0">
                  <a:pos x="T4" y="T5"/>
                </a:cxn>
                <a:cxn ang="0">
                  <a:pos x="T6" y="T7"/>
                </a:cxn>
                <a:cxn ang="0">
                  <a:pos x="T8" y="T9"/>
                </a:cxn>
                <a:cxn ang="0">
                  <a:pos x="T10" y="T11"/>
                </a:cxn>
                <a:cxn ang="0">
                  <a:pos x="T12" y="T13"/>
                </a:cxn>
              </a:cxnLst>
              <a:rect l="0" t="0" r="r" b="b"/>
              <a:pathLst>
                <a:path w="85" h="253">
                  <a:moveTo>
                    <a:pt x="21" y="82"/>
                  </a:moveTo>
                  <a:cubicBezTo>
                    <a:pt x="21" y="82"/>
                    <a:pt x="24" y="220"/>
                    <a:pt x="26" y="252"/>
                  </a:cubicBezTo>
                  <a:cubicBezTo>
                    <a:pt x="31" y="249"/>
                    <a:pt x="39" y="249"/>
                    <a:pt x="45" y="247"/>
                  </a:cubicBezTo>
                  <a:cubicBezTo>
                    <a:pt x="50" y="247"/>
                    <a:pt x="53" y="244"/>
                    <a:pt x="58" y="244"/>
                  </a:cubicBezTo>
                  <a:cubicBezTo>
                    <a:pt x="58" y="215"/>
                    <a:pt x="61" y="82"/>
                    <a:pt x="61" y="82"/>
                  </a:cubicBezTo>
                  <a:cubicBezTo>
                    <a:pt x="63" y="61"/>
                    <a:pt x="84" y="0"/>
                    <a:pt x="42" y="0"/>
                  </a:cubicBezTo>
                  <a:cubicBezTo>
                    <a:pt x="0" y="0"/>
                    <a:pt x="18" y="61"/>
                    <a:pt x="21" y="8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 name="Freeform 38">
              <a:extLst>
                <a:ext uri="{FF2B5EF4-FFF2-40B4-BE49-F238E27FC236}">
                  <a16:creationId xmlns:a16="http://schemas.microsoft.com/office/drawing/2014/main" id="{13DFCEB0-9D2E-814D-82F6-41C3C2936355}"/>
                </a:ext>
              </a:extLst>
            </p:cNvPr>
            <p:cNvSpPr>
              <a:spLocks noChangeArrowheads="1"/>
            </p:cNvSpPr>
            <p:nvPr/>
          </p:nvSpPr>
          <p:spPr bwMode="auto">
            <a:xfrm>
              <a:off x="6329363" y="2070100"/>
              <a:ext cx="93662" cy="85725"/>
            </a:xfrm>
            <a:custGeom>
              <a:avLst/>
              <a:gdLst>
                <a:gd name="T0" fmla="*/ 130 w 261"/>
                <a:gd name="T1" fmla="*/ 42 h 237"/>
                <a:gd name="T2" fmla="*/ 130 w 261"/>
                <a:gd name="T3" fmla="*/ 42 h 237"/>
                <a:gd name="T4" fmla="*/ 96 w 261"/>
                <a:gd name="T5" fmla="*/ 236 h 237"/>
                <a:gd name="T6" fmla="*/ 45 w 261"/>
                <a:gd name="T7" fmla="*/ 236 h 237"/>
                <a:gd name="T8" fmla="*/ 0 w 261"/>
                <a:gd name="T9" fmla="*/ 0 h 237"/>
                <a:gd name="T10" fmla="*/ 40 w 261"/>
                <a:gd name="T11" fmla="*/ 0 h 237"/>
                <a:gd name="T12" fmla="*/ 72 w 261"/>
                <a:gd name="T13" fmla="*/ 180 h 237"/>
                <a:gd name="T14" fmla="*/ 72 w 261"/>
                <a:gd name="T15" fmla="*/ 180 h 237"/>
                <a:gd name="T16" fmla="*/ 106 w 261"/>
                <a:gd name="T17" fmla="*/ 0 h 237"/>
                <a:gd name="T18" fmla="*/ 157 w 261"/>
                <a:gd name="T19" fmla="*/ 0 h 237"/>
                <a:gd name="T20" fmla="*/ 188 w 261"/>
                <a:gd name="T21" fmla="*/ 180 h 237"/>
                <a:gd name="T22" fmla="*/ 188 w 261"/>
                <a:gd name="T23" fmla="*/ 180 h 237"/>
                <a:gd name="T24" fmla="*/ 223 w 261"/>
                <a:gd name="T25" fmla="*/ 0 h 237"/>
                <a:gd name="T26" fmla="*/ 260 w 261"/>
                <a:gd name="T27" fmla="*/ 0 h 237"/>
                <a:gd name="T28" fmla="*/ 212 w 261"/>
                <a:gd name="T29" fmla="*/ 236 h 237"/>
                <a:gd name="T30" fmla="*/ 165 w 261"/>
                <a:gd name="T31" fmla="*/ 236 h 237"/>
                <a:gd name="T32" fmla="*/ 130 w 261"/>
                <a:gd name="T33" fmla="*/ 4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1" h="237">
                  <a:moveTo>
                    <a:pt x="130" y="42"/>
                  </a:moveTo>
                  <a:lnTo>
                    <a:pt x="130" y="42"/>
                  </a:lnTo>
                  <a:lnTo>
                    <a:pt x="96" y="236"/>
                  </a:lnTo>
                  <a:lnTo>
                    <a:pt x="45" y="236"/>
                  </a:lnTo>
                  <a:lnTo>
                    <a:pt x="0" y="0"/>
                  </a:lnTo>
                  <a:lnTo>
                    <a:pt x="40" y="0"/>
                  </a:lnTo>
                  <a:lnTo>
                    <a:pt x="72" y="180"/>
                  </a:lnTo>
                  <a:lnTo>
                    <a:pt x="72" y="180"/>
                  </a:lnTo>
                  <a:lnTo>
                    <a:pt x="106" y="0"/>
                  </a:lnTo>
                  <a:lnTo>
                    <a:pt x="157" y="0"/>
                  </a:lnTo>
                  <a:lnTo>
                    <a:pt x="188" y="180"/>
                  </a:lnTo>
                  <a:lnTo>
                    <a:pt x="188" y="180"/>
                  </a:lnTo>
                  <a:lnTo>
                    <a:pt x="223" y="0"/>
                  </a:lnTo>
                  <a:lnTo>
                    <a:pt x="260" y="0"/>
                  </a:lnTo>
                  <a:lnTo>
                    <a:pt x="212" y="236"/>
                  </a:lnTo>
                  <a:lnTo>
                    <a:pt x="165" y="236"/>
                  </a:lnTo>
                  <a:lnTo>
                    <a:pt x="130" y="4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3" name="Freeform 39">
              <a:extLst>
                <a:ext uri="{FF2B5EF4-FFF2-40B4-BE49-F238E27FC236}">
                  <a16:creationId xmlns:a16="http://schemas.microsoft.com/office/drawing/2014/main" id="{1C8DCDB1-2223-684C-86EF-B91DE49C1F2C}"/>
                </a:ext>
              </a:extLst>
            </p:cNvPr>
            <p:cNvSpPr>
              <a:spLocks noChangeArrowheads="1"/>
            </p:cNvSpPr>
            <p:nvPr/>
          </p:nvSpPr>
          <p:spPr bwMode="auto">
            <a:xfrm>
              <a:off x="6421438" y="2092325"/>
              <a:ext cx="53975" cy="65088"/>
            </a:xfrm>
            <a:custGeom>
              <a:avLst/>
              <a:gdLst>
                <a:gd name="T0" fmla="*/ 148 w 149"/>
                <a:gd name="T1" fmla="*/ 90 h 181"/>
                <a:gd name="T2" fmla="*/ 74 w 149"/>
                <a:gd name="T3" fmla="*/ 180 h 181"/>
                <a:gd name="T4" fmla="*/ 0 w 149"/>
                <a:gd name="T5" fmla="*/ 90 h 181"/>
                <a:gd name="T6" fmla="*/ 74 w 149"/>
                <a:gd name="T7" fmla="*/ 0 h 181"/>
                <a:gd name="T8" fmla="*/ 148 w 149"/>
                <a:gd name="T9" fmla="*/ 90 h 181"/>
                <a:gd name="T10" fmla="*/ 106 w 149"/>
                <a:gd name="T11" fmla="*/ 87 h 181"/>
                <a:gd name="T12" fmla="*/ 74 w 149"/>
                <a:gd name="T13" fmla="*/ 29 h 181"/>
                <a:gd name="T14" fmla="*/ 42 w 149"/>
                <a:gd name="T15" fmla="*/ 87 h 181"/>
                <a:gd name="T16" fmla="*/ 74 w 149"/>
                <a:gd name="T17" fmla="*/ 148 h 181"/>
                <a:gd name="T18" fmla="*/ 106 w 149"/>
                <a:gd name="T19" fmla="*/ 87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81">
                  <a:moveTo>
                    <a:pt x="148" y="90"/>
                  </a:moveTo>
                  <a:cubicBezTo>
                    <a:pt x="148" y="161"/>
                    <a:pt x="109" y="180"/>
                    <a:pt x="74" y="180"/>
                  </a:cubicBezTo>
                  <a:cubicBezTo>
                    <a:pt x="40" y="180"/>
                    <a:pt x="0" y="164"/>
                    <a:pt x="0" y="90"/>
                  </a:cubicBezTo>
                  <a:cubicBezTo>
                    <a:pt x="0" y="16"/>
                    <a:pt x="40" y="0"/>
                    <a:pt x="74" y="0"/>
                  </a:cubicBezTo>
                  <a:cubicBezTo>
                    <a:pt x="109" y="0"/>
                    <a:pt x="148" y="18"/>
                    <a:pt x="148" y="90"/>
                  </a:cubicBezTo>
                  <a:close/>
                  <a:moveTo>
                    <a:pt x="106" y="87"/>
                  </a:moveTo>
                  <a:cubicBezTo>
                    <a:pt x="106" y="58"/>
                    <a:pt x="101" y="29"/>
                    <a:pt x="74" y="29"/>
                  </a:cubicBezTo>
                  <a:cubicBezTo>
                    <a:pt x="48" y="29"/>
                    <a:pt x="42" y="58"/>
                    <a:pt x="42" y="87"/>
                  </a:cubicBezTo>
                  <a:cubicBezTo>
                    <a:pt x="42" y="116"/>
                    <a:pt x="48" y="148"/>
                    <a:pt x="74" y="148"/>
                  </a:cubicBezTo>
                  <a:cubicBezTo>
                    <a:pt x="101" y="148"/>
                    <a:pt x="106" y="116"/>
                    <a:pt x="106" y="8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4" name="Freeform 40">
              <a:extLst>
                <a:ext uri="{FF2B5EF4-FFF2-40B4-BE49-F238E27FC236}">
                  <a16:creationId xmlns:a16="http://schemas.microsoft.com/office/drawing/2014/main" id="{91340AA1-3793-594E-88C6-50FB3B3FF459}"/>
                </a:ext>
              </a:extLst>
            </p:cNvPr>
            <p:cNvSpPr>
              <a:spLocks noChangeArrowheads="1"/>
            </p:cNvSpPr>
            <p:nvPr/>
          </p:nvSpPr>
          <p:spPr bwMode="auto">
            <a:xfrm>
              <a:off x="6483350" y="2090738"/>
              <a:ext cx="31750" cy="63500"/>
            </a:xfrm>
            <a:custGeom>
              <a:avLst/>
              <a:gdLst>
                <a:gd name="T0" fmla="*/ 0 w 88"/>
                <a:gd name="T1" fmla="*/ 32 h 176"/>
                <a:gd name="T2" fmla="*/ 0 w 88"/>
                <a:gd name="T3" fmla="*/ 3 h 176"/>
                <a:gd name="T4" fmla="*/ 37 w 88"/>
                <a:gd name="T5" fmla="*/ 3 h 176"/>
                <a:gd name="T6" fmla="*/ 37 w 88"/>
                <a:gd name="T7" fmla="*/ 35 h 176"/>
                <a:gd name="T8" fmla="*/ 37 w 88"/>
                <a:gd name="T9" fmla="*/ 35 h 176"/>
                <a:gd name="T10" fmla="*/ 79 w 88"/>
                <a:gd name="T11" fmla="*/ 0 h 176"/>
                <a:gd name="T12" fmla="*/ 87 w 88"/>
                <a:gd name="T13" fmla="*/ 0 h 176"/>
                <a:gd name="T14" fmla="*/ 87 w 88"/>
                <a:gd name="T15" fmla="*/ 40 h 176"/>
                <a:gd name="T16" fmla="*/ 77 w 88"/>
                <a:gd name="T17" fmla="*/ 37 h 176"/>
                <a:gd name="T18" fmla="*/ 42 w 88"/>
                <a:gd name="T19" fmla="*/ 80 h 176"/>
                <a:gd name="T20" fmla="*/ 42 w 88"/>
                <a:gd name="T21" fmla="*/ 175 h 176"/>
                <a:gd name="T22" fmla="*/ 2 w 88"/>
                <a:gd name="T23" fmla="*/ 175 h 176"/>
                <a:gd name="T24" fmla="*/ 0 w 88"/>
                <a:gd name="T25"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76">
                  <a:moveTo>
                    <a:pt x="0" y="32"/>
                  </a:moveTo>
                  <a:cubicBezTo>
                    <a:pt x="0" y="21"/>
                    <a:pt x="0" y="11"/>
                    <a:pt x="0" y="3"/>
                  </a:cubicBezTo>
                  <a:lnTo>
                    <a:pt x="37" y="3"/>
                  </a:lnTo>
                  <a:cubicBezTo>
                    <a:pt x="37" y="13"/>
                    <a:pt x="37" y="24"/>
                    <a:pt x="37" y="35"/>
                  </a:cubicBezTo>
                  <a:lnTo>
                    <a:pt x="37" y="35"/>
                  </a:lnTo>
                  <a:cubicBezTo>
                    <a:pt x="42" y="21"/>
                    <a:pt x="55" y="0"/>
                    <a:pt x="79" y="0"/>
                  </a:cubicBezTo>
                  <a:cubicBezTo>
                    <a:pt x="82" y="0"/>
                    <a:pt x="85" y="0"/>
                    <a:pt x="87" y="0"/>
                  </a:cubicBezTo>
                  <a:lnTo>
                    <a:pt x="87" y="40"/>
                  </a:lnTo>
                  <a:cubicBezTo>
                    <a:pt x="85" y="40"/>
                    <a:pt x="79" y="37"/>
                    <a:pt x="77" y="37"/>
                  </a:cubicBezTo>
                  <a:cubicBezTo>
                    <a:pt x="61" y="37"/>
                    <a:pt x="42" y="48"/>
                    <a:pt x="42" y="80"/>
                  </a:cubicBezTo>
                  <a:lnTo>
                    <a:pt x="42" y="175"/>
                  </a:lnTo>
                  <a:lnTo>
                    <a:pt x="2" y="175"/>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5" name="Freeform 41">
              <a:extLst>
                <a:ext uri="{FF2B5EF4-FFF2-40B4-BE49-F238E27FC236}">
                  <a16:creationId xmlns:a16="http://schemas.microsoft.com/office/drawing/2014/main" id="{DB1E1ED6-4517-DA4D-A142-5486A2B722EB}"/>
                </a:ext>
              </a:extLst>
            </p:cNvPr>
            <p:cNvSpPr>
              <a:spLocks noChangeArrowheads="1"/>
            </p:cNvSpPr>
            <p:nvPr/>
          </p:nvSpPr>
          <p:spPr bwMode="auto">
            <a:xfrm>
              <a:off x="6523038" y="2063750"/>
              <a:ext cx="14287" cy="90488"/>
            </a:xfrm>
            <a:custGeom>
              <a:avLst/>
              <a:gdLst>
                <a:gd name="T0" fmla="*/ 20 w 41"/>
                <a:gd name="T1" fmla="*/ 252 h 253"/>
                <a:gd name="T2" fmla="*/ 0 w 41"/>
                <a:gd name="T3" fmla="*/ 252 h 253"/>
                <a:gd name="T4" fmla="*/ 0 w 41"/>
                <a:gd name="T5" fmla="*/ 0 h 253"/>
                <a:gd name="T6" fmla="*/ 40 w 41"/>
                <a:gd name="T7" fmla="*/ 0 h 253"/>
                <a:gd name="T8" fmla="*/ 40 w 41"/>
                <a:gd name="T9" fmla="*/ 252 h 253"/>
                <a:gd name="T10" fmla="*/ 20 w 41"/>
                <a:gd name="T11" fmla="*/ 252 h 253"/>
              </a:gdLst>
              <a:ahLst/>
              <a:cxnLst>
                <a:cxn ang="0">
                  <a:pos x="T0" y="T1"/>
                </a:cxn>
                <a:cxn ang="0">
                  <a:pos x="T2" y="T3"/>
                </a:cxn>
                <a:cxn ang="0">
                  <a:pos x="T4" y="T5"/>
                </a:cxn>
                <a:cxn ang="0">
                  <a:pos x="T6" y="T7"/>
                </a:cxn>
                <a:cxn ang="0">
                  <a:pos x="T8" y="T9"/>
                </a:cxn>
                <a:cxn ang="0">
                  <a:pos x="T10" y="T11"/>
                </a:cxn>
              </a:cxnLst>
              <a:rect l="0" t="0" r="r" b="b"/>
              <a:pathLst>
                <a:path w="41" h="253">
                  <a:moveTo>
                    <a:pt x="20" y="252"/>
                  </a:moveTo>
                  <a:lnTo>
                    <a:pt x="0" y="252"/>
                  </a:lnTo>
                  <a:lnTo>
                    <a:pt x="0" y="0"/>
                  </a:lnTo>
                  <a:lnTo>
                    <a:pt x="40" y="0"/>
                  </a:lnTo>
                  <a:lnTo>
                    <a:pt x="40" y="252"/>
                  </a:lnTo>
                  <a:lnTo>
                    <a:pt x="20" y="25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 name="Freeform 42">
              <a:extLst>
                <a:ext uri="{FF2B5EF4-FFF2-40B4-BE49-F238E27FC236}">
                  <a16:creationId xmlns:a16="http://schemas.microsoft.com/office/drawing/2014/main" id="{E5FD90C7-0E10-9249-872F-E1DA3F1C1544}"/>
                </a:ext>
              </a:extLst>
            </p:cNvPr>
            <p:cNvSpPr>
              <a:spLocks noChangeArrowheads="1"/>
            </p:cNvSpPr>
            <p:nvPr/>
          </p:nvSpPr>
          <p:spPr bwMode="auto">
            <a:xfrm>
              <a:off x="6546850" y="2063750"/>
              <a:ext cx="50800" cy="92075"/>
            </a:xfrm>
            <a:custGeom>
              <a:avLst/>
              <a:gdLst>
                <a:gd name="T0" fmla="*/ 141 w 142"/>
                <a:gd name="T1" fmla="*/ 0 h 255"/>
                <a:gd name="T2" fmla="*/ 141 w 142"/>
                <a:gd name="T3" fmla="*/ 223 h 255"/>
                <a:gd name="T4" fmla="*/ 141 w 142"/>
                <a:gd name="T5" fmla="*/ 252 h 255"/>
                <a:gd name="T6" fmla="*/ 103 w 142"/>
                <a:gd name="T7" fmla="*/ 252 h 255"/>
                <a:gd name="T8" fmla="*/ 103 w 142"/>
                <a:gd name="T9" fmla="*/ 225 h 255"/>
                <a:gd name="T10" fmla="*/ 58 w 142"/>
                <a:gd name="T11" fmla="*/ 254 h 255"/>
                <a:gd name="T12" fmla="*/ 0 w 142"/>
                <a:gd name="T13" fmla="*/ 167 h 255"/>
                <a:gd name="T14" fmla="*/ 58 w 142"/>
                <a:gd name="T15" fmla="*/ 77 h 255"/>
                <a:gd name="T16" fmla="*/ 101 w 142"/>
                <a:gd name="T17" fmla="*/ 103 h 255"/>
                <a:gd name="T18" fmla="*/ 101 w 142"/>
                <a:gd name="T19" fmla="*/ 0 h 255"/>
                <a:gd name="T20" fmla="*/ 141 w 142"/>
                <a:gd name="T21" fmla="*/ 0 h 255"/>
                <a:gd name="T22" fmla="*/ 101 w 142"/>
                <a:gd name="T23" fmla="*/ 164 h 255"/>
                <a:gd name="T24" fmla="*/ 69 w 142"/>
                <a:gd name="T25" fmla="*/ 106 h 255"/>
                <a:gd name="T26" fmla="*/ 40 w 142"/>
                <a:gd name="T27" fmla="*/ 164 h 255"/>
                <a:gd name="T28" fmla="*/ 69 w 142"/>
                <a:gd name="T29" fmla="*/ 223 h 255"/>
                <a:gd name="T30" fmla="*/ 101 w 142"/>
                <a:gd name="T31" fmla="*/ 164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55">
                  <a:moveTo>
                    <a:pt x="141" y="0"/>
                  </a:moveTo>
                  <a:lnTo>
                    <a:pt x="141" y="223"/>
                  </a:lnTo>
                  <a:lnTo>
                    <a:pt x="141" y="252"/>
                  </a:lnTo>
                  <a:lnTo>
                    <a:pt x="103" y="252"/>
                  </a:lnTo>
                  <a:lnTo>
                    <a:pt x="103" y="225"/>
                  </a:lnTo>
                  <a:cubicBezTo>
                    <a:pt x="98" y="241"/>
                    <a:pt x="85" y="254"/>
                    <a:pt x="58" y="254"/>
                  </a:cubicBezTo>
                  <a:cubicBezTo>
                    <a:pt x="16" y="254"/>
                    <a:pt x="0" y="215"/>
                    <a:pt x="0" y="167"/>
                  </a:cubicBezTo>
                  <a:cubicBezTo>
                    <a:pt x="0" y="111"/>
                    <a:pt x="21" y="77"/>
                    <a:pt x="58" y="77"/>
                  </a:cubicBezTo>
                  <a:cubicBezTo>
                    <a:pt x="82" y="77"/>
                    <a:pt x="96" y="90"/>
                    <a:pt x="101" y="103"/>
                  </a:cubicBezTo>
                  <a:lnTo>
                    <a:pt x="101" y="0"/>
                  </a:lnTo>
                  <a:lnTo>
                    <a:pt x="141" y="0"/>
                  </a:lnTo>
                  <a:close/>
                  <a:moveTo>
                    <a:pt x="101" y="164"/>
                  </a:moveTo>
                  <a:cubicBezTo>
                    <a:pt x="101" y="130"/>
                    <a:pt x="93" y="106"/>
                    <a:pt x="69" y="106"/>
                  </a:cubicBezTo>
                  <a:cubicBezTo>
                    <a:pt x="48" y="106"/>
                    <a:pt x="40" y="127"/>
                    <a:pt x="40" y="164"/>
                  </a:cubicBezTo>
                  <a:cubicBezTo>
                    <a:pt x="40" y="204"/>
                    <a:pt x="45" y="223"/>
                    <a:pt x="69" y="223"/>
                  </a:cubicBezTo>
                  <a:cubicBezTo>
                    <a:pt x="93" y="223"/>
                    <a:pt x="101" y="196"/>
                    <a:pt x="101" y="1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7" name="Freeform 43">
              <a:extLst>
                <a:ext uri="{FF2B5EF4-FFF2-40B4-BE49-F238E27FC236}">
                  <a16:creationId xmlns:a16="http://schemas.microsoft.com/office/drawing/2014/main" id="{72806E96-6CB9-824F-9C46-62BA13BA2123}"/>
                </a:ext>
              </a:extLst>
            </p:cNvPr>
            <p:cNvSpPr>
              <a:spLocks noChangeArrowheads="1"/>
            </p:cNvSpPr>
            <p:nvPr/>
          </p:nvSpPr>
          <p:spPr bwMode="auto">
            <a:xfrm>
              <a:off x="6645275" y="2070100"/>
              <a:ext cx="53975" cy="85725"/>
            </a:xfrm>
            <a:custGeom>
              <a:avLst/>
              <a:gdLst>
                <a:gd name="T0" fmla="*/ 0 w 149"/>
                <a:gd name="T1" fmla="*/ 0 h 237"/>
                <a:gd name="T2" fmla="*/ 40 w 149"/>
                <a:gd name="T3" fmla="*/ 0 h 237"/>
                <a:gd name="T4" fmla="*/ 40 w 149"/>
                <a:gd name="T5" fmla="*/ 95 h 237"/>
                <a:gd name="T6" fmla="*/ 109 w 149"/>
                <a:gd name="T7" fmla="*/ 95 h 237"/>
                <a:gd name="T8" fmla="*/ 109 w 149"/>
                <a:gd name="T9" fmla="*/ 0 h 237"/>
                <a:gd name="T10" fmla="*/ 148 w 149"/>
                <a:gd name="T11" fmla="*/ 0 h 237"/>
                <a:gd name="T12" fmla="*/ 148 w 149"/>
                <a:gd name="T13" fmla="*/ 236 h 237"/>
                <a:gd name="T14" fmla="*/ 109 w 149"/>
                <a:gd name="T15" fmla="*/ 236 h 237"/>
                <a:gd name="T16" fmla="*/ 109 w 149"/>
                <a:gd name="T17" fmla="*/ 132 h 237"/>
                <a:gd name="T18" fmla="*/ 40 w 149"/>
                <a:gd name="T19" fmla="*/ 132 h 237"/>
                <a:gd name="T20" fmla="*/ 40 w 149"/>
                <a:gd name="T21" fmla="*/ 236 h 237"/>
                <a:gd name="T22" fmla="*/ 0 w 149"/>
                <a:gd name="T23" fmla="*/ 236 h 237"/>
                <a:gd name="T24" fmla="*/ 0 w 149"/>
                <a:gd name="T2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237">
                  <a:moveTo>
                    <a:pt x="0" y="0"/>
                  </a:moveTo>
                  <a:lnTo>
                    <a:pt x="40" y="0"/>
                  </a:lnTo>
                  <a:lnTo>
                    <a:pt x="40" y="95"/>
                  </a:lnTo>
                  <a:lnTo>
                    <a:pt x="109" y="95"/>
                  </a:lnTo>
                  <a:lnTo>
                    <a:pt x="109" y="0"/>
                  </a:lnTo>
                  <a:lnTo>
                    <a:pt x="148" y="0"/>
                  </a:lnTo>
                  <a:lnTo>
                    <a:pt x="148" y="236"/>
                  </a:lnTo>
                  <a:lnTo>
                    <a:pt x="109" y="236"/>
                  </a:lnTo>
                  <a:lnTo>
                    <a:pt x="109" y="132"/>
                  </a:lnTo>
                  <a:lnTo>
                    <a:pt x="40" y="132"/>
                  </a:lnTo>
                  <a:lnTo>
                    <a:pt x="40" y="236"/>
                  </a:lnTo>
                  <a:lnTo>
                    <a:pt x="0" y="236"/>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 name="Freeform 44">
              <a:extLst>
                <a:ext uri="{FF2B5EF4-FFF2-40B4-BE49-F238E27FC236}">
                  <a16:creationId xmlns:a16="http://schemas.microsoft.com/office/drawing/2014/main" id="{D6E3BDA7-C6C2-7343-AB9A-507F9C64DB96}"/>
                </a:ext>
              </a:extLst>
            </p:cNvPr>
            <p:cNvSpPr>
              <a:spLocks noChangeArrowheads="1"/>
            </p:cNvSpPr>
            <p:nvPr/>
          </p:nvSpPr>
          <p:spPr bwMode="auto">
            <a:xfrm>
              <a:off x="6707188" y="2090738"/>
              <a:ext cx="49212" cy="65087"/>
            </a:xfrm>
            <a:custGeom>
              <a:avLst/>
              <a:gdLst>
                <a:gd name="T0" fmla="*/ 127 w 136"/>
                <a:gd name="T1" fmla="*/ 170 h 181"/>
                <a:gd name="T2" fmla="*/ 77 w 136"/>
                <a:gd name="T3" fmla="*/ 180 h 181"/>
                <a:gd name="T4" fmla="*/ 0 w 136"/>
                <a:gd name="T5" fmla="*/ 93 h 181"/>
                <a:gd name="T6" fmla="*/ 69 w 136"/>
                <a:gd name="T7" fmla="*/ 0 h 181"/>
                <a:gd name="T8" fmla="*/ 135 w 136"/>
                <a:gd name="T9" fmla="*/ 93 h 181"/>
                <a:gd name="T10" fmla="*/ 135 w 136"/>
                <a:gd name="T11" fmla="*/ 101 h 181"/>
                <a:gd name="T12" fmla="*/ 39 w 136"/>
                <a:gd name="T13" fmla="*/ 101 h 181"/>
                <a:gd name="T14" fmla="*/ 82 w 136"/>
                <a:gd name="T15" fmla="*/ 149 h 181"/>
                <a:gd name="T16" fmla="*/ 124 w 136"/>
                <a:gd name="T17" fmla="*/ 135 h 181"/>
                <a:gd name="T18" fmla="*/ 127 w 136"/>
                <a:gd name="T19" fmla="*/ 170 h 181"/>
                <a:gd name="T20" fmla="*/ 98 w 136"/>
                <a:gd name="T21" fmla="*/ 74 h 181"/>
                <a:gd name="T22" fmla="*/ 71 w 136"/>
                <a:gd name="T23" fmla="*/ 29 h 181"/>
                <a:gd name="T24" fmla="*/ 42 w 136"/>
                <a:gd name="T25" fmla="*/ 74 h 181"/>
                <a:gd name="T26" fmla="*/ 98 w 136"/>
                <a:gd name="T27" fmla="*/ 7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181">
                  <a:moveTo>
                    <a:pt x="127" y="170"/>
                  </a:moveTo>
                  <a:cubicBezTo>
                    <a:pt x="119" y="172"/>
                    <a:pt x="100" y="180"/>
                    <a:pt x="77" y="180"/>
                  </a:cubicBezTo>
                  <a:cubicBezTo>
                    <a:pt x="24" y="180"/>
                    <a:pt x="0" y="141"/>
                    <a:pt x="0" y="93"/>
                  </a:cubicBezTo>
                  <a:cubicBezTo>
                    <a:pt x="0" y="43"/>
                    <a:pt x="26" y="0"/>
                    <a:pt x="69" y="0"/>
                  </a:cubicBezTo>
                  <a:cubicBezTo>
                    <a:pt x="106" y="0"/>
                    <a:pt x="135" y="21"/>
                    <a:pt x="135" y="93"/>
                  </a:cubicBezTo>
                  <a:lnTo>
                    <a:pt x="135" y="101"/>
                  </a:lnTo>
                  <a:lnTo>
                    <a:pt x="39" y="101"/>
                  </a:lnTo>
                  <a:cubicBezTo>
                    <a:pt x="39" y="130"/>
                    <a:pt x="50" y="149"/>
                    <a:pt x="82" y="149"/>
                  </a:cubicBezTo>
                  <a:cubicBezTo>
                    <a:pt x="106" y="149"/>
                    <a:pt x="119" y="141"/>
                    <a:pt x="124" y="135"/>
                  </a:cubicBezTo>
                  <a:lnTo>
                    <a:pt x="127" y="170"/>
                  </a:lnTo>
                  <a:close/>
                  <a:moveTo>
                    <a:pt x="98" y="74"/>
                  </a:moveTo>
                  <a:cubicBezTo>
                    <a:pt x="98" y="43"/>
                    <a:pt x="87" y="29"/>
                    <a:pt x="71" y="29"/>
                  </a:cubicBezTo>
                  <a:cubicBezTo>
                    <a:pt x="50" y="29"/>
                    <a:pt x="42" y="53"/>
                    <a:pt x="42" y="74"/>
                  </a:cubicBezTo>
                  <a:lnTo>
                    <a:pt x="98"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9" name="Freeform 45">
              <a:extLst>
                <a:ext uri="{FF2B5EF4-FFF2-40B4-BE49-F238E27FC236}">
                  <a16:creationId xmlns:a16="http://schemas.microsoft.com/office/drawing/2014/main" id="{59D4568D-1F11-7447-BC05-FA1B6CAAE7BC}"/>
                </a:ext>
              </a:extLst>
            </p:cNvPr>
            <p:cNvSpPr>
              <a:spLocks noChangeArrowheads="1"/>
            </p:cNvSpPr>
            <p:nvPr/>
          </p:nvSpPr>
          <p:spPr bwMode="auto">
            <a:xfrm>
              <a:off x="6762750" y="2090738"/>
              <a:ext cx="50800" cy="65087"/>
            </a:xfrm>
            <a:custGeom>
              <a:avLst/>
              <a:gdLst>
                <a:gd name="T0" fmla="*/ 19 w 139"/>
                <a:gd name="T1" fmla="*/ 13 h 179"/>
                <a:gd name="T2" fmla="*/ 72 w 139"/>
                <a:gd name="T3" fmla="*/ 0 h 179"/>
                <a:gd name="T4" fmla="*/ 135 w 139"/>
                <a:gd name="T5" fmla="*/ 69 h 179"/>
                <a:gd name="T6" fmla="*/ 135 w 139"/>
                <a:gd name="T7" fmla="*/ 143 h 179"/>
                <a:gd name="T8" fmla="*/ 138 w 139"/>
                <a:gd name="T9" fmla="*/ 175 h 179"/>
                <a:gd name="T10" fmla="*/ 101 w 139"/>
                <a:gd name="T11" fmla="*/ 175 h 179"/>
                <a:gd name="T12" fmla="*/ 98 w 139"/>
                <a:gd name="T13" fmla="*/ 151 h 179"/>
                <a:gd name="T14" fmla="*/ 51 w 139"/>
                <a:gd name="T15" fmla="*/ 178 h 179"/>
                <a:gd name="T16" fmla="*/ 0 w 139"/>
                <a:gd name="T17" fmla="*/ 127 h 179"/>
                <a:gd name="T18" fmla="*/ 88 w 139"/>
                <a:gd name="T19" fmla="*/ 69 h 179"/>
                <a:gd name="T20" fmla="*/ 96 w 139"/>
                <a:gd name="T21" fmla="*/ 69 h 179"/>
                <a:gd name="T22" fmla="*/ 96 w 139"/>
                <a:gd name="T23" fmla="*/ 64 h 179"/>
                <a:gd name="T24" fmla="*/ 64 w 139"/>
                <a:gd name="T25" fmla="*/ 32 h 179"/>
                <a:gd name="T26" fmla="*/ 19 w 139"/>
                <a:gd name="T27" fmla="*/ 48 h 179"/>
                <a:gd name="T28" fmla="*/ 19 w 139"/>
                <a:gd name="T29" fmla="*/ 13 h 179"/>
                <a:gd name="T30" fmla="*/ 93 w 139"/>
                <a:gd name="T31" fmla="*/ 93 h 179"/>
                <a:gd name="T32" fmla="*/ 37 w 139"/>
                <a:gd name="T33" fmla="*/ 125 h 179"/>
                <a:gd name="T34" fmla="*/ 64 w 139"/>
                <a:gd name="T35" fmla="*/ 151 h 179"/>
                <a:gd name="T36" fmla="*/ 96 w 139"/>
                <a:gd name="T37" fmla="*/ 101 h 179"/>
                <a:gd name="T38" fmla="*/ 96 w 139"/>
                <a:gd name="T39" fmla="*/ 93 h 179"/>
                <a:gd name="T40" fmla="*/ 93 w 139"/>
                <a:gd name="T41" fmla="*/ 9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179">
                  <a:moveTo>
                    <a:pt x="19" y="13"/>
                  </a:moveTo>
                  <a:cubicBezTo>
                    <a:pt x="29" y="8"/>
                    <a:pt x="45" y="0"/>
                    <a:pt x="72" y="0"/>
                  </a:cubicBezTo>
                  <a:cubicBezTo>
                    <a:pt x="122" y="0"/>
                    <a:pt x="135" y="27"/>
                    <a:pt x="135" y="69"/>
                  </a:cubicBezTo>
                  <a:lnTo>
                    <a:pt x="135" y="143"/>
                  </a:lnTo>
                  <a:cubicBezTo>
                    <a:pt x="135" y="156"/>
                    <a:pt x="135" y="167"/>
                    <a:pt x="138" y="175"/>
                  </a:cubicBezTo>
                  <a:lnTo>
                    <a:pt x="101" y="175"/>
                  </a:lnTo>
                  <a:cubicBezTo>
                    <a:pt x="98" y="167"/>
                    <a:pt x="98" y="159"/>
                    <a:pt x="98" y="151"/>
                  </a:cubicBezTo>
                  <a:cubicBezTo>
                    <a:pt x="88" y="164"/>
                    <a:pt x="74" y="178"/>
                    <a:pt x="51" y="178"/>
                  </a:cubicBezTo>
                  <a:cubicBezTo>
                    <a:pt x="24" y="178"/>
                    <a:pt x="0" y="159"/>
                    <a:pt x="0" y="127"/>
                  </a:cubicBezTo>
                  <a:cubicBezTo>
                    <a:pt x="0" y="80"/>
                    <a:pt x="37" y="69"/>
                    <a:pt x="88" y="69"/>
                  </a:cubicBezTo>
                  <a:lnTo>
                    <a:pt x="96" y="69"/>
                  </a:lnTo>
                  <a:lnTo>
                    <a:pt x="96" y="64"/>
                  </a:lnTo>
                  <a:cubicBezTo>
                    <a:pt x="96" y="48"/>
                    <a:pt x="88" y="32"/>
                    <a:pt x="64" y="32"/>
                  </a:cubicBezTo>
                  <a:cubicBezTo>
                    <a:pt x="43" y="32"/>
                    <a:pt x="27" y="43"/>
                    <a:pt x="19" y="48"/>
                  </a:cubicBezTo>
                  <a:lnTo>
                    <a:pt x="19" y="13"/>
                  </a:lnTo>
                  <a:close/>
                  <a:moveTo>
                    <a:pt x="93" y="93"/>
                  </a:moveTo>
                  <a:cubicBezTo>
                    <a:pt x="59" y="93"/>
                    <a:pt x="37" y="101"/>
                    <a:pt x="37" y="125"/>
                  </a:cubicBezTo>
                  <a:cubicBezTo>
                    <a:pt x="37" y="141"/>
                    <a:pt x="48" y="151"/>
                    <a:pt x="64" y="151"/>
                  </a:cubicBezTo>
                  <a:cubicBezTo>
                    <a:pt x="88" y="151"/>
                    <a:pt x="96" y="133"/>
                    <a:pt x="96" y="101"/>
                  </a:cubicBezTo>
                  <a:lnTo>
                    <a:pt x="96" y="93"/>
                  </a:lnTo>
                  <a:lnTo>
                    <a:pt x="93" y="9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0" name="Freeform 46">
              <a:extLst>
                <a:ext uri="{FF2B5EF4-FFF2-40B4-BE49-F238E27FC236}">
                  <a16:creationId xmlns:a16="http://schemas.microsoft.com/office/drawing/2014/main" id="{B74CF8A6-346C-7848-90CC-BED6CF746F3B}"/>
                </a:ext>
              </a:extLst>
            </p:cNvPr>
            <p:cNvSpPr>
              <a:spLocks noChangeArrowheads="1"/>
            </p:cNvSpPr>
            <p:nvPr/>
          </p:nvSpPr>
          <p:spPr bwMode="auto">
            <a:xfrm>
              <a:off x="6824663" y="2063750"/>
              <a:ext cx="14287" cy="90488"/>
            </a:xfrm>
            <a:custGeom>
              <a:avLst/>
              <a:gdLst>
                <a:gd name="T0" fmla="*/ 20 w 41"/>
                <a:gd name="T1" fmla="*/ 252 h 253"/>
                <a:gd name="T2" fmla="*/ 0 w 41"/>
                <a:gd name="T3" fmla="*/ 252 h 253"/>
                <a:gd name="T4" fmla="*/ 0 w 41"/>
                <a:gd name="T5" fmla="*/ 0 h 253"/>
                <a:gd name="T6" fmla="*/ 40 w 41"/>
                <a:gd name="T7" fmla="*/ 0 h 253"/>
                <a:gd name="T8" fmla="*/ 40 w 41"/>
                <a:gd name="T9" fmla="*/ 252 h 253"/>
                <a:gd name="T10" fmla="*/ 20 w 41"/>
                <a:gd name="T11" fmla="*/ 252 h 253"/>
              </a:gdLst>
              <a:ahLst/>
              <a:cxnLst>
                <a:cxn ang="0">
                  <a:pos x="T0" y="T1"/>
                </a:cxn>
                <a:cxn ang="0">
                  <a:pos x="T2" y="T3"/>
                </a:cxn>
                <a:cxn ang="0">
                  <a:pos x="T4" y="T5"/>
                </a:cxn>
                <a:cxn ang="0">
                  <a:pos x="T6" y="T7"/>
                </a:cxn>
                <a:cxn ang="0">
                  <a:pos x="T8" y="T9"/>
                </a:cxn>
                <a:cxn ang="0">
                  <a:pos x="T10" y="T11"/>
                </a:cxn>
              </a:cxnLst>
              <a:rect l="0" t="0" r="r" b="b"/>
              <a:pathLst>
                <a:path w="41" h="253">
                  <a:moveTo>
                    <a:pt x="20" y="252"/>
                  </a:moveTo>
                  <a:lnTo>
                    <a:pt x="0" y="252"/>
                  </a:lnTo>
                  <a:lnTo>
                    <a:pt x="0" y="0"/>
                  </a:lnTo>
                  <a:lnTo>
                    <a:pt x="40" y="0"/>
                  </a:lnTo>
                  <a:lnTo>
                    <a:pt x="40" y="252"/>
                  </a:lnTo>
                  <a:lnTo>
                    <a:pt x="20" y="25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 name="Freeform 47">
              <a:extLst>
                <a:ext uri="{FF2B5EF4-FFF2-40B4-BE49-F238E27FC236}">
                  <a16:creationId xmlns:a16="http://schemas.microsoft.com/office/drawing/2014/main" id="{0305434E-05D4-0C4A-9D23-9244B8EB566F}"/>
                </a:ext>
              </a:extLst>
            </p:cNvPr>
            <p:cNvSpPr>
              <a:spLocks noChangeArrowheads="1"/>
            </p:cNvSpPr>
            <p:nvPr/>
          </p:nvSpPr>
          <p:spPr bwMode="auto">
            <a:xfrm>
              <a:off x="6848475" y="2074863"/>
              <a:ext cx="36513" cy="80962"/>
            </a:xfrm>
            <a:custGeom>
              <a:avLst/>
              <a:gdLst>
                <a:gd name="T0" fmla="*/ 26 w 102"/>
                <a:gd name="T1" fmla="*/ 13 h 226"/>
                <a:gd name="T2" fmla="*/ 66 w 102"/>
                <a:gd name="T3" fmla="*/ 0 h 226"/>
                <a:gd name="T4" fmla="*/ 66 w 102"/>
                <a:gd name="T5" fmla="*/ 48 h 226"/>
                <a:gd name="T6" fmla="*/ 101 w 102"/>
                <a:gd name="T7" fmla="*/ 48 h 226"/>
                <a:gd name="T8" fmla="*/ 101 w 102"/>
                <a:gd name="T9" fmla="*/ 80 h 226"/>
                <a:gd name="T10" fmla="*/ 66 w 102"/>
                <a:gd name="T11" fmla="*/ 80 h 226"/>
                <a:gd name="T12" fmla="*/ 66 w 102"/>
                <a:gd name="T13" fmla="*/ 170 h 226"/>
                <a:gd name="T14" fmla="*/ 85 w 102"/>
                <a:gd name="T15" fmla="*/ 194 h 226"/>
                <a:gd name="T16" fmla="*/ 101 w 102"/>
                <a:gd name="T17" fmla="*/ 191 h 226"/>
                <a:gd name="T18" fmla="*/ 101 w 102"/>
                <a:gd name="T19" fmla="*/ 220 h 226"/>
                <a:gd name="T20" fmla="*/ 74 w 102"/>
                <a:gd name="T21" fmla="*/ 225 h 226"/>
                <a:gd name="T22" fmla="*/ 26 w 102"/>
                <a:gd name="T23" fmla="*/ 175 h 226"/>
                <a:gd name="T24" fmla="*/ 26 w 102"/>
                <a:gd name="T25" fmla="*/ 80 h 226"/>
                <a:gd name="T26" fmla="*/ 0 w 102"/>
                <a:gd name="T27" fmla="*/ 80 h 226"/>
                <a:gd name="T28" fmla="*/ 0 w 102"/>
                <a:gd name="T29" fmla="*/ 48 h 226"/>
                <a:gd name="T30" fmla="*/ 26 w 102"/>
                <a:gd name="T31" fmla="*/ 48 h 226"/>
                <a:gd name="T32" fmla="*/ 26 w 102"/>
                <a:gd name="T33" fmla="*/ 1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226">
                  <a:moveTo>
                    <a:pt x="26" y="13"/>
                  </a:moveTo>
                  <a:lnTo>
                    <a:pt x="66" y="0"/>
                  </a:lnTo>
                  <a:lnTo>
                    <a:pt x="66" y="48"/>
                  </a:lnTo>
                  <a:lnTo>
                    <a:pt x="101" y="48"/>
                  </a:lnTo>
                  <a:lnTo>
                    <a:pt x="101" y="80"/>
                  </a:lnTo>
                  <a:lnTo>
                    <a:pt x="66" y="80"/>
                  </a:lnTo>
                  <a:lnTo>
                    <a:pt x="66" y="170"/>
                  </a:lnTo>
                  <a:cubicBezTo>
                    <a:pt x="66" y="188"/>
                    <a:pt x="71" y="194"/>
                    <a:pt x="85" y="194"/>
                  </a:cubicBezTo>
                  <a:cubicBezTo>
                    <a:pt x="93" y="194"/>
                    <a:pt x="98" y="191"/>
                    <a:pt x="101" y="191"/>
                  </a:cubicBezTo>
                  <a:lnTo>
                    <a:pt x="101" y="220"/>
                  </a:lnTo>
                  <a:cubicBezTo>
                    <a:pt x="95" y="223"/>
                    <a:pt x="85" y="225"/>
                    <a:pt x="74" y="225"/>
                  </a:cubicBezTo>
                  <a:cubicBezTo>
                    <a:pt x="45" y="225"/>
                    <a:pt x="26" y="212"/>
                    <a:pt x="26" y="175"/>
                  </a:cubicBezTo>
                  <a:lnTo>
                    <a:pt x="26" y="80"/>
                  </a:lnTo>
                  <a:lnTo>
                    <a:pt x="0" y="80"/>
                  </a:lnTo>
                  <a:lnTo>
                    <a:pt x="0" y="48"/>
                  </a:lnTo>
                  <a:lnTo>
                    <a:pt x="26" y="48"/>
                  </a:lnTo>
                  <a:lnTo>
                    <a:pt x="26" y="1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2" name="Freeform 48">
              <a:extLst>
                <a:ext uri="{FF2B5EF4-FFF2-40B4-BE49-F238E27FC236}">
                  <a16:creationId xmlns:a16="http://schemas.microsoft.com/office/drawing/2014/main" id="{9737BE76-AE45-6A46-9D88-068820CCE630}"/>
                </a:ext>
              </a:extLst>
            </p:cNvPr>
            <p:cNvSpPr>
              <a:spLocks noChangeArrowheads="1"/>
            </p:cNvSpPr>
            <p:nvPr/>
          </p:nvSpPr>
          <p:spPr bwMode="auto">
            <a:xfrm>
              <a:off x="6891338" y="2063750"/>
              <a:ext cx="47625" cy="90488"/>
            </a:xfrm>
            <a:custGeom>
              <a:avLst/>
              <a:gdLst>
                <a:gd name="T0" fmla="*/ 0 w 133"/>
                <a:gd name="T1" fmla="*/ 0 h 253"/>
                <a:gd name="T2" fmla="*/ 39 w 133"/>
                <a:gd name="T3" fmla="*/ 0 h 253"/>
                <a:gd name="T4" fmla="*/ 39 w 133"/>
                <a:gd name="T5" fmla="*/ 101 h 253"/>
                <a:gd name="T6" fmla="*/ 39 w 133"/>
                <a:gd name="T7" fmla="*/ 101 h 253"/>
                <a:gd name="T8" fmla="*/ 82 w 133"/>
                <a:gd name="T9" fmla="*/ 77 h 253"/>
                <a:gd name="T10" fmla="*/ 132 w 133"/>
                <a:gd name="T11" fmla="*/ 140 h 253"/>
                <a:gd name="T12" fmla="*/ 132 w 133"/>
                <a:gd name="T13" fmla="*/ 252 h 253"/>
                <a:gd name="T14" fmla="*/ 92 w 133"/>
                <a:gd name="T15" fmla="*/ 252 h 253"/>
                <a:gd name="T16" fmla="*/ 92 w 133"/>
                <a:gd name="T17" fmla="*/ 148 h 253"/>
                <a:gd name="T18" fmla="*/ 69 w 133"/>
                <a:gd name="T19" fmla="*/ 111 h 253"/>
                <a:gd name="T20" fmla="*/ 39 w 133"/>
                <a:gd name="T21" fmla="*/ 151 h 253"/>
                <a:gd name="T22" fmla="*/ 39 w 133"/>
                <a:gd name="T23" fmla="*/ 252 h 253"/>
                <a:gd name="T24" fmla="*/ 0 w 133"/>
                <a:gd name="T25" fmla="*/ 252 h 253"/>
                <a:gd name="T26" fmla="*/ 0 w 133"/>
                <a:gd name="T27"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253">
                  <a:moveTo>
                    <a:pt x="0" y="0"/>
                  </a:moveTo>
                  <a:lnTo>
                    <a:pt x="39" y="0"/>
                  </a:lnTo>
                  <a:lnTo>
                    <a:pt x="39" y="101"/>
                  </a:lnTo>
                  <a:lnTo>
                    <a:pt x="39" y="101"/>
                  </a:lnTo>
                  <a:cubicBezTo>
                    <a:pt x="47" y="90"/>
                    <a:pt x="55" y="77"/>
                    <a:pt x="82" y="77"/>
                  </a:cubicBezTo>
                  <a:cubicBezTo>
                    <a:pt x="119" y="77"/>
                    <a:pt x="132" y="106"/>
                    <a:pt x="132" y="140"/>
                  </a:cubicBezTo>
                  <a:lnTo>
                    <a:pt x="132" y="252"/>
                  </a:lnTo>
                  <a:lnTo>
                    <a:pt x="92" y="252"/>
                  </a:lnTo>
                  <a:lnTo>
                    <a:pt x="92" y="148"/>
                  </a:lnTo>
                  <a:cubicBezTo>
                    <a:pt x="92" y="122"/>
                    <a:pt x="87" y="111"/>
                    <a:pt x="69" y="111"/>
                  </a:cubicBezTo>
                  <a:cubicBezTo>
                    <a:pt x="47" y="111"/>
                    <a:pt x="39" y="130"/>
                    <a:pt x="39" y="151"/>
                  </a:cubicBezTo>
                  <a:lnTo>
                    <a:pt x="39" y="252"/>
                  </a:lnTo>
                  <a:lnTo>
                    <a:pt x="0" y="252"/>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3" name="Freeform 49">
              <a:extLst>
                <a:ext uri="{FF2B5EF4-FFF2-40B4-BE49-F238E27FC236}">
                  <a16:creationId xmlns:a16="http://schemas.microsoft.com/office/drawing/2014/main" id="{D78CC6E4-BBCD-BB47-AB94-F4208FD50326}"/>
                </a:ext>
              </a:extLst>
            </p:cNvPr>
            <p:cNvSpPr>
              <a:spLocks noChangeArrowheads="1"/>
            </p:cNvSpPr>
            <p:nvPr/>
          </p:nvSpPr>
          <p:spPr bwMode="auto">
            <a:xfrm>
              <a:off x="6327775" y="2176463"/>
              <a:ext cx="65088" cy="85725"/>
            </a:xfrm>
            <a:custGeom>
              <a:avLst/>
              <a:gdLst>
                <a:gd name="T0" fmla="*/ 180 w 181"/>
                <a:gd name="T1" fmla="*/ 119 h 239"/>
                <a:gd name="T2" fmla="*/ 90 w 181"/>
                <a:gd name="T3" fmla="*/ 238 h 239"/>
                <a:gd name="T4" fmla="*/ 0 w 181"/>
                <a:gd name="T5" fmla="*/ 119 h 239"/>
                <a:gd name="T6" fmla="*/ 90 w 181"/>
                <a:gd name="T7" fmla="*/ 0 h 239"/>
                <a:gd name="T8" fmla="*/ 180 w 181"/>
                <a:gd name="T9" fmla="*/ 119 h 239"/>
                <a:gd name="T10" fmla="*/ 138 w 181"/>
                <a:gd name="T11" fmla="*/ 121 h 239"/>
                <a:gd name="T12" fmla="*/ 90 w 181"/>
                <a:gd name="T13" fmla="*/ 34 h 239"/>
                <a:gd name="T14" fmla="*/ 42 w 181"/>
                <a:gd name="T15" fmla="*/ 121 h 239"/>
                <a:gd name="T16" fmla="*/ 90 w 181"/>
                <a:gd name="T17" fmla="*/ 209 h 239"/>
                <a:gd name="T18" fmla="*/ 138 w 181"/>
                <a:gd name="T19" fmla="*/ 12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239">
                  <a:moveTo>
                    <a:pt x="180" y="119"/>
                  </a:moveTo>
                  <a:cubicBezTo>
                    <a:pt x="180" y="203"/>
                    <a:pt x="138" y="238"/>
                    <a:pt x="90" y="238"/>
                  </a:cubicBezTo>
                  <a:cubicBezTo>
                    <a:pt x="42" y="238"/>
                    <a:pt x="0" y="201"/>
                    <a:pt x="0" y="119"/>
                  </a:cubicBezTo>
                  <a:cubicBezTo>
                    <a:pt x="0" y="37"/>
                    <a:pt x="45" y="0"/>
                    <a:pt x="90" y="0"/>
                  </a:cubicBezTo>
                  <a:cubicBezTo>
                    <a:pt x="138" y="0"/>
                    <a:pt x="180" y="37"/>
                    <a:pt x="180" y="119"/>
                  </a:cubicBezTo>
                  <a:close/>
                  <a:moveTo>
                    <a:pt x="138" y="121"/>
                  </a:moveTo>
                  <a:cubicBezTo>
                    <a:pt x="138" y="57"/>
                    <a:pt x="117" y="34"/>
                    <a:pt x="90" y="34"/>
                  </a:cubicBezTo>
                  <a:cubicBezTo>
                    <a:pt x="64" y="34"/>
                    <a:pt x="42" y="58"/>
                    <a:pt x="42" y="121"/>
                  </a:cubicBezTo>
                  <a:cubicBezTo>
                    <a:pt x="42" y="185"/>
                    <a:pt x="64" y="209"/>
                    <a:pt x="90" y="209"/>
                  </a:cubicBezTo>
                  <a:cubicBezTo>
                    <a:pt x="117" y="209"/>
                    <a:pt x="138" y="184"/>
                    <a:pt x="138" y="12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4" name="Freeform 50">
              <a:extLst>
                <a:ext uri="{FF2B5EF4-FFF2-40B4-BE49-F238E27FC236}">
                  <a16:creationId xmlns:a16="http://schemas.microsoft.com/office/drawing/2014/main" id="{5CD62304-C8B1-384E-8843-1BF508416D73}"/>
                </a:ext>
              </a:extLst>
            </p:cNvPr>
            <p:cNvSpPr>
              <a:spLocks noChangeArrowheads="1"/>
            </p:cNvSpPr>
            <p:nvPr/>
          </p:nvSpPr>
          <p:spPr bwMode="auto">
            <a:xfrm>
              <a:off x="6402388" y="2198688"/>
              <a:ext cx="31750" cy="63500"/>
            </a:xfrm>
            <a:custGeom>
              <a:avLst/>
              <a:gdLst>
                <a:gd name="T0" fmla="*/ 0 w 89"/>
                <a:gd name="T1" fmla="*/ 32 h 176"/>
                <a:gd name="T2" fmla="*/ 0 w 89"/>
                <a:gd name="T3" fmla="*/ 3 h 176"/>
                <a:gd name="T4" fmla="*/ 37 w 89"/>
                <a:gd name="T5" fmla="*/ 3 h 176"/>
                <a:gd name="T6" fmla="*/ 37 w 89"/>
                <a:gd name="T7" fmla="*/ 35 h 176"/>
                <a:gd name="T8" fmla="*/ 37 w 89"/>
                <a:gd name="T9" fmla="*/ 35 h 176"/>
                <a:gd name="T10" fmla="*/ 80 w 89"/>
                <a:gd name="T11" fmla="*/ 0 h 176"/>
                <a:gd name="T12" fmla="*/ 88 w 89"/>
                <a:gd name="T13" fmla="*/ 0 h 176"/>
                <a:gd name="T14" fmla="*/ 88 w 89"/>
                <a:gd name="T15" fmla="*/ 40 h 176"/>
                <a:gd name="T16" fmla="*/ 77 w 89"/>
                <a:gd name="T17" fmla="*/ 38 h 176"/>
                <a:gd name="T18" fmla="*/ 43 w 89"/>
                <a:gd name="T19" fmla="*/ 80 h 176"/>
                <a:gd name="T20" fmla="*/ 43 w 89"/>
                <a:gd name="T21" fmla="*/ 175 h 176"/>
                <a:gd name="T22" fmla="*/ 3 w 89"/>
                <a:gd name="T23" fmla="*/ 175 h 176"/>
                <a:gd name="T24" fmla="*/ 0 w 89"/>
                <a:gd name="T25"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176">
                  <a:moveTo>
                    <a:pt x="0" y="32"/>
                  </a:moveTo>
                  <a:cubicBezTo>
                    <a:pt x="0" y="22"/>
                    <a:pt x="0" y="11"/>
                    <a:pt x="0" y="3"/>
                  </a:cubicBezTo>
                  <a:lnTo>
                    <a:pt x="37" y="3"/>
                  </a:lnTo>
                  <a:cubicBezTo>
                    <a:pt x="37" y="14"/>
                    <a:pt x="37" y="24"/>
                    <a:pt x="37" y="35"/>
                  </a:cubicBezTo>
                  <a:lnTo>
                    <a:pt x="37" y="35"/>
                  </a:lnTo>
                  <a:cubicBezTo>
                    <a:pt x="43" y="22"/>
                    <a:pt x="56" y="0"/>
                    <a:pt x="80" y="0"/>
                  </a:cubicBezTo>
                  <a:cubicBezTo>
                    <a:pt x="82" y="0"/>
                    <a:pt x="85" y="0"/>
                    <a:pt x="88" y="0"/>
                  </a:cubicBezTo>
                  <a:lnTo>
                    <a:pt x="88" y="40"/>
                  </a:lnTo>
                  <a:cubicBezTo>
                    <a:pt x="85" y="40"/>
                    <a:pt x="80" y="38"/>
                    <a:pt x="77" y="38"/>
                  </a:cubicBezTo>
                  <a:cubicBezTo>
                    <a:pt x="61" y="38"/>
                    <a:pt x="43" y="48"/>
                    <a:pt x="43" y="80"/>
                  </a:cubicBezTo>
                  <a:lnTo>
                    <a:pt x="43" y="175"/>
                  </a:lnTo>
                  <a:lnTo>
                    <a:pt x="3" y="175"/>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5" name="Freeform 51">
              <a:extLst>
                <a:ext uri="{FF2B5EF4-FFF2-40B4-BE49-F238E27FC236}">
                  <a16:creationId xmlns:a16="http://schemas.microsoft.com/office/drawing/2014/main" id="{E5E4524B-85B3-284D-B22C-BD38BA389629}"/>
                </a:ext>
              </a:extLst>
            </p:cNvPr>
            <p:cNvSpPr>
              <a:spLocks noChangeArrowheads="1"/>
            </p:cNvSpPr>
            <p:nvPr/>
          </p:nvSpPr>
          <p:spPr bwMode="auto">
            <a:xfrm>
              <a:off x="6440488" y="2198688"/>
              <a:ext cx="52387" cy="90487"/>
            </a:xfrm>
            <a:custGeom>
              <a:avLst/>
              <a:gdLst>
                <a:gd name="T0" fmla="*/ 8 w 144"/>
                <a:gd name="T1" fmla="*/ 201 h 250"/>
                <a:gd name="T2" fmla="*/ 58 w 144"/>
                <a:gd name="T3" fmla="*/ 217 h 250"/>
                <a:gd name="T4" fmla="*/ 103 w 144"/>
                <a:gd name="T5" fmla="*/ 164 h 250"/>
                <a:gd name="T6" fmla="*/ 103 w 144"/>
                <a:gd name="T7" fmla="*/ 146 h 250"/>
                <a:gd name="T8" fmla="*/ 58 w 144"/>
                <a:gd name="T9" fmla="*/ 175 h 250"/>
                <a:gd name="T10" fmla="*/ 0 w 144"/>
                <a:gd name="T11" fmla="*/ 90 h 250"/>
                <a:gd name="T12" fmla="*/ 61 w 144"/>
                <a:gd name="T13" fmla="*/ 0 h 250"/>
                <a:gd name="T14" fmla="*/ 106 w 144"/>
                <a:gd name="T15" fmla="*/ 29 h 250"/>
                <a:gd name="T16" fmla="*/ 106 w 144"/>
                <a:gd name="T17" fmla="*/ 3 h 250"/>
                <a:gd name="T18" fmla="*/ 143 w 144"/>
                <a:gd name="T19" fmla="*/ 3 h 250"/>
                <a:gd name="T20" fmla="*/ 143 w 144"/>
                <a:gd name="T21" fmla="*/ 29 h 250"/>
                <a:gd name="T22" fmla="*/ 143 w 144"/>
                <a:gd name="T23" fmla="*/ 156 h 250"/>
                <a:gd name="T24" fmla="*/ 66 w 144"/>
                <a:gd name="T25" fmla="*/ 249 h 250"/>
                <a:gd name="T26" fmla="*/ 8 w 144"/>
                <a:gd name="T27" fmla="*/ 238 h 250"/>
                <a:gd name="T28" fmla="*/ 8 w 144"/>
                <a:gd name="T29" fmla="*/ 201 h 250"/>
                <a:gd name="T30" fmla="*/ 106 w 144"/>
                <a:gd name="T31" fmla="*/ 85 h 250"/>
                <a:gd name="T32" fmla="*/ 74 w 144"/>
                <a:gd name="T33" fmla="*/ 29 h 250"/>
                <a:gd name="T34" fmla="*/ 45 w 144"/>
                <a:gd name="T35" fmla="*/ 85 h 250"/>
                <a:gd name="T36" fmla="*/ 71 w 144"/>
                <a:gd name="T37" fmla="*/ 143 h 250"/>
                <a:gd name="T38" fmla="*/ 106 w 144"/>
                <a:gd name="T39" fmla="*/ 8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 h="250">
                  <a:moveTo>
                    <a:pt x="8" y="201"/>
                  </a:moveTo>
                  <a:cubicBezTo>
                    <a:pt x="18" y="207"/>
                    <a:pt x="37" y="217"/>
                    <a:pt x="58" y="217"/>
                  </a:cubicBezTo>
                  <a:cubicBezTo>
                    <a:pt x="95" y="217"/>
                    <a:pt x="103" y="191"/>
                    <a:pt x="103" y="164"/>
                  </a:cubicBezTo>
                  <a:lnTo>
                    <a:pt x="103" y="146"/>
                  </a:lnTo>
                  <a:cubicBezTo>
                    <a:pt x="98" y="159"/>
                    <a:pt x="84" y="175"/>
                    <a:pt x="58" y="175"/>
                  </a:cubicBezTo>
                  <a:cubicBezTo>
                    <a:pt x="34" y="175"/>
                    <a:pt x="0" y="159"/>
                    <a:pt x="0" y="90"/>
                  </a:cubicBezTo>
                  <a:cubicBezTo>
                    <a:pt x="0" y="42"/>
                    <a:pt x="16" y="0"/>
                    <a:pt x="61" y="0"/>
                  </a:cubicBezTo>
                  <a:cubicBezTo>
                    <a:pt x="84" y="0"/>
                    <a:pt x="95" y="13"/>
                    <a:pt x="106" y="29"/>
                  </a:cubicBezTo>
                  <a:lnTo>
                    <a:pt x="106" y="3"/>
                  </a:lnTo>
                  <a:lnTo>
                    <a:pt x="143" y="3"/>
                  </a:lnTo>
                  <a:lnTo>
                    <a:pt x="143" y="29"/>
                  </a:lnTo>
                  <a:lnTo>
                    <a:pt x="143" y="156"/>
                  </a:lnTo>
                  <a:cubicBezTo>
                    <a:pt x="143" y="209"/>
                    <a:pt x="127" y="249"/>
                    <a:pt x="66" y="249"/>
                  </a:cubicBezTo>
                  <a:cubicBezTo>
                    <a:pt x="39" y="249"/>
                    <a:pt x="18" y="241"/>
                    <a:pt x="8" y="238"/>
                  </a:cubicBezTo>
                  <a:lnTo>
                    <a:pt x="8" y="201"/>
                  </a:lnTo>
                  <a:close/>
                  <a:moveTo>
                    <a:pt x="106" y="85"/>
                  </a:moveTo>
                  <a:cubicBezTo>
                    <a:pt x="106" y="48"/>
                    <a:pt x="92" y="29"/>
                    <a:pt x="74" y="29"/>
                  </a:cubicBezTo>
                  <a:cubicBezTo>
                    <a:pt x="53" y="29"/>
                    <a:pt x="45" y="50"/>
                    <a:pt x="45" y="85"/>
                  </a:cubicBezTo>
                  <a:cubicBezTo>
                    <a:pt x="45" y="127"/>
                    <a:pt x="55" y="143"/>
                    <a:pt x="71" y="143"/>
                  </a:cubicBezTo>
                  <a:cubicBezTo>
                    <a:pt x="98" y="143"/>
                    <a:pt x="106" y="125"/>
                    <a:pt x="106" y="85"/>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6" name="Freeform 52">
              <a:extLst>
                <a:ext uri="{FF2B5EF4-FFF2-40B4-BE49-F238E27FC236}">
                  <a16:creationId xmlns:a16="http://schemas.microsoft.com/office/drawing/2014/main" id="{C63C4E5A-5F7C-9745-82E0-0E3CCDF7DA55}"/>
                </a:ext>
              </a:extLst>
            </p:cNvPr>
            <p:cNvSpPr>
              <a:spLocks noChangeArrowheads="1"/>
            </p:cNvSpPr>
            <p:nvPr/>
          </p:nvSpPr>
          <p:spPr bwMode="auto">
            <a:xfrm>
              <a:off x="6499225" y="2198688"/>
              <a:ext cx="50800" cy="65087"/>
            </a:xfrm>
            <a:custGeom>
              <a:avLst/>
              <a:gdLst>
                <a:gd name="T0" fmla="*/ 18 w 139"/>
                <a:gd name="T1" fmla="*/ 14 h 179"/>
                <a:gd name="T2" fmla="*/ 71 w 139"/>
                <a:gd name="T3" fmla="*/ 0 h 179"/>
                <a:gd name="T4" fmla="*/ 135 w 139"/>
                <a:gd name="T5" fmla="*/ 69 h 179"/>
                <a:gd name="T6" fmla="*/ 135 w 139"/>
                <a:gd name="T7" fmla="*/ 143 h 179"/>
                <a:gd name="T8" fmla="*/ 138 w 139"/>
                <a:gd name="T9" fmla="*/ 175 h 179"/>
                <a:gd name="T10" fmla="*/ 100 w 139"/>
                <a:gd name="T11" fmla="*/ 175 h 179"/>
                <a:gd name="T12" fmla="*/ 98 w 139"/>
                <a:gd name="T13" fmla="*/ 151 h 179"/>
                <a:gd name="T14" fmla="*/ 50 w 139"/>
                <a:gd name="T15" fmla="*/ 178 h 179"/>
                <a:gd name="T16" fmla="*/ 0 w 139"/>
                <a:gd name="T17" fmla="*/ 128 h 179"/>
                <a:gd name="T18" fmla="*/ 87 w 139"/>
                <a:gd name="T19" fmla="*/ 69 h 179"/>
                <a:gd name="T20" fmla="*/ 95 w 139"/>
                <a:gd name="T21" fmla="*/ 69 h 179"/>
                <a:gd name="T22" fmla="*/ 95 w 139"/>
                <a:gd name="T23" fmla="*/ 64 h 179"/>
                <a:gd name="T24" fmla="*/ 63 w 139"/>
                <a:gd name="T25" fmla="*/ 32 h 179"/>
                <a:gd name="T26" fmla="*/ 18 w 139"/>
                <a:gd name="T27" fmla="*/ 48 h 179"/>
                <a:gd name="T28" fmla="*/ 18 w 139"/>
                <a:gd name="T29" fmla="*/ 14 h 179"/>
                <a:gd name="T30" fmla="*/ 95 w 139"/>
                <a:gd name="T31" fmla="*/ 93 h 179"/>
                <a:gd name="T32" fmla="*/ 40 w 139"/>
                <a:gd name="T33" fmla="*/ 125 h 179"/>
                <a:gd name="T34" fmla="*/ 66 w 139"/>
                <a:gd name="T35" fmla="*/ 151 h 179"/>
                <a:gd name="T36" fmla="*/ 98 w 139"/>
                <a:gd name="T37" fmla="*/ 101 h 179"/>
                <a:gd name="T38" fmla="*/ 98 w 139"/>
                <a:gd name="T39" fmla="*/ 93 h 179"/>
                <a:gd name="T40" fmla="*/ 95 w 139"/>
                <a:gd name="T41" fmla="*/ 9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179">
                  <a:moveTo>
                    <a:pt x="18" y="14"/>
                  </a:moveTo>
                  <a:cubicBezTo>
                    <a:pt x="29" y="8"/>
                    <a:pt x="45" y="0"/>
                    <a:pt x="71" y="0"/>
                  </a:cubicBezTo>
                  <a:cubicBezTo>
                    <a:pt x="124" y="0"/>
                    <a:pt x="135" y="27"/>
                    <a:pt x="135" y="69"/>
                  </a:cubicBezTo>
                  <a:lnTo>
                    <a:pt x="135" y="143"/>
                  </a:lnTo>
                  <a:cubicBezTo>
                    <a:pt x="135" y="157"/>
                    <a:pt x="135" y="167"/>
                    <a:pt x="138" y="175"/>
                  </a:cubicBezTo>
                  <a:lnTo>
                    <a:pt x="100" y="175"/>
                  </a:lnTo>
                  <a:cubicBezTo>
                    <a:pt x="98" y="167"/>
                    <a:pt x="98" y="159"/>
                    <a:pt x="98" y="151"/>
                  </a:cubicBezTo>
                  <a:cubicBezTo>
                    <a:pt x="87" y="165"/>
                    <a:pt x="74" y="178"/>
                    <a:pt x="50" y="178"/>
                  </a:cubicBezTo>
                  <a:cubicBezTo>
                    <a:pt x="24" y="178"/>
                    <a:pt x="0" y="159"/>
                    <a:pt x="0" y="128"/>
                  </a:cubicBezTo>
                  <a:cubicBezTo>
                    <a:pt x="0" y="80"/>
                    <a:pt x="37" y="69"/>
                    <a:pt x="87" y="69"/>
                  </a:cubicBezTo>
                  <a:lnTo>
                    <a:pt x="95" y="69"/>
                  </a:lnTo>
                  <a:lnTo>
                    <a:pt x="95" y="64"/>
                  </a:lnTo>
                  <a:cubicBezTo>
                    <a:pt x="95" y="48"/>
                    <a:pt x="87" y="32"/>
                    <a:pt x="63" y="32"/>
                  </a:cubicBezTo>
                  <a:cubicBezTo>
                    <a:pt x="42" y="32"/>
                    <a:pt x="26" y="43"/>
                    <a:pt x="18" y="48"/>
                  </a:cubicBezTo>
                  <a:lnTo>
                    <a:pt x="18" y="14"/>
                  </a:lnTo>
                  <a:close/>
                  <a:moveTo>
                    <a:pt x="95" y="93"/>
                  </a:moveTo>
                  <a:cubicBezTo>
                    <a:pt x="61" y="93"/>
                    <a:pt x="40" y="101"/>
                    <a:pt x="40" y="125"/>
                  </a:cubicBezTo>
                  <a:cubicBezTo>
                    <a:pt x="40" y="141"/>
                    <a:pt x="50" y="151"/>
                    <a:pt x="66" y="151"/>
                  </a:cubicBezTo>
                  <a:cubicBezTo>
                    <a:pt x="90" y="151"/>
                    <a:pt x="98" y="133"/>
                    <a:pt x="98" y="101"/>
                  </a:cubicBezTo>
                  <a:lnTo>
                    <a:pt x="98" y="93"/>
                  </a:lnTo>
                  <a:lnTo>
                    <a:pt x="95" y="9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7" name="Freeform 53">
              <a:extLst>
                <a:ext uri="{FF2B5EF4-FFF2-40B4-BE49-F238E27FC236}">
                  <a16:creationId xmlns:a16="http://schemas.microsoft.com/office/drawing/2014/main" id="{FBA16E06-4AC1-2744-B792-2D3B0EAE363D}"/>
                </a:ext>
              </a:extLst>
            </p:cNvPr>
            <p:cNvSpPr>
              <a:spLocks noChangeArrowheads="1"/>
            </p:cNvSpPr>
            <p:nvPr/>
          </p:nvSpPr>
          <p:spPr bwMode="auto">
            <a:xfrm>
              <a:off x="6562725" y="2198688"/>
              <a:ext cx="47625" cy="63500"/>
            </a:xfrm>
            <a:custGeom>
              <a:avLst/>
              <a:gdLst>
                <a:gd name="T0" fmla="*/ 0 w 133"/>
                <a:gd name="T1" fmla="*/ 32 h 176"/>
                <a:gd name="T2" fmla="*/ 0 w 133"/>
                <a:gd name="T3" fmla="*/ 3 h 176"/>
                <a:gd name="T4" fmla="*/ 37 w 133"/>
                <a:gd name="T5" fmla="*/ 3 h 176"/>
                <a:gd name="T6" fmla="*/ 37 w 133"/>
                <a:gd name="T7" fmla="*/ 30 h 176"/>
                <a:gd name="T8" fmla="*/ 37 w 133"/>
                <a:gd name="T9" fmla="*/ 30 h 176"/>
                <a:gd name="T10" fmla="*/ 37 w 133"/>
                <a:gd name="T11" fmla="*/ 30 h 176"/>
                <a:gd name="T12" fmla="*/ 82 w 133"/>
                <a:gd name="T13" fmla="*/ 0 h 176"/>
                <a:gd name="T14" fmla="*/ 132 w 133"/>
                <a:gd name="T15" fmla="*/ 64 h 176"/>
                <a:gd name="T16" fmla="*/ 132 w 133"/>
                <a:gd name="T17" fmla="*/ 175 h 176"/>
                <a:gd name="T18" fmla="*/ 92 w 133"/>
                <a:gd name="T19" fmla="*/ 175 h 176"/>
                <a:gd name="T20" fmla="*/ 92 w 133"/>
                <a:gd name="T21" fmla="*/ 72 h 176"/>
                <a:gd name="T22" fmla="*/ 68 w 133"/>
                <a:gd name="T23" fmla="*/ 35 h 176"/>
                <a:gd name="T24" fmla="*/ 39 w 133"/>
                <a:gd name="T25" fmla="*/ 75 h 176"/>
                <a:gd name="T26" fmla="*/ 39 w 133"/>
                <a:gd name="T27" fmla="*/ 175 h 176"/>
                <a:gd name="T28" fmla="*/ 0 w 133"/>
                <a:gd name="T29" fmla="*/ 175 h 176"/>
                <a:gd name="T30" fmla="*/ 0 w 133"/>
                <a:gd name="T31"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3" h="176">
                  <a:moveTo>
                    <a:pt x="0" y="32"/>
                  </a:moveTo>
                  <a:cubicBezTo>
                    <a:pt x="0" y="22"/>
                    <a:pt x="0" y="11"/>
                    <a:pt x="0" y="3"/>
                  </a:cubicBezTo>
                  <a:lnTo>
                    <a:pt x="37" y="3"/>
                  </a:lnTo>
                  <a:cubicBezTo>
                    <a:pt x="37" y="11"/>
                    <a:pt x="37" y="22"/>
                    <a:pt x="37" y="30"/>
                  </a:cubicBezTo>
                  <a:lnTo>
                    <a:pt x="37" y="30"/>
                  </a:lnTo>
                  <a:lnTo>
                    <a:pt x="37" y="30"/>
                  </a:lnTo>
                  <a:cubicBezTo>
                    <a:pt x="42" y="19"/>
                    <a:pt x="53" y="0"/>
                    <a:pt x="82" y="0"/>
                  </a:cubicBezTo>
                  <a:cubicBezTo>
                    <a:pt x="119" y="0"/>
                    <a:pt x="132" y="30"/>
                    <a:pt x="132" y="64"/>
                  </a:cubicBezTo>
                  <a:lnTo>
                    <a:pt x="132" y="175"/>
                  </a:lnTo>
                  <a:lnTo>
                    <a:pt x="92" y="175"/>
                  </a:lnTo>
                  <a:lnTo>
                    <a:pt x="92" y="72"/>
                  </a:lnTo>
                  <a:cubicBezTo>
                    <a:pt x="92" y="45"/>
                    <a:pt x="87" y="35"/>
                    <a:pt x="68" y="35"/>
                  </a:cubicBezTo>
                  <a:cubicBezTo>
                    <a:pt x="47" y="35"/>
                    <a:pt x="39" y="53"/>
                    <a:pt x="39" y="75"/>
                  </a:cubicBezTo>
                  <a:lnTo>
                    <a:pt x="39" y="175"/>
                  </a:lnTo>
                  <a:lnTo>
                    <a:pt x="0" y="175"/>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 name="Freeform 54">
              <a:extLst>
                <a:ext uri="{FF2B5EF4-FFF2-40B4-BE49-F238E27FC236}">
                  <a16:creationId xmlns:a16="http://schemas.microsoft.com/office/drawing/2014/main" id="{804D44A5-2BA3-E44A-9DF3-3E0FB3E9CDA9}"/>
                </a:ext>
              </a:extLst>
            </p:cNvPr>
            <p:cNvSpPr>
              <a:spLocks noChangeArrowheads="1"/>
            </p:cNvSpPr>
            <p:nvPr/>
          </p:nvSpPr>
          <p:spPr bwMode="auto">
            <a:xfrm>
              <a:off x="6621463" y="2173288"/>
              <a:ext cx="15875" cy="88900"/>
            </a:xfrm>
            <a:custGeom>
              <a:avLst/>
              <a:gdLst>
                <a:gd name="T0" fmla="*/ 0 w 44"/>
                <a:gd name="T1" fmla="*/ 0 h 247"/>
                <a:gd name="T2" fmla="*/ 43 w 44"/>
                <a:gd name="T3" fmla="*/ 0 h 247"/>
                <a:gd name="T4" fmla="*/ 43 w 44"/>
                <a:gd name="T5" fmla="*/ 39 h 247"/>
                <a:gd name="T6" fmla="*/ 0 w 44"/>
                <a:gd name="T7" fmla="*/ 39 h 247"/>
                <a:gd name="T8" fmla="*/ 0 w 44"/>
                <a:gd name="T9" fmla="*/ 0 h 247"/>
                <a:gd name="T10" fmla="*/ 3 w 44"/>
                <a:gd name="T11" fmla="*/ 74 h 247"/>
                <a:gd name="T12" fmla="*/ 43 w 44"/>
                <a:gd name="T13" fmla="*/ 74 h 247"/>
                <a:gd name="T14" fmla="*/ 43 w 44"/>
                <a:gd name="T15" fmla="*/ 246 h 247"/>
                <a:gd name="T16" fmla="*/ 3 w 44"/>
                <a:gd name="T17" fmla="*/ 246 h 247"/>
                <a:gd name="T18" fmla="*/ 3 w 44"/>
                <a:gd name="T19" fmla="*/ 7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247">
                  <a:moveTo>
                    <a:pt x="0" y="0"/>
                  </a:moveTo>
                  <a:lnTo>
                    <a:pt x="43" y="0"/>
                  </a:lnTo>
                  <a:lnTo>
                    <a:pt x="43" y="39"/>
                  </a:lnTo>
                  <a:lnTo>
                    <a:pt x="0" y="39"/>
                  </a:lnTo>
                  <a:lnTo>
                    <a:pt x="0" y="0"/>
                  </a:lnTo>
                  <a:close/>
                  <a:moveTo>
                    <a:pt x="3" y="74"/>
                  </a:moveTo>
                  <a:lnTo>
                    <a:pt x="43" y="74"/>
                  </a:lnTo>
                  <a:lnTo>
                    <a:pt x="43" y="246"/>
                  </a:lnTo>
                  <a:lnTo>
                    <a:pt x="3" y="246"/>
                  </a:lnTo>
                  <a:lnTo>
                    <a:pt x="3"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9" name="Freeform 55">
              <a:extLst>
                <a:ext uri="{FF2B5EF4-FFF2-40B4-BE49-F238E27FC236}">
                  <a16:creationId xmlns:a16="http://schemas.microsoft.com/office/drawing/2014/main" id="{6006CB14-E9A6-4548-A1F9-F9D880728141}"/>
                </a:ext>
              </a:extLst>
            </p:cNvPr>
            <p:cNvSpPr>
              <a:spLocks noChangeArrowheads="1"/>
            </p:cNvSpPr>
            <p:nvPr/>
          </p:nvSpPr>
          <p:spPr bwMode="auto">
            <a:xfrm>
              <a:off x="6650038" y="2200275"/>
              <a:ext cx="41275" cy="61913"/>
            </a:xfrm>
            <a:custGeom>
              <a:avLst/>
              <a:gdLst>
                <a:gd name="T0" fmla="*/ 0 w 115"/>
                <a:gd name="T1" fmla="*/ 135 h 173"/>
                <a:gd name="T2" fmla="*/ 71 w 115"/>
                <a:gd name="T3" fmla="*/ 29 h 173"/>
                <a:gd name="T4" fmla="*/ 2 w 115"/>
                <a:gd name="T5" fmla="*/ 29 h 173"/>
                <a:gd name="T6" fmla="*/ 2 w 115"/>
                <a:gd name="T7" fmla="*/ 0 h 173"/>
                <a:gd name="T8" fmla="*/ 111 w 115"/>
                <a:gd name="T9" fmla="*/ 0 h 173"/>
                <a:gd name="T10" fmla="*/ 111 w 115"/>
                <a:gd name="T11" fmla="*/ 34 h 173"/>
                <a:gd name="T12" fmla="*/ 40 w 115"/>
                <a:gd name="T13" fmla="*/ 140 h 173"/>
                <a:gd name="T14" fmla="*/ 114 w 115"/>
                <a:gd name="T15" fmla="*/ 140 h 173"/>
                <a:gd name="T16" fmla="*/ 114 w 115"/>
                <a:gd name="T17" fmla="*/ 172 h 173"/>
                <a:gd name="T18" fmla="*/ 0 w 115"/>
                <a:gd name="T19" fmla="*/ 172 h 173"/>
                <a:gd name="T20" fmla="*/ 0 w 115"/>
                <a:gd name="T21" fmla="*/ 13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73">
                  <a:moveTo>
                    <a:pt x="0" y="135"/>
                  </a:moveTo>
                  <a:lnTo>
                    <a:pt x="71" y="29"/>
                  </a:lnTo>
                  <a:lnTo>
                    <a:pt x="2" y="29"/>
                  </a:lnTo>
                  <a:lnTo>
                    <a:pt x="2" y="0"/>
                  </a:lnTo>
                  <a:lnTo>
                    <a:pt x="111" y="0"/>
                  </a:lnTo>
                  <a:lnTo>
                    <a:pt x="111" y="34"/>
                  </a:lnTo>
                  <a:lnTo>
                    <a:pt x="40" y="140"/>
                  </a:lnTo>
                  <a:lnTo>
                    <a:pt x="114" y="140"/>
                  </a:lnTo>
                  <a:lnTo>
                    <a:pt x="114" y="172"/>
                  </a:lnTo>
                  <a:lnTo>
                    <a:pt x="0" y="172"/>
                  </a:lnTo>
                  <a:lnTo>
                    <a:pt x="0" y="13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0" name="Freeform 56">
              <a:extLst>
                <a:ext uri="{FF2B5EF4-FFF2-40B4-BE49-F238E27FC236}">
                  <a16:creationId xmlns:a16="http://schemas.microsoft.com/office/drawing/2014/main" id="{6F5444E0-9B43-3A4E-8ED5-147E0A734385}"/>
                </a:ext>
              </a:extLst>
            </p:cNvPr>
            <p:cNvSpPr>
              <a:spLocks noChangeArrowheads="1"/>
            </p:cNvSpPr>
            <p:nvPr/>
          </p:nvSpPr>
          <p:spPr bwMode="auto">
            <a:xfrm>
              <a:off x="6697663" y="2198688"/>
              <a:ext cx="50800" cy="65087"/>
            </a:xfrm>
            <a:custGeom>
              <a:avLst/>
              <a:gdLst>
                <a:gd name="T0" fmla="*/ 19 w 139"/>
                <a:gd name="T1" fmla="*/ 14 h 179"/>
                <a:gd name="T2" fmla="*/ 72 w 139"/>
                <a:gd name="T3" fmla="*/ 0 h 179"/>
                <a:gd name="T4" fmla="*/ 135 w 139"/>
                <a:gd name="T5" fmla="*/ 69 h 179"/>
                <a:gd name="T6" fmla="*/ 135 w 139"/>
                <a:gd name="T7" fmla="*/ 143 h 179"/>
                <a:gd name="T8" fmla="*/ 138 w 139"/>
                <a:gd name="T9" fmla="*/ 175 h 179"/>
                <a:gd name="T10" fmla="*/ 101 w 139"/>
                <a:gd name="T11" fmla="*/ 175 h 179"/>
                <a:gd name="T12" fmla="*/ 98 w 139"/>
                <a:gd name="T13" fmla="*/ 151 h 179"/>
                <a:gd name="T14" fmla="*/ 51 w 139"/>
                <a:gd name="T15" fmla="*/ 178 h 179"/>
                <a:gd name="T16" fmla="*/ 0 w 139"/>
                <a:gd name="T17" fmla="*/ 128 h 179"/>
                <a:gd name="T18" fmla="*/ 88 w 139"/>
                <a:gd name="T19" fmla="*/ 69 h 179"/>
                <a:gd name="T20" fmla="*/ 96 w 139"/>
                <a:gd name="T21" fmla="*/ 69 h 179"/>
                <a:gd name="T22" fmla="*/ 96 w 139"/>
                <a:gd name="T23" fmla="*/ 64 h 179"/>
                <a:gd name="T24" fmla="*/ 64 w 139"/>
                <a:gd name="T25" fmla="*/ 32 h 179"/>
                <a:gd name="T26" fmla="*/ 19 w 139"/>
                <a:gd name="T27" fmla="*/ 48 h 179"/>
                <a:gd name="T28" fmla="*/ 19 w 139"/>
                <a:gd name="T29" fmla="*/ 14 h 179"/>
                <a:gd name="T30" fmla="*/ 96 w 139"/>
                <a:gd name="T31" fmla="*/ 93 h 179"/>
                <a:gd name="T32" fmla="*/ 40 w 139"/>
                <a:gd name="T33" fmla="*/ 125 h 179"/>
                <a:gd name="T34" fmla="*/ 66 w 139"/>
                <a:gd name="T35" fmla="*/ 151 h 179"/>
                <a:gd name="T36" fmla="*/ 98 w 139"/>
                <a:gd name="T37" fmla="*/ 101 h 179"/>
                <a:gd name="T38" fmla="*/ 98 w 139"/>
                <a:gd name="T39" fmla="*/ 93 h 179"/>
                <a:gd name="T40" fmla="*/ 96 w 139"/>
                <a:gd name="T41" fmla="*/ 9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179">
                  <a:moveTo>
                    <a:pt x="19" y="14"/>
                  </a:moveTo>
                  <a:cubicBezTo>
                    <a:pt x="29" y="8"/>
                    <a:pt x="45" y="0"/>
                    <a:pt x="72" y="0"/>
                  </a:cubicBezTo>
                  <a:cubicBezTo>
                    <a:pt x="122" y="0"/>
                    <a:pt x="135" y="27"/>
                    <a:pt x="135" y="69"/>
                  </a:cubicBezTo>
                  <a:lnTo>
                    <a:pt x="135" y="143"/>
                  </a:lnTo>
                  <a:cubicBezTo>
                    <a:pt x="135" y="157"/>
                    <a:pt x="135" y="167"/>
                    <a:pt x="138" y="175"/>
                  </a:cubicBezTo>
                  <a:lnTo>
                    <a:pt x="101" y="175"/>
                  </a:lnTo>
                  <a:cubicBezTo>
                    <a:pt x="98" y="167"/>
                    <a:pt x="98" y="159"/>
                    <a:pt x="98" y="151"/>
                  </a:cubicBezTo>
                  <a:cubicBezTo>
                    <a:pt x="88" y="165"/>
                    <a:pt x="74" y="178"/>
                    <a:pt x="51" y="178"/>
                  </a:cubicBezTo>
                  <a:cubicBezTo>
                    <a:pt x="24" y="178"/>
                    <a:pt x="0" y="159"/>
                    <a:pt x="0" y="128"/>
                  </a:cubicBezTo>
                  <a:cubicBezTo>
                    <a:pt x="0" y="80"/>
                    <a:pt x="37" y="69"/>
                    <a:pt x="88" y="69"/>
                  </a:cubicBezTo>
                  <a:lnTo>
                    <a:pt x="96" y="69"/>
                  </a:lnTo>
                  <a:lnTo>
                    <a:pt x="96" y="64"/>
                  </a:lnTo>
                  <a:cubicBezTo>
                    <a:pt x="96" y="48"/>
                    <a:pt x="88" y="32"/>
                    <a:pt x="64" y="32"/>
                  </a:cubicBezTo>
                  <a:cubicBezTo>
                    <a:pt x="43" y="32"/>
                    <a:pt x="27" y="43"/>
                    <a:pt x="19" y="48"/>
                  </a:cubicBezTo>
                  <a:lnTo>
                    <a:pt x="19" y="14"/>
                  </a:lnTo>
                  <a:close/>
                  <a:moveTo>
                    <a:pt x="96" y="93"/>
                  </a:moveTo>
                  <a:cubicBezTo>
                    <a:pt x="61" y="93"/>
                    <a:pt x="40" y="101"/>
                    <a:pt x="40" y="125"/>
                  </a:cubicBezTo>
                  <a:cubicBezTo>
                    <a:pt x="40" y="141"/>
                    <a:pt x="51" y="151"/>
                    <a:pt x="66" y="151"/>
                  </a:cubicBezTo>
                  <a:cubicBezTo>
                    <a:pt x="90" y="151"/>
                    <a:pt x="98" y="133"/>
                    <a:pt x="98" y="101"/>
                  </a:cubicBezTo>
                  <a:lnTo>
                    <a:pt x="98" y="93"/>
                  </a:lnTo>
                  <a:lnTo>
                    <a:pt x="96" y="9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 name="Freeform 57">
              <a:extLst>
                <a:ext uri="{FF2B5EF4-FFF2-40B4-BE49-F238E27FC236}">
                  <a16:creationId xmlns:a16="http://schemas.microsoft.com/office/drawing/2014/main" id="{5209B68E-4CA5-514C-9BFD-4269D8E8645A}"/>
                </a:ext>
              </a:extLst>
            </p:cNvPr>
            <p:cNvSpPr>
              <a:spLocks noChangeArrowheads="1"/>
            </p:cNvSpPr>
            <p:nvPr/>
          </p:nvSpPr>
          <p:spPr bwMode="auto">
            <a:xfrm>
              <a:off x="6753225" y="2181225"/>
              <a:ext cx="36513" cy="80963"/>
            </a:xfrm>
            <a:custGeom>
              <a:avLst/>
              <a:gdLst>
                <a:gd name="T0" fmla="*/ 26 w 101"/>
                <a:gd name="T1" fmla="*/ 14 h 224"/>
                <a:gd name="T2" fmla="*/ 66 w 101"/>
                <a:gd name="T3" fmla="*/ 0 h 224"/>
                <a:gd name="T4" fmla="*/ 66 w 101"/>
                <a:gd name="T5" fmla="*/ 48 h 224"/>
                <a:gd name="T6" fmla="*/ 100 w 101"/>
                <a:gd name="T7" fmla="*/ 48 h 224"/>
                <a:gd name="T8" fmla="*/ 100 w 101"/>
                <a:gd name="T9" fmla="*/ 77 h 224"/>
                <a:gd name="T10" fmla="*/ 66 w 101"/>
                <a:gd name="T11" fmla="*/ 77 h 224"/>
                <a:gd name="T12" fmla="*/ 66 w 101"/>
                <a:gd name="T13" fmla="*/ 167 h 224"/>
                <a:gd name="T14" fmla="*/ 85 w 101"/>
                <a:gd name="T15" fmla="*/ 191 h 224"/>
                <a:gd name="T16" fmla="*/ 100 w 101"/>
                <a:gd name="T17" fmla="*/ 188 h 224"/>
                <a:gd name="T18" fmla="*/ 100 w 101"/>
                <a:gd name="T19" fmla="*/ 218 h 224"/>
                <a:gd name="T20" fmla="*/ 74 w 101"/>
                <a:gd name="T21" fmla="*/ 223 h 224"/>
                <a:gd name="T22" fmla="*/ 26 w 101"/>
                <a:gd name="T23" fmla="*/ 173 h 224"/>
                <a:gd name="T24" fmla="*/ 26 w 101"/>
                <a:gd name="T25" fmla="*/ 77 h 224"/>
                <a:gd name="T26" fmla="*/ 0 w 101"/>
                <a:gd name="T27" fmla="*/ 77 h 224"/>
                <a:gd name="T28" fmla="*/ 0 w 101"/>
                <a:gd name="T29" fmla="*/ 48 h 224"/>
                <a:gd name="T30" fmla="*/ 26 w 101"/>
                <a:gd name="T31" fmla="*/ 48 h 224"/>
                <a:gd name="T32" fmla="*/ 26 w 101"/>
                <a:gd name="T33" fmla="*/ 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 h="224">
                  <a:moveTo>
                    <a:pt x="26" y="14"/>
                  </a:moveTo>
                  <a:lnTo>
                    <a:pt x="66" y="0"/>
                  </a:lnTo>
                  <a:lnTo>
                    <a:pt x="66" y="48"/>
                  </a:lnTo>
                  <a:lnTo>
                    <a:pt x="100" y="48"/>
                  </a:lnTo>
                  <a:lnTo>
                    <a:pt x="100" y="77"/>
                  </a:lnTo>
                  <a:lnTo>
                    <a:pt x="66" y="77"/>
                  </a:lnTo>
                  <a:lnTo>
                    <a:pt x="66" y="167"/>
                  </a:lnTo>
                  <a:cubicBezTo>
                    <a:pt x="66" y="186"/>
                    <a:pt x="71" y="191"/>
                    <a:pt x="85" y="191"/>
                  </a:cubicBezTo>
                  <a:cubicBezTo>
                    <a:pt x="92" y="191"/>
                    <a:pt x="98" y="188"/>
                    <a:pt x="100" y="188"/>
                  </a:cubicBezTo>
                  <a:lnTo>
                    <a:pt x="100" y="218"/>
                  </a:lnTo>
                  <a:cubicBezTo>
                    <a:pt x="95" y="220"/>
                    <a:pt x="85" y="223"/>
                    <a:pt x="74" y="223"/>
                  </a:cubicBezTo>
                  <a:cubicBezTo>
                    <a:pt x="45" y="223"/>
                    <a:pt x="26" y="210"/>
                    <a:pt x="26" y="173"/>
                  </a:cubicBezTo>
                  <a:lnTo>
                    <a:pt x="26" y="77"/>
                  </a:lnTo>
                  <a:lnTo>
                    <a:pt x="0" y="77"/>
                  </a:lnTo>
                  <a:lnTo>
                    <a:pt x="0" y="48"/>
                  </a:lnTo>
                  <a:lnTo>
                    <a:pt x="26" y="48"/>
                  </a:lnTo>
                  <a:lnTo>
                    <a:pt x="26" y="1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2" name="Freeform 58">
              <a:extLst>
                <a:ext uri="{FF2B5EF4-FFF2-40B4-BE49-F238E27FC236}">
                  <a16:creationId xmlns:a16="http://schemas.microsoft.com/office/drawing/2014/main" id="{76761905-9146-0A4F-862D-A1A63B931B78}"/>
                </a:ext>
              </a:extLst>
            </p:cNvPr>
            <p:cNvSpPr>
              <a:spLocks noChangeArrowheads="1"/>
            </p:cNvSpPr>
            <p:nvPr/>
          </p:nvSpPr>
          <p:spPr bwMode="auto">
            <a:xfrm>
              <a:off x="6799263" y="2173288"/>
              <a:ext cx="15875" cy="88900"/>
            </a:xfrm>
            <a:custGeom>
              <a:avLst/>
              <a:gdLst>
                <a:gd name="T0" fmla="*/ 0 w 46"/>
                <a:gd name="T1" fmla="*/ 0 h 247"/>
                <a:gd name="T2" fmla="*/ 42 w 46"/>
                <a:gd name="T3" fmla="*/ 0 h 247"/>
                <a:gd name="T4" fmla="*/ 42 w 46"/>
                <a:gd name="T5" fmla="*/ 39 h 247"/>
                <a:gd name="T6" fmla="*/ 0 w 46"/>
                <a:gd name="T7" fmla="*/ 39 h 247"/>
                <a:gd name="T8" fmla="*/ 0 w 46"/>
                <a:gd name="T9" fmla="*/ 0 h 247"/>
                <a:gd name="T10" fmla="*/ 5 w 46"/>
                <a:gd name="T11" fmla="*/ 74 h 247"/>
                <a:gd name="T12" fmla="*/ 45 w 46"/>
                <a:gd name="T13" fmla="*/ 74 h 247"/>
                <a:gd name="T14" fmla="*/ 45 w 46"/>
                <a:gd name="T15" fmla="*/ 246 h 247"/>
                <a:gd name="T16" fmla="*/ 5 w 46"/>
                <a:gd name="T17" fmla="*/ 246 h 247"/>
                <a:gd name="T18" fmla="*/ 5 w 46"/>
                <a:gd name="T19" fmla="*/ 7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47">
                  <a:moveTo>
                    <a:pt x="0" y="0"/>
                  </a:moveTo>
                  <a:lnTo>
                    <a:pt x="42" y="0"/>
                  </a:lnTo>
                  <a:lnTo>
                    <a:pt x="42" y="39"/>
                  </a:lnTo>
                  <a:lnTo>
                    <a:pt x="0" y="39"/>
                  </a:lnTo>
                  <a:lnTo>
                    <a:pt x="0" y="0"/>
                  </a:lnTo>
                  <a:close/>
                  <a:moveTo>
                    <a:pt x="5" y="74"/>
                  </a:moveTo>
                  <a:lnTo>
                    <a:pt x="45" y="74"/>
                  </a:lnTo>
                  <a:lnTo>
                    <a:pt x="45" y="246"/>
                  </a:lnTo>
                  <a:lnTo>
                    <a:pt x="5" y="246"/>
                  </a:lnTo>
                  <a:lnTo>
                    <a:pt x="5"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3" name="Freeform 59">
              <a:extLst>
                <a:ext uri="{FF2B5EF4-FFF2-40B4-BE49-F238E27FC236}">
                  <a16:creationId xmlns:a16="http://schemas.microsoft.com/office/drawing/2014/main" id="{C4EC0376-B5BE-4A49-92C6-41CC15FB5D67}"/>
                </a:ext>
              </a:extLst>
            </p:cNvPr>
            <p:cNvSpPr>
              <a:spLocks noChangeArrowheads="1"/>
            </p:cNvSpPr>
            <p:nvPr/>
          </p:nvSpPr>
          <p:spPr bwMode="auto">
            <a:xfrm>
              <a:off x="6826250" y="2198688"/>
              <a:ext cx="53975" cy="65087"/>
            </a:xfrm>
            <a:custGeom>
              <a:avLst/>
              <a:gdLst>
                <a:gd name="T0" fmla="*/ 148 w 149"/>
                <a:gd name="T1" fmla="*/ 90 h 181"/>
                <a:gd name="T2" fmla="*/ 74 w 149"/>
                <a:gd name="T3" fmla="*/ 180 h 181"/>
                <a:gd name="T4" fmla="*/ 0 w 149"/>
                <a:gd name="T5" fmla="*/ 90 h 181"/>
                <a:gd name="T6" fmla="*/ 74 w 149"/>
                <a:gd name="T7" fmla="*/ 0 h 181"/>
                <a:gd name="T8" fmla="*/ 148 w 149"/>
                <a:gd name="T9" fmla="*/ 90 h 181"/>
                <a:gd name="T10" fmla="*/ 106 w 149"/>
                <a:gd name="T11" fmla="*/ 87 h 181"/>
                <a:gd name="T12" fmla="*/ 74 w 149"/>
                <a:gd name="T13" fmla="*/ 29 h 181"/>
                <a:gd name="T14" fmla="*/ 42 w 149"/>
                <a:gd name="T15" fmla="*/ 87 h 181"/>
                <a:gd name="T16" fmla="*/ 74 w 149"/>
                <a:gd name="T17" fmla="*/ 148 h 181"/>
                <a:gd name="T18" fmla="*/ 106 w 149"/>
                <a:gd name="T19" fmla="*/ 87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81">
                  <a:moveTo>
                    <a:pt x="148" y="90"/>
                  </a:moveTo>
                  <a:cubicBezTo>
                    <a:pt x="148" y="162"/>
                    <a:pt x="109" y="180"/>
                    <a:pt x="74" y="180"/>
                  </a:cubicBezTo>
                  <a:cubicBezTo>
                    <a:pt x="40" y="180"/>
                    <a:pt x="0" y="164"/>
                    <a:pt x="0" y="90"/>
                  </a:cubicBezTo>
                  <a:cubicBezTo>
                    <a:pt x="3" y="19"/>
                    <a:pt x="42" y="0"/>
                    <a:pt x="74" y="0"/>
                  </a:cubicBezTo>
                  <a:cubicBezTo>
                    <a:pt x="109" y="0"/>
                    <a:pt x="148" y="19"/>
                    <a:pt x="148" y="90"/>
                  </a:cubicBezTo>
                  <a:close/>
                  <a:moveTo>
                    <a:pt x="106" y="87"/>
                  </a:moveTo>
                  <a:cubicBezTo>
                    <a:pt x="106" y="58"/>
                    <a:pt x="101" y="29"/>
                    <a:pt x="74" y="29"/>
                  </a:cubicBezTo>
                  <a:cubicBezTo>
                    <a:pt x="48" y="29"/>
                    <a:pt x="42" y="61"/>
                    <a:pt x="42" y="87"/>
                  </a:cubicBezTo>
                  <a:cubicBezTo>
                    <a:pt x="42" y="117"/>
                    <a:pt x="50" y="148"/>
                    <a:pt x="74" y="148"/>
                  </a:cubicBezTo>
                  <a:cubicBezTo>
                    <a:pt x="101" y="148"/>
                    <a:pt x="106" y="117"/>
                    <a:pt x="106" y="8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 name="Freeform 60">
              <a:extLst>
                <a:ext uri="{FF2B5EF4-FFF2-40B4-BE49-F238E27FC236}">
                  <a16:creationId xmlns:a16="http://schemas.microsoft.com/office/drawing/2014/main" id="{7A473DE1-5D73-4144-9450-812D6C82FCEC}"/>
                </a:ext>
              </a:extLst>
            </p:cNvPr>
            <p:cNvSpPr>
              <a:spLocks noChangeArrowheads="1"/>
            </p:cNvSpPr>
            <p:nvPr/>
          </p:nvSpPr>
          <p:spPr bwMode="auto">
            <a:xfrm>
              <a:off x="6891338" y="2198688"/>
              <a:ext cx="47625" cy="63500"/>
            </a:xfrm>
            <a:custGeom>
              <a:avLst/>
              <a:gdLst>
                <a:gd name="T0" fmla="*/ 0 w 133"/>
                <a:gd name="T1" fmla="*/ 32 h 176"/>
                <a:gd name="T2" fmla="*/ 0 w 133"/>
                <a:gd name="T3" fmla="*/ 3 h 176"/>
                <a:gd name="T4" fmla="*/ 37 w 133"/>
                <a:gd name="T5" fmla="*/ 3 h 176"/>
                <a:gd name="T6" fmla="*/ 37 w 133"/>
                <a:gd name="T7" fmla="*/ 30 h 176"/>
                <a:gd name="T8" fmla="*/ 37 w 133"/>
                <a:gd name="T9" fmla="*/ 30 h 176"/>
                <a:gd name="T10" fmla="*/ 37 w 133"/>
                <a:gd name="T11" fmla="*/ 30 h 176"/>
                <a:gd name="T12" fmla="*/ 82 w 133"/>
                <a:gd name="T13" fmla="*/ 0 h 176"/>
                <a:gd name="T14" fmla="*/ 132 w 133"/>
                <a:gd name="T15" fmla="*/ 64 h 176"/>
                <a:gd name="T16" fmla="*/ 132 w 133"/>
                <a:gd name="T17" fmla="*/ 175 h 176"/>
                <a:gd name="T18" fmla="*/ 92 w 133"/>
                <a:gd name="T19" fmla="*/ 175 h 176"/>
                <a:gd name="T20" fmla="*/ 92 w 133"/>
                <a:gd name="T21" fmla="*/ 72 h 176"/>
                <a:gd name="T22" fmla="*/ 69 w 133"/>
                <a:gd name="T23" fmla="*/ 35 h 176"/>
                <a:gd name="T24" fmla="*/ 39 w 133"/>
                <a:gd name="T25" fmla="*/ 75 h 176"/>
                <a:gd name="T26" fmla="*/ 39 w 133"/>
                <a:gd name="T27" fmla="*/ 175 h 176"/>
                <a:gd name="T28" fmla="*/ 0 w 133"/>
                <a:gd name="T29" fmla="*/ 175 h 176"/>
                <a:gd name="T30" fmla="*/ 0 w 133"/>
                <a:gd name="T31"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3" h="176">
                  <a:moveTo>
                    <a:pt x="0" y="32"/>
                  </a:moveTo>
                  <a:cubicBezTo>
                    <a:pt x="0" y="22"/>
                    <a:pt x="0" y="11"/>
                    <a:pt x="0" y="3"/>
                  </a:cubicBezTo>
                  <a:lnTo>
                    <a:pt x="37" y="3"/>
                  </a:lnTo>
                  <a:cubicBezTo>
                    <a:pt x="37" y="11"/>
                    <a:pt x="37" y="22"/>
                    <a:pt x="37" y="30"/>
                  </a:cubicBezTo>
                  <a:lnTo>
                    <a:pt x="37" y="30"/>
                  </a:lnTo>
                  <a:lnTo>
                    <a:pt x="37" y="30"/>
                  </a:lnTo>
                  <a:cubicBezTo>
                    <a:pt x="42" y="19"/>
                    <a:pt x="53" y="0"/>
                    <a:pt x="82" y="0"/>
                  </a:cubicBezTo>
                  <a:cubicBezTo>
                    <a:pt x="119" y="0"/>
                    <a:pt x="132" y="30"/>
                    <a:pt x="132" y="64"/>
                  </a:cubicBezTo>
                  <a:lnTo>
                    <a:pt x="132" y="175"/>
                  </a:lnTo>
                  <a:lnTo>
                    <a:pt x="92" y="175"/>
                  </a:lnTo>
                  <a:lnTo>
                    <a:pt x="92" y="72"/>
                  </a:lnTo>
                  <a:cubicBezTo>
                    <a:pt x="92" y="45"/>
                    <a:pt x="87" y="35"/>
                    <a:pt x="69" y="35"/>
                  </a:cubicBezTo>
                  <a:cubicBezTo>
                    <a:pt x="47" y="35"/>
                    <a:pt x="39" y="53"/>
                    <a:pt x="39" y="75"/>
                  </a:cubicBezTo>
                  <a:lnTo>
                    <a:pt x="39" y="175"/>
                  </a:lnTo>
                  <a:lnTo>
                    <a:pt x="0" y="175"/>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5" name="Freeform 61">
              <a:extLst>
                <a:ext uri="{FF2B5EF4-FFF2-40B4-BE49-F238E27FC236}">
                  <a16:creationId xmlns:a16="http://schemas.microsoft.com/office/drawing/2014/main" id="{0287D3F3-480C-F449-ADEC-D19F4024AC75}"/>
                </a:ext>
              </a:extLst>
            </p:cNvPr>
            <p:cNvSpPr>
              <a:spLocks noChangeArrowheads="1"/>
            </p:cNvSpPr>
            <p:nvPr/>
          </p:nvSpPr>
          <p:spPr bwMode="auto">
            <a:xfrm>
              <a:off x="5264150" y="2032000"/>
              <a:ext cx="47625" cy="84138"/>
            </a:xfrm>
            <a:custGeom>
              <a:avLst/>
              <a:gdLst>
                <a:gd name="T0" fmla="*/ 0 w 133"/>
                <a:gd name="T1" fmla="*/ 0 h 234"/>
                <a:gd name="T2" fmla="*/ 64 w 133"/>
                <a:gd name="T3" fmla="*/ 0 h 234"/>
                <a:gd name="T4" fmla="*/ 132 w 133"/>
                <a:gd name="T5" fmla="*/ 72 h 234"/>
                <a:gd name="T6" fmla="*/ 64 w 133"/>
                <a:gd name="T7" fmla="*/ 143 h 234"/>
                <a:gd name="T8" fmla="*/ 42 w 133"/>
                <a:gd name="T9" fmla="*/ 143 h 234"/>
                <a:gd name="T10" fmla="*/ 42 w 133"/>
                <a:gd name="T11" fmla="*/ 233 h 234"/>
                <a:gd name="T12" fmla="*/ 3 w 133"/>
                <a:gd name="T13" fmla="*/ 233 h 234"/>
                <a:gd name="T14" fmla="*/ 0 w 133"/>
                <a:gd name="T15" fmla="*/ 0 h 234"/>
                <a:gd name="T16" fmla="*/ 56 w 133"/>
                <a:gd name="T17" fmla="*/ 111 h 234"/>
                <a:gd name="T18" fmla="*/ 93 w 133"/>
                <a:gd name="T19" fmla="*/ 72 h 234"/>
                <a:gd name="T20" fmla="*/ 56 w 133"/>
                <a:gd name="T21" fmla="*/ 34 h 234"/>
                <a:gd name="T22" fmla="*/ 40 w 133"/>
                <a:gd name="T23" fmla="*/ 34 h 234"/>
                <a:gd name="T24" fmla="*/ 40 w 133"/>
                <a:gd name="T25" fmla="*/ 111 h 234"/>
                <a:gd name="T26" fmla="*/ 56 w 133"/>
                <a:gd name="T27" fmla="*/ 11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234">
                  <a:moveTo>
                    <a:pt x="0" y="0"/>
                  </a:moveTo>
                  <a:lnTo>
                    <a:pt x="64" y="0"/>
                  </a:lnTo>
                  <a:cubicBezTo>
                    <a:pt x="109" y="0"/>
                    <a:pt x="132" y="27"/>
                    <a:pt x="132" y="72"/>
                  </a:cubicBezTo>
                  <a:cubicBezTo>
                    <a:pt x="132" y="117"/>
                    <a:pt x="109" y="143"/>
                    <a:pt x="64" y="143"/>
                  </a:cubicBezTo>
                  <a:lnTo>
                    <a:pt x="42" y="143"/>
                  </a:lnTo>
                  <a:lnTo>
                    <a:pt x="42" y="233"/>
                  </a:lnTo>
                  <a:lnTo>
                    <a:pt x="3" y="233"/>
                  </a:lnTo>
                  <a:lnTo>
                    <a:pt x="0" y="0"/>
                  </a:lnTo>
                  <a:close/>
                  <a:moveTo>
                    <a:pt x="56" y="111"/>
                  </a:moveTo>
                  <a:cubicBezTo>
                    <a:pt x="79" y="111"/>
                    <a:pt x="93" y="98"/>
                    <a:pt x="93" y="72"/>
                  </a:cubicBezTo>
                  <a:cubicBezTo>
                    <a:pt x="93" y="45"/>
                    <a:pt x="82" y="34"/>
                    <a:pt x="56" y="34"/>
                  </a:cubicBezTo>
                  <a:lnTo>
                    <a:pt x="40" y="34"/>
                  </a:lnTo>
                  <a:lnTo>
                    <a:pt x="40" y="111"/>
                  </a:lnTo>
                  <a:lnTo>
                    <a:pt x="56" y="11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6" name="Freeform 62">
              <a:extLst>
                <a:ext uri="{FF2B5EF4-FFF2-40B4-BE49-F238E27FC236}">
                  <a16:creationId xmlns:a16="http://schemas.microsoft.com/office/drawing/2014/main" id="{1DE00629-AC8D-034F-8720-A9F678E9650E}"/>
                </a:ext>
              </a:extLst>
            </p:cNvPr>
            <p:cNvSpPr>
              <a:spLocks noChangeArrowheads="1"/>
            </p:cNvSpPr>
            <p:nvPr/>
          </p:nvSpPr>
          <p:spPr bwMode="auto">
            <a:xfrm>
              <a:off x="5313363" y="2052638"/>
              <a:ext cx="47625" cy="63500"/>
            </a:xfrm>
            <a:custGeom>
              <a:avLst/>
              <a:gdLst>
                <a:gd name="T0" fmla="*/ 16 w 131"/>
                <a:gd name="T1" fmla="*/ 14 h 176"/>
                <a:gd name="T2" fmla="*/ 66 w 131"/>
                <a:gd name="T3" fmla="*/ 0 h 176"/>
                <a:gd name="T4" fmla="*/ 127 w 131"/>
                <a:gd name="T5" fmla="*/ 69 h 176"/>
                <a:gd name="T6" fmla="*/ 127 w 131"/>
                <a:gd name="T7" fmla="*/ 143 h 176"/>
                <a:gd name="T8" fmla="*/ 130 w 131"/>
                <a:gd name="T9" fmla="*/ 172 h 176"/>
                <a:gd name="T10" fmla="*/ 95 w 131"/>
                <a:gd name="T11" fmla="*/ 172 h 176"/>
                <a:gd name="T12" fmla="*/ 92 w 131"/>
                <a:gd name="T13" fmla="*/ 149 h 176"/>
                <a:gd name="T14" fmla="*/ 47 w 131"/>
                <a:gd name="T15" fmla="*/ 175 h 176"/>
                <a:gd name="T16" fmla="*/ 0 w 131"/>
                <a:gd name="T17" fmla="*/ 125 h 176"/>
                <a:gd name="T18" fmla="*/ 84 w 131"/>
                <a:gd name="T19" fmla="*/ 67 h 176"/>
                <a:gd name="T20" fmla="*/ 92 w 131"/>
                <a:gd name="T21" fmla="*/ 67 h 176"/>
                <a:gd name="T22" fmla="*/ 92 w 131"/>
                <a:gd name="T23" fmla="*/ 61 h 176"/>
                <a:gd name="T24" fmla="*/ 63 w 131"/>
                <a:gd name="T25" fmla="*/ 29 h 176"/>
                <a:gd name="T26" fmla="*/ 18 w 131"/>
                <a:gd name="T27" fmla="*/ 45 h 176"/>
                <a:gd name="T28" fmla="*/ 16 w 131"/>
                <a:gd name="T29" fmla="*/ 14 h 176"/>
                <a:gd name="T30" fmla="*/ 87 w 131"/>
                <a:gd name="T31" fmla="*/ 93 h 176"/>
                <a:gd name="T32" fmla="*/ 34 w 131"/>
                <a:gd name="T33" fmla="*/ 125 h 176"/>
                <a:gd name="T34" fmla="*/ 58 w 131"/>
                <a:gd name="T35" fmla="*/ 151 h 176"/>
                <a:gd name="T36" fmla="*/ 90 w 131"/>
                <a:gd name="T37" fmla="*/ 101 h 176"/>
                <a:gd name="T38" fmla="*/ 90 w 131"/>
                <a:gd name="T39" fmla="*/ 93 h 176"/>
                <a:gd name="T40" fmla="*/ 87 w 131"/>
                <a:gd name="T41" fmla="*/ 9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176">
                  <a:moveTo>
                    <a:pt x="16" y="14"/>
                  </a:moveTo>
                  <a:cubicBezTo>
                    <a:pt x="26" y="8"/>
                    <a:pt x="42" y="0"/>
                    <a:pt x="66" y="0"/>
                  </a:cubicBezTo>
                  <a:cubicBezTo>
                    <a:pt x="116" y="0"/>
                    <a:pt x="127" y="27"/>
                    <a:pt x="127" y="69"/>
                  </a:cubicBezTo>
                  <a:lnTo>
                    <a:pt x="127" y="143"/>
                  </a:lnTo>
                  <a:cubicBezTo>
                    <a:pt x="127" y="157"/>
                    <a:pt x="127" y="167"/>
                    <a:pt x="130" y="172"/>
                  </a:cubicBezTo>
                  <a:lnTo>
                    <a:pt x="95" y="172"/>
                  </a:lnTo>
                  <a:cubicBezTo>
                    <a:pt x="92" y="164"/>
                    <a:pt x="92" y="157"/>
                    <a:pt x="92" y="149"/>
                  </a:cubicBezTo>
                  <a:cubicBezTo>
                    <a:pt x="82" y="162"/>
                    <a:pt x="71" y="175"/>
                    <a:pt x="47" y="175"/>
                  </a:cubicBezTo>
                  <a:cubicBezTo>
                    <a:pt x="24" y="175"/>
                    <a:pt x="0" y="157"/>
                    <a:pt x="0" y="125"/>
                  </a:cubicBezTo>
                  <a:cubicBezTo>
                    <a:pt x="0" y="77"/>
                    <a:pt x="34" y="67"/>
                    <a:pt x="84" y="67"/>
                  </a:cubicBezTo>
                  <a:lnTo>
                    <a:pt x="92" y="67"/>
                  </a:lnTo>
                  <a:lnTo>
                    <a:pt x="92" y="61"/>
                  </a:lnTo>
                  <a:cubicBezTo>
                    <a:pt x="92" y="45"/>
                    <a:pt x="84" y="29"/>
                    <a:pt x="63" y="29"/>
                  </a:cubicBezTo>
                  <a:cubicBezTo>
                    <a:pt x="45" y="29"/>
                    <a:pt x="26" y="40"/>
                    <a:pt x="18" y="45"/>
                  </a:cubicBezTo>
                  <a:lnTo>
                    <a:pt x="16" y="14"/>
                  </a:lnTo>
                  <a:close/>
                  <a:moveTo>
                    <a:pt x="87" y="93"/>
                  </a:moveTo>
                  <a:cubicBezTo>
                    <a:pt x="55" y="93"/>
                    <a:pt x="34" y="101"/>
                    <a:pt x="34" y="125"/>
                  </a:cubicBezTo>
                  <a:cubicBezTo>
                    <a:pt x="34" y="141"/>
                    <a:pt x="45" y="151"/>
                    <a:pt x="58" y="151"/>
                  </a:cubicBezTo>
                  <a:cubicBezTo>
                    <a:pt x="82" y="151"/>
                    <a:pt x="90" y="133"/>
                    <a:pt x="90" y="101"/>
                  </a:cubicBezTo>
                  <a:lnTo>
                    <a:pt x="90" y="93"/>
                  </a:lnTo>
                  <a:lnTo>
                    <a:pt x="87" y="9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7" name="Freeform 63">
              <a:extLst>
                <a:ext uri="{FF2B5EF4-FFF2-40B4-BE49-F238E27FC236}">
                  <a16:creationId xmlns:a16="http://schemas.microsoft.com/office/drawing/2014/main" id="{AA55EFAB-A7CA-1E4E-94CF-8B14CE87213F}"/>
                </a:ext>
              </a:extLst>
            </p:cNvPr>
            <p:cNvSpPr>
              <a:spLocks noChangeArrowheads="1"/>
            </p:cNvSpPr>
            <p:nvPr/>
          </p:nvSpPr>
          <p:spPr bwMode="auto">
            <a:xfrm>
              <a:off x="5373688" y="2052638"/>
              <a:ext cx="46037" cy="63500"/>
            </a:xfrm>
            <a:custGeom>
              <a:avLst/>
              <a:gdLst>
                <a:gd name="T0" fmla="*/ 0 w 128"/>
                <a:gd name="T1" fmla="*/ 32 h 176"/>
                <a:gd name="T2" fmla="*/ 0 w 128"/>
                <a:gd name="T3" fmla="*/ 3 h 176"/>
                <a:gd name="T4" fmla="*/ 37 w 128"/>
                <a:gd name="T5" fmla="*/ 3 h 176"/>
                <a:gd name="T6" fmla="*/ 37 w 128"/>
                <a:gd name="T7" fmla="*/ 29 h 176"/>
                <a:gd name="T8" fmla="*/ 37 w 128"/>
                <a:gd name="T9" fmla="*/ 29 h 176"/>
                <a:gd name="T10" fmla="*/ 37 w 128"/>
                <a:gd name="T11" fmla="*/ 29 h 176"/>
                <a:gd name="T12" fmla="*/ 79 w 128"/>
                <a:gd name="T13" fmla="*/ 0 h 176"/>
                <a:gd name="T14" fmla="*/ 127 w 128"/>
                <a:gd name="T15" fmla="*/ 64 h 176"/>
                <a:gd name="T16" fmla="*/ 127 w 128"/>
                <a:gd name="T17" fmla="*/ 175 h 176"/>
                <a:gd name="T18" fmla="*/ 87 w 128"/>
                <a:gd name="T19" fmla="*/ 175 h 176"/>
                <a:gd name="T20" fmla="*/ 87 w 128"/>
                <a:gd name="T21" fmla="*/ 72 h 176"/>
                <a:gd name="T22" fmla="*/ 66 w 128"/>
                <a:gd name="T23" fmla="*/ 35 h 176"/>
                <a:gd name="T24" fmla="*/ 39 w 128"/>
                <a:gd name="T25" fmla="*/ 74 h 176"/>
                <a:gd name="T26" fmla="*/ 39 w 128"/>
                <a:gd name="T27" fmla="*/ 175 h 176"/>
                <a:gd name="T28" fmla="*/ 0 w 128"/>
                <a:gd name="T29" fmla="*/ 175 h 176"/>
                <a:gd name="T30" fmla="*/ 0 w 128"/>
                <a:gd name="T31"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76">
                  <a:moveTo>
                    <a:pt x="0" y="32"/>
                  </a:moveTo>
                  <a:cubicBezTo>
                    <a:pt x="0" y="21"/>
                    <a:pt x="0" y="11"/>
                    <a:pt x="0" y="3"/>
                  </a:cubicBezTo>
                  <a:lnTo>
                    <a:pt x="37" y="3"/>
                  </a:lnTo>
                  <a:cubicBezTo>
                    <a:pt x="37" y="11"/>
                    <a:pt x="37" y="21"/>
                    <a:pt x="37" y="29"/>
                  </a:cubicBezTo>
                  <a:lnTo>
                    <a:pt x="37" y="29"/>
                  </a:lnTo>
                  <a:lnTo>
                    <a:pt x="37" y="29"/>
                  </a:lnTo>
                  <a:cubicBezTo>
                    <a:pt x="42" y="19"/>
                    <a:pt x="53" y="0"/>
                    <a:pt x="79" y="0"/>
                  </a:cubicBezTo>
                  <a:cubicBezTo>
                    <a:pt x="116" y="0"/>
                    <a:pt x="127" y="29"/>
                    <a:pt x="127" y="64"/>
                  </a:cubicBezTo>
                  <a:lnTo>
                    <a:pt x="127" y="175"/>
                  </a:lnTo>
                  <a:lnTo>
                    <a:pt x="87" y="175"/>
                  </a:lnTo>
                  <a:lnTo>
                    <a:pt x="87" y="72"/>
                  </a:lnTo>
                  <a:cubicBezTo>
                    <a:pt x="87" y="45"/>
                    <a:pt x="82" y="35"/>
                    <a:pt x="66" y="35"/>
                  </a:cubicBezTo>
                  <a:cubicBezTo>
                    <a:pt x="45" y="35"/>
                    <a:pt x="39" y="53"/>
                    <a:pt x="39" y="74"/>
                  </a:cubicBezTo>
                  <a:lnTo>
                    <a:pt x="39" y="175"/>
                  </a:lnTo>
                  <a:lnTo>
                    <a:pt x="0" y="175"/>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8" name="Freeform 64">
              <a:extLst>
                <a:ext uri="{FF2B5EF4-FFF2-40B4-BE49-F238E27FC236}">
                  <a16:creationId xmlns:a16="http://schemas.microsoft.com/office/drawing/2014/main" id="{B7A571B2-3911-794D-89FA-AF30B2D37D38}"/>
                </a:ext>
              </a:extLst>
            </p:cNvPr>
            <p:cNvSpPr>
              <a:spLocks noChangeArrowheads="1"/>
            </p:cNvSpPr>
            <p:nvPr/>
          </p:nvSpPr>
          <p:spPr bwMode="auto">
            <a:xfrm>
              <a:off x="5449888" y="2032000"/>
              <a:ext cx="66675" cy="84138"/>
            </a:xfrm>
            <a:custGeom>
              <a:avLst/>
              <a:gdLst>
                <a:gd name="T0" fmla="*/ 132 w 186"/>
                <a:gd name="T1" fmla="*/ 177 h 234"/>
                <a:gd name="T2" fmla="*/ 56 w 186"/>
                <a:gd name="T3" fmla="*/ 177 h 234"/>
                <a:gd name="T4" fmla="*/ 40 w 186"/>
                <a:gd name="T5" fmla="*/ 233 h 234"/>
                <a:gd name="T6" fmla="*/ 0 w 186"/>
                <a:gd name="T7" fmla="*/ 233 h 234"/>
                <a:gd name="T8" fmla="*/ 74 w 186"/>
                <a:gd name="T9" fmla="*/ 0 h 234"/>
                <a:gd name="T10" fmla="*/ 117 w 186"/>
                <a:gd name="T11" fmla="*/ 0 h 234"/>
                <a:gd name="T12" fmla="*/ 185 w 186"/>
                <a:gd name="T13" fmla="*/ 233 h 234"/>
                <a:gd name="T14" fmla="*/ 143 w 186"/>
                <a:gd name="T15" fmla="*/ 233 h 234"/>
                <a:gd name="T16" fmla="*/ 132 w 186"/>
                <a:gd name="T17" fmla="*/ 177 h 234"/>
                <a:gd name="T18" fmla="*/ 125 w 186"/>
                <a:gd name="T19" fmla="*/ 146 h 234"/>
                <a:gd name="T20" fmla="*/ 98 w 186"/>
                <a:gd name="T21" fmla="*/ 37 h 234"/>
                <a:gd name="T22" fmla="*/ 98 w 186"/>
                <a:gd name="T23" fmla="*/ 37 h 234"/>
                <a:gd name="T24" fmla="*/ 69 w 186"/>
                <a:gd name="T25" fmla="*/ 146 h 234"/>
                <a:gd name="T26" fmla="*/ 125 w 186"/>
                <a:gd name="T27" fmla="*/ 14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 h="234">
                  <a:moveTo>
                    <a:pt x="132" y="177"/>
                  </a:moveTo>
                  <a:lnTo>
                    <a:pt x="56" y="177"/>
                  </a:lnTo>
                  <a:lnTo>
                    <a:pt x="40" y="233"/>
                  </a:lnTo>
                  <a:lnTo>
                    <a:pt x="0" y="233"/>
                  </a:lnTo>
                  <a:lnTo>
                    <a:pt x="74" y="0"/>
                  </a:lnTo>
                  <a:lnTo>
                    <a:pt x="117" y="0"/>
                  </a:lnTo>
                  <a:lnTo>
                    <a:pt x="185" y="233"/>
                  </a:lnTo>
                  <a:lnTo>
                    <a:pt x="143" y="233"/>
                  </a:lnTo>
                  <a:lnTo>
                    <a:pt x="132" y="177"/>
                  </a:lnTo>
                  <a:close/>
                  <a:moveTo>
                    <a:pt x="125" y="146"/>
                  </a:moveTo>
                  <a:lnTo>
                    <a:pt x="98" y="37"/>
                  </a:lnTo>
                  <a:lnTo>
                    <a:pt x="98" y="37"/>
                  </a:lnTo>
                  <a:lnTo>
                    <a:pt x="69" y="146"/>
                  </a:lnTo>
                  <a:lnTo>
                    <a:pt x="125" y="14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9" name="Freeform 65">
              <a:extLst>
                <a:ext uri="{FF2B5EF4-FFF2-40B4-BE49-F238E27FC236}">
                  <a16:creationId xmlns:a16="http://schemas.microsoft.com/office/drawing/2014/main" id="{4ECFFFC8-1CF7-7C40-A99F-B1B0E24DA41F}"/>
                </a:ext>
              </a:extLst>
            </p:cNvPr>
            <p:cNvSpPr>
              <a:spLocks noChangeArrowheads="1"/>
            </p:cNvSpPr>
            <p:nvPr/>
          </p:nvSpPr>
          <p:spPr bwMode="auto">
            <a:xfrm>
              <a:off x="5524500" y="2052638"/>
              <a:ext cx="76200" cy="63500"/>
            </a:xfrm>
            <a:custGeom>
              <a:avLst/>
              <a:gdLst>
                <a:gd name="T0" fmla="*/ 2 w 210"/>
                <a:gd name="T1" fmla="*/ 32 h 176"/>
                <a:gd name="T2" fmla="*/ 2 w 210"/>
                <a:gd name="T3" fmla="*/ 3 h 176"/>
                <a:gd name="T4" fmla="*/ 42 w 210"/>
                <a:gd name="T5" fmla="*/ 3 h 176"/>
                <a:gd name="T6" fmla="*/ 42 w 210"/>
                <a:gd name="T7" fmla="*/ 29 h 176"/>
                <a:gd name="T8" fmla="*/ 42 w 210"/>
                <a:gd name="T9" fmla="*/ 29 h 176"/>
                <a:gd name="T10" fmla="*/ 82 w 210"/>
                <a:gd name="T11" fmla="*/ 0 h 176"/>
                <a:gd name="T12" fmla="*/ 121 w 210"/>
                <a:gd name="T13" fmla="*/ 27 h 176"/>
                <a:gd name="T14" fmla="*/ 164 w 210"/>
                <a:gd name="T15" fmla="*/ 0 h 176"/>
                <a:gd name="T16" fmla="*/ 209 w 210"/>
                <a:gd name="T17" fmla="*/ 69 h 176"/>
                <a:gd name="T18" fmla="*/ 209 w 210"/>
                <a:gd name="T19" fmla="*/ 175 h 176"/>
                <a:gd name="T20" fmla="*/ 169 w 210"/>
                <a:gd name="T21" fmla="*/ 175 h 176"/>
                <a:gd name="T22" fmla="*/ 169 w 210"/>
                <a:gd name="T23" fmla="*/ 67 h 176"/>
                <a:gd name="T24" fmla="*/ 148 w 210"/>
                <a:gd name="T25" fmla="*/ 35 h 176"/>
                <a:gd name="T26" fmla="*/ 121 w 210"/>
                <a:gd name="T27" fmla="*/ 72 h 176"/>
                <a:gd name="T28" fmla="*/ 121 w 210"/>
                <a:gd name="T29" fmla="*/ 175 h 176"/>
                <a:gd name="T30" fmla="*/ 87 w 210"/>
                <a:gd name="T31" fmla="*/ 175 h 176"/>
                <a:gd name="T32" fmla="*/ 87 w 210"/>
                <a:gd name="T33" fmla="*/ 67 h 176"/>
                <a:gd name="T34" fmla="*/ 66 w 210"/>
                <a:gd name="T35" fmla="*/ 35 h 176"/>
                <a:gd name="T36" fmla="*/ 39 w 210"/>
                <a:gd name="T37" fmla="*/ 72 h 176"/>
                <a:gd name="T38" fmla="*/ 39 w 210"/>
                <a:gd name="T39" fmla="*/ 175 h 176"/>
                <a:gd name="T40" fmla="*/ 0 w 210"/>
                <a:gd name="T41" fmla="*/ 175 h 176"/>
                <a:gd name="T42" fmla="*/ 2 w 210"/>
                <a:gd name="T43"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76">
                  <a:moveTo>
                    <a:pt x="2" y="32"/>
                  </a:moveTo>
                  <a:cubicBezTo>
                    <a:pt x="2" y="19"/>
                    <a:pt x="2" y="11"/>
                    <a:pt x="2" y="3"/>
                  </a:cubicBezTo>
                  <a:lnTo>
                    <a:pt x="42" y="3"/>
                  </a:lnTo>
                  <a:cubicBezTo>
                    <a:pt x="42" y="11"/>
                    <a:pt x="42" y="21"/>
                    <a:pt x="42" y="29"/>
                  </a:cubicBezTo>
                  <a:lnTo>
                    <a:pt x="42" y="29"/>
                  </a:lnTo>
                  <a:cubicBezTo>
                    <a:pt x="47" y="16"/>
                    <a:pt x="61" y="0"/>
                    <a:pt x="82" y="0"/>
                  </a:cubicBezTo>
                  <a:cubicBezTo>
                    <a:pt x="108" y="0"/>
                    <a:pt x="119" y="19"/>
                    <a:pt x="121" y="27"/>
                  </a:cubicBezTo>
                  <a:cubicBezTo>
                    <a:pt x="129" y="14"/>
                    <a:pt x="140" y="0"/>
                    <a:pt x="164" y="0"/>
                  </a:cubicBezTo>
                  <a:cubicBezTo>
                    <a:pt x="198" y="0"/>
                    <a:pt x="209" y="27"/>
                    <a:pt x="209" y="69"/>
                  </a:cubicBezTo>
                  <a:lnTo>
                    <a:pt x="209" y="175"/>
                  </a:lnTo>
                  <a:lnTo>
                    <a:pt x="169" y="175"/>
                  </a:lnTo>
                  <a:lnTo>
                    <a:pt x="169" y="67"/>
                  </a:lnTo>
                  <a:cubicBezTo>
                    <a:pt x="169" y="45"/>
                    <a:pt x="164" y="35"/>
                    <a:pt x="148" y="35"/>
                  </a:cubicBezTo>
                  <a:cubicBezTo>
                    <a:pt x="132" y="35"/>
                    <a:pt x="121" y="53"/>
                    <a:pt x="121" y="72"/>
                  </a:cubicBezTo>
                  <a:lnTo>
                    <a:pt x="121" y="175"/>
                  </a:lnTo>
                  <a:lnTo>
                    <a:pt x="87" y="175"/>
                  </a:lnTo>
                  <a:lnTo>
                    <a:pt x="87" y="67"/>
                  </a:lnTo>
                  <a:cubicBezTo>
                    <a:pt x="87" y="45"/>
                    <a:pt x="82" y="35"/>
                    <a:pt x="66" y="35"/>
                  </a:cubicBezTo>
                  <a:cubicBezTo>
                    <a:pt x="50" y="35"/>
                    <a:pt x="39" y="53"/>
                    <a:pt x="39" y="72"/>
                  </a:cubicBezTo>
                  <a:lnTo>
                    <a:pt x="39" y="175"/>
                  </a:lnTo>
                  <a:lnTo>
                    <a:pt x="0" y="175"/>
                  </a:lnTo>
                  <a:lnTo>
                    <a:pt x="2"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0" name="Freeform 66">
              <a:extLst>
                <a:ext uri="{FF2B5EF4-FFF2-40B4-BE49-F238E27FC236}">
                  <a16:creationId xmlns:a16="http://schemas.microsoft.com/office/drawing/2014/main" id="{2FC1EE6A-07D9-B84F-A1AE-6A430168A9CD}"/>
                </a:ext>
              </a:extLst>
            </p:cNvPr>
            <p:cNvSpPr>
              <a:spLocks noChangeArrowheads="1"/>
            </p:cNvSpPr>
            <p:nvPr/>
          </p:nvSpPr>
          <p:spPr bwMode="auto">
            <a:xfrm>
              <a:off x="5613400" y="2052638"/>
              <a:ext cx="47625" cy="65087"/>
            </a:xfrm>
            <a:custGeom>
              <a:avLst/>
              <a:gdLst>
                <a:gd name="T0" fmla="*/ 122 w 131"/>
                <a:gd name="T1" fmla="*/ 167 h 179"/>
                <a:gd name="T2" fmla="*/ 74 w 131"/>
                <a:gd name="T3" fmla="*/ 178 h 179"/>
                <a:gd name="T4" fmla="*/ 0 w 131"/>
                <a:gd name="T5" fmla="*/ 90 h 179"/>
                <a:gd name="T6" fmla="*/ 66 w 131"/>
                <a:gd name="T7" fmla="*/ 0 h 179"/>
                <a:gd name="T8" fmla="*/ 130 w 131"/>
                <a:gd name="T9" fmla="*/ 93 h 179"/>
                <a:gd name="T10" fmla="*/ 130 w 131"/>
                <a:gd name="T11" fmla="*/ 101 h 179"/>
                <a:gd name="T12" fmla="*/ 37 w 131"/>
                <a:gd name="T13" fmla="*/ 101 h 179"/>
                <a:gd name="T14" fmla="*/ 77 w 131"/>
                <a:gd name="T15" fmla="*/ 149 h 179"/>
                <a:gd name="T16" fmla="*/ 119 w 131"/>
                <a:gd name="T17" fmla="*/ 135 h 179"/>
                <a:gd name="T18" fmla="*/ 122 w 131"/>
                <a:gd name="T19" fmla="*/ 167 h 179"/>
                <a:gd name="T20" fmla="*/ 93 w 131"/>
                <a:gd name="T21" fmla="*/ 74 h 179"/>
                <a:gd name="T22" fmla="*/ 66 w 131"/>
                <a:gd name="T23" fmla="*/ 29 h 179"/>
                <a:gd name="T24" fmla="*/ 37 w 131"/>
                <a:gd name="T25" fmla="*/ 74 h 179"/>
                <a:gd name="T26" fmla="*/ 93 w 131"/>
                <a:gd name="T27" fmla="*/ 7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179">
                  <a:moveTo>
                    <a:pt x="122" y="167"/>
                  </a:moveTo>
                  <a:cubicBezTo>
                    <a:pt x="114" y="170"/>
                    <a:pt x="98" y="178"/>
                    <a:pt x="74" y="178"/>
                  </a:cubicBezTo>
                  <a:cubicBezTo>
                    <a:pt x="21" y="178"/>
                    <a:pt x="0" y="138"/>
                    <a:pt x="0" y="90"/>
                  </a:cubicBezTo>
                  <a:cubicBezTo>
                    <a:pt x="0" y="40"/>
                    <a:pt x="26" y="0"/>
                    <a:pt x="66" y="0"/>
                  </a:cubicBezTo>
                  <a:cubicBezTo>
                    <a:pt x="100" y="0"/>
                    <a:pt x="130" y="21"/>
                    <a:pt x="130" y="93"/>
                  </a:cubicBezTo>
                  <a:lnTo>
                    <a:pt x="130" y="101"/>
                  </a:lnTo>
                  <a:lnTo>
                    <a:pt x="37" y="101"/>
                  </a:lnTo>
                  <a:cubicBezTo>
                    <a:pt x="37" y="130"/>
                    <a:pt x="48" y="149"/>
                    <a:pt x="77" y="149"/>
                  </a:cubicBezTo>
                  <a:cubicBezTo>
                    <a:pt x="100" y="149"/>
                    <a:pt x="111" y="141"/>
                    <a:pt x="119" y="135"/>
                  </a:cubicBezTo>
                  <a:lnTo>
                    <a:pt x="122" y="167"/>
                  </a:lnTo>
                  <a:close/>
                  <a:moveTo>
                    <a:pt x="93" y="74"/>
                  </a:moveTo>
                  <a:cubicBezTo>
                    <a:pt x="93" y="45"/>
                    <a:pt x="82" y="29"/>
                    <a:pt x="66" y="29"/>
                  </a:cubicBezTo>
                  <a:cubicBezTo>
                    <a:pt x="45" y="29"/>
                    <a:pt x="37" y="53"/>
                    <a:pt x="37" y="74"/>
                  </a:cubicBezTo>
                  <a:lnTo>
                    <a:pt x="93"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 name="Freeform 67">
              <a:extLst>
                <a:ext uri="{FF2B5EF4-FFF2-40B4-BE49-F238E27FC236}">
                  <a16:creationId xmlns:a16="http://schemas.microsoft.com/office/drawing/2014/main" id="{901894D7-7FDB-B242-B5A8-78401DA28490}"/>
                </a:ext>
              </a:extLst>
            </p:cNvPr>
            <p:cNvSpPr>
              <a:spLocks noChangeArrowheads="1"/>
            </p:cNvSpPr>
            <p:nvPr/>
          </p:nvSpPr>
          <p:spPr bwMode="auto">
            <a:xfrm>
              <a:off x="5670550" y="2052638"/>
              <a:ext cx="30163" cy="63500"/>
            </a:xfrm>
            <a:custGeom>
              <a:avLst/>
              <a:gdLst>
                <a:gd name="T0" fmla="*/ 5 w 85"/>
                <a:gd name="T1" fmla="*/ 32 h 176"/>
                <a:gd name="T2" fmla="*/ 5 w 85"/>
                <a:gd name="T3" fmla="*/ 3 h 176"/>
                <a:gd name="T4" fmla="*/ 39 w 85"/>
                <a:gd name="T5" fmla="*/ 3 h 176"/>
                <a:gd name="T6" fmla="*/ 39 w 85"/>
                <a:gd name="T7" fmla="*/ 35 h 176"/>
                <a:gd name="T8" fmla="*/ 39 w 85"/>
                <a:gd name="T9" fmla="*/ 35 h 176"/>
                <a:gd name="T10" fmla="*/ 79 w 85"/>
                <a:gd name="T11" fmla="*/ 0 h 176"/>
                <a:gd name="T12" fmla="*/ 84 w 85"/>
                <a:gd name="T13" fmla="*/ 0 h 176"/>
                <a:gd name="T14" fmla="*/ 84 w 85"/>
                <a:gd name="T15" fmla="*/ 40 h 176"/>
                <a:gd name="T16" fmla="*/ 74 w 85"/>
                <a:gd name="T17" fmla="*/ 37 h 176"/>
                <a:gd name="T18" fmla="*/ 39 w 85"/>
                <a:gd name="T19" fmla="*/ 80 h 176"/>
                <a:gd name="T20" fmla="*/ 39 w 85"/>
                <a:gd name="T21" fmla="*/ 175 h 176"/>
                <a:gd name="T22" fmla="*/ 0 w 85"/>
                <a:gd name="T23" fmla="*/ 175 h 176"/>
                <a:gd name="T24" fmla="*/ 5 w 85"/>
                <a:gd name="T25"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76">
                  <a:moveTo>
                    <a:pt x="5" y="32"/>
                  </a:moveTo>
                  <a:cubicBezTo>
                    <a:pt x="5" y="21"/>
                    <a:pt x="5" y="11"/>
                    <a:pt x="5" y="3"/>
                  </a:cubicBezTo>
                  <a:lnTo>
                    <a:pt x="39" y="3"/>
                  </a:lnTo>
                  <a:cubicBezTo>
                    <a:pt x="39" y="14"/>
                    <a:pt x="39" y="24"/>
                    <a:pt x="39" y="35"/>
                  </a:cubicBezTo>
                  <a:lnTo>
                    <a:pt x="39" y="35"/>
                  </a:lnTo>
                  <a:cubicBezTo>
                    <a:pt x="45" y="21"/>
                    <a:pt x="55" y="0"/>
                    <a:pt x="79" y="0"/>
                  </a:cubicBezTo>
                  <a:cubicBezTo>
                    <a:pt x="82" y="0"/>
                    <a:pt x="84" y="0"/>
                    <a:pt x="84" y="0"/>
                  </a:cubicBezTo>
                  <a:lnTo>
                    <a:pt x="84" y="40"/>
                  </a:lnTo>
                  <a:cubicBezTo>
                    <a:pt x="82" y="40"/>
                    <a:pt x="77" y="37"/>
                    <a:pt x="74" y="37"/>
                  </a:cubicBezTo>
                  <a:cubicBezTo>
                    <a:pt x="58" y="37"/>
                    <a:pt x="39" y="48"/>
                    <a:pt x="39" y="80"/>
                  </a:cubicBezTo>
                  <a:lnTo>
                    <a:pt x="39" y="175"/>
                  </a:lnTo>
                  <a:lnTo>
                    <a:pt x="0" y="175"/>
                  </a:lnTo>
                  <a:lnTo>
                    <a:pt x="5"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2" name="Freeform 68">
              <a:extLst>
                <a:ext uri="{FF2B5EF4-FFF2-40B4-BE49-F238E27FC236}">
                  <a16:creationId xmlns:a16="http://schemas.microsoft.com/office/drawing/2014/main" id="{3D5E501C-19B9-8E44-9850-D16BB6935F55}"/>
                </a:ext>
              </a:extLst>
            </p:cNvPr>
            <p:cNvSpPr>
              <a:spLocks noChangeArrowheads="1"/>
            </p:cNvSpPr>
            <p:nvPr/>
          </p:nvSpPr>
          <p:spPr bwMode="auto">
            <a:xfrm>
              <a:off x="5713413" y="2027238"/>
              <a:ext cx="14287" cy="88900"/>
            </a:xfrm>
            <a:custGeom>
              <a:avLst/>
              <a:gdLst>
                <a:gd name="T0" fmla="*/ 0 w 41"/>
                <a:gd name="T1" fmla="*/ 0 h 245"/>
                <a:gd name="T2" fmla="*/ 40 w 41"/>
                <a:gd name="T3" fmla="*/ 0 h 245"/>
                <a:gd name="T4" fmla="*/ 40 w 41"/>
                <a:gd name="T5" fmla="*/ 40 h 245"/>
                <a:gd name="T6" fmla="*/ 0 w 41"/>
                <a:gd name="T7" fmla="*/ 40 h 245"/>
                <a:gd name="T8" fmla="*/ 0 w 41"/>
                <a:gd name="T9" fmla="*/ 0 h 245"/>
                <a:gd name="T10" fmla="*/ 0 w 41"/>
                <a:gd name="T11" fmla="*/ 72 h 245"/>
                <a:gd name="T12" fmla="*/ 40 w 41"/>
                <a:gd name="T13" fmla="*/ 72 h 245"/>
                <a:gd name="T14" fmla="*/ 40 w 41"/>
                <a:gd name="T15" fmla="*/ 244 h 245"/>
                <a:gd name="T16" fmla="*/ 0 w 41"/>
                <a:gd name="T17" fmla="*/ 244 h 245"/>
                <a:gd name="T18" fmla="*/ 0 w 41"/>
                <a:gd name="T19" fmla="*/ 7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45">
                  <a:moveTo>
                    <a:pt x="0" y="0"/>
                  </a:moveTo>
                  <a:lnTo>
                    <a:pt x="40" y="0"/>
                  </a:lnTo>
                  <a:lnTo>
                    <a:pt x="40" y="40"/>
                  </a:lnTo>
                  <a:lnTo>
                    <a:pt x="0" y="40"/>
                  </a:lnTo>
                  <a:lnTo>
                    <a:pt x="0" y="0"/>
                  </a:lnTo>
                  <a:close/>
                  <a:moveTo>
                    <a:pt x="0" y="72"/>
                  </a:moveTo>
                  <a:lnTo>
                    <a:pt x="40" y="72"/>
                  </a:lnTo>
                  <a:lnTo>
                    <a:pt x="40" y="244"/>
                  </a:lnTo>
                  <a:lnTo>
                    <a:pt x="0" y="244"/>
                  </a:lnTo>
                  <a:lnTo>
                    <a:pt x="0" y="72"/>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3" name="Freeform 69">
              <a:extLst>
                <a:ext uri="{FF2B5EF4-FFF2-40B4-BE49-F238E27FC236}">
                  <a16:creationId xmlns:a16="http://schemas.microsoft.com/office/drawing/2014/main" id="{669DF8B8-ACBA-EC4C-AF3B-6940A8AB358A}"/>
                </a:ext>
              </a:extLst>
            </p:cNvPr>
            <p:cNvSpPr>
              <a:spLocks noChangeArrowheads="1"/>
            </p:cNvSpPr>
            <p:nvPr/>
          </p:nvSpPr>
          <p:spPr bwMode="auto">
            <a:xfrm>
              <a:off x="5741988" y="2054225"/>
              <a:ext cx="41275" cy="63500"/>
            </a:xfrm>
            <a:custGeom>
              <a:avLst/>
              <a:gdLst>
                <a:gd name="T0" fmla="*/ 112 w 113"/>
                <a:gd name="T1" fmla="*/ 169 h 178"/>
                <a:gd name="T2" fmla="*/ 74 w 113"/>
                <a:gd name="T3" fmla="*/ 177 h 178"/>
                <a:gd name="T4" fmla="*/ 0 w 113"/>
                <a:gd name="T5" fmla="*/ 90 h 178"/>
                <a:gd name="T6" fmla="*/ 77 w 113"/>
                <a:gd name="T7" fmla="*/ 0 h 178"/>
                <a:gd name="T8" fmla="*/ 112 w 113"/>
                <a:gd name="T9" fmla="*/ 8 h 178"/>
                <a:gd name="T10" fmla="*/ 109 w 113"/>
                <a:gd name="T11" fmla="*/ 40 h 178"/>
                <a:gd name="T12" fmla="*/ 82 w 113"/>
                <a:gd name="T13" fmla="*/ 32 h 178"/>
                <a:gd name="T14" fmla="*/ 40 w 113"/>
                <a:gd name="T15" fmla="*/ 90 h 178"/>
                <a:gd name="T16" fmla="*/ 85 w 113"/>
                <a:gd name="T17" fmla="*/ 146 h 178"/>
                <a:gd name="T18" fmla="*/ 112 w 113"/>
                <a:gd name="T19" fmla="*/ 138 h 178"/>
                <a:gd name="T20" fmla="*/ 112 w 113"/>
                <a:gd name="T21" fmla="*/ 16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78">
                  <a:moveTo>
                    <a:pt x="112" y="169"/>
                  </a:moveTo>
                  <a:cubicBezTo>
                    <a:pt x="104" y="172"/>
                    <a:pt x="90" y="177"/>
                    <a:pt x="74" y="177"/>
                  </a:cubicBezTo>
                  <a:cubicBezTo>
                    <a:pt x="22" y="177"/>
                    <a:pt x="0" y="138"/>
                    <a:pt x="0" y="90"/>
                  </a:cubicBezTo>
                  <a:cubicBezTo>
                    <a:pt x="0" y="40"/>
                    <a:pt x="24" y="0"/>
                    <a:pt x="77" y="0"/>
                  </a:cubicBezTo>
                  <a:cubicBezTo>
                    <a:pt x="90" y="0"/>
                    <a:pt x="104" y="5"/>
                    <a:pt x="112" y="8"/>
                  </a:cubicBezTo>
                  <a:lnTo>
                    <a:pt x="109" y="40"/>
                  </a:lnTo>
                  <a:cubicBezTo>
                    <a:pt x="101" y="37"/>
                    <a:pt x="93" y="32"/>
                    <a:pt x="82" y="32"/>
                  </a:cubicBezTo>
                  <a:cubicBezTo>
                    <a:pt x="53" y="32"/>
                    <a:pt x="40" y="53"/>
                    <a:pt x="40" y="90"/>
                  </a:cubicBezTo>
                  <a:cubicBezTo>
                    <a:pt x="40" y="122"/>
                    <a:pt x="53" y="146"/>
                    <a:pt x="85" y="146"/>
                  </a:cubicBezTo>
                  <a:cubicBezTo>
                    <a:pt x="96" y="146"/>
                    <a:pt x="106" y="140"/>
                    <a:pt x="112" y="138"/>
                  </a:cubicBezTo>
                  <a:lnTo>
                    <a:pt x="112" y="16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4" name="Freeform 70">
              <a:extLst>
                <a:ext uri="{FF2B5EF4-FFF2-40B4-BE49-F238E27FC236}">
                  <a16:creationId xmlns:a16="http://schemas.microsoft.com/office/drawing/2014/main" id="{16284123-2123-A247-8F4A-63DFDDA5C7BE}"/>
                </a:ext>
              </a:extLst>
            </p:cNvPr>
            <p:cNvSpPr>
              <a:spLocks noChangeArrowheads="1"/>
            </p:cNvSpPr>
            <p:nvPr/>
          </p:nvSpPr>
          <p:spPr bwMode="auto">
            <a:xfrm>
              <a:off x="5788025" y="2052638"/>
              <a:ext cx="47625" cy="63500"/>
            </a:xfrm>
            <a:custGeom>
              <a:avLst/>
              <a:gdLst>
                <a:gd name="T0" fmla="*/ 16 w 131"/>
                <a:gd name="T1" fmla="*/ 14 h 176"/>
                <a:gd name="T2" fmla="*/ 66 w 131"/>
                <a:gd name="T3" fmla="*/ 0 h 176"/>
                <a:gd name="T4" fmla="*/ 127 w 131"/>
                <a:gd name="T5" fmla="*/ 69 h 176"/>
                <a:gd name="T6" fmla="*/ 127 w 131"/>
                <a:gd name="T7" fmla="*/ 143 h 176"/>
                <a:gd name="T8" fmla="*/ 130 w 131"/>
                <a:gd name="T9" fmla="*/ 172 h 176"/>
                <a:gd name="T10" fmla="*/ 95 w 131"/>
                <a:gd name="T11" fmla="*/ 172 h 176"/>
                <a:gd name="T12" fmla="*/ 93 w 131"/>
                <a:gd name="T13" fmla="*/ 149 h 176"/>
                <a:gd name="T14" fmla="*/ 48 w 131"/>
                <a:gd name="T15" fmla="*/ 175 h 176"/>
                <a:gd name="T16" fmla="*/ 0 w 131"/>
                <a:gd name="T17" fmla="*/ 125 h 176"/>
                <a:gd name="T18" fmla="*/ 85 w 131"/>
                <a:gd name="T19" fmla="*/ 67 h 176"/>
                <a:gd name="T20" fmla="*/ 93 w 131"/>
                <a:gd name="T21" fmla="*/ 67 h 176"/>
                <a:gd name="T22" fmla="*/ 93 w 131"/>
                <a:gd name="T23" fmla="*/ 61 h 176"/>
                <a:gd name="T24" fmla="*/ 64 w 131"/>
                <a:gd name="T25" fmla="*/ 29 h 176"/>
                <a:gd name="T26" fmla="*/ 19 w 131"/>
                <a:gd name="T27" fmla="*/ 45 h 176"/>
                <a:gd name="T28" fmla="*/ 16 w 131"/>
                <a:gd name="T29" fmla="*/ 14 h 176"/>
                <a:gd name="T30" fmla="*/ 90 w 131"/>
                <a:gd name="T31" fmla="*/ 93 h 176"/>
                <a:gd name="T32" fmla="*/ 37 w 131"/>
                <a:gd name="T33" fmla="*/ 125 h 176"/>
                <a:gd name="T34" fmla="*/ 61 w 131"/>
                <a:gd name="T35" fmla="*/ 151 h 176"/>
                <a:gd name="T36" fmla="*/ 93 w 131"/>
                <a:gd name="T37" fmla="*/ 101 h 176"/>
                <a:gd name="T38" fmla="*/ 93 w 131"/>
                <a:gd name="T39" fmla="*/ 93 h 176"/>
                <a:gd name="T40" fmla="*/ 90 w 131"/>
                <a:gd name="T41" fmla="*/ 9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176">
                  <a:moveTo>
                    <a:pt x="16" y="14"/>
                  </a:moveTo>
                  <a:cubicBezTo>
                    <a:pt x="27" y="8"/>
                    <a:pt x="42" y="0"/>
                    <a:pt x="66" y="0"/>
                  </a:cubicBezTo>
                  <a:cubicBezTo>
                    <a:pt x="117" y="0"/>
                    <a:pt x="127" y="27"/>
                    <a:pt x="127" y="69"/>
                  </a:cubicBezTo>
                  <a:lnTo>
                    <a:pt x="127" y="143"/>
                  </a:lnTo>
                  <a:cubicBezTo>
                    <a:pt x="127" y="157"/>
                    <a:pt x="127" y="167"/>
                    <a:pt x="130" y="172"/>
                  </a:cubicBezTo>
                  <a:lnTo>
                    <a:pt x="95" y="172"/>
                  </a:lnTo>
                  <a:cubicBezTo>
                    <a:pt x="93" y="164"/>
                    <a:pt x="93" y="157"/>
                    <a:pt x="93" y="149"/>
                  </a:cubicBezTo>
                  <a:cubicBezTo>
                    <a:pt x="82" y="162"/>
                    <a:pt x="72" y="175"/>
                    <a:pt x="48" y="175"/>
                  </a:cubicBezTo>
                  <a:cubicBezTo>
                    <a:pt x="24" y="175"/>
                    <a:pt x="0" y="157"/>
                    <a:pt x="0" y="125"/>
                  </a:cubicBezTo>
                  <a:cubicBezTo>
                    <a:pt x="0" y="77"/>
                    <a:pt x="35" y="67"/>
                    <a:pt x="85" y="67"/>
                  </a:cubicBezTo>
                  <a:lnTo>
                    <a:pt x="93" y="67"/>
                  </a:lnTo>
                  <a:lnTo>
                    <a:pt x="93" y="61"/>
                  </a:lnTo>
                  <a:cubicBezTo>
                    <a:pt x="93" y="45"/>
                    <a:pt x="85" y="29"/>
                    <a:pt x="64" y="29"/>
                  </a:cubicBezTo>
                  <a:cubicBezTo>
                    <a:pt x="45" y="29"/>
                    <a:pt x="27" y="40"/>
                    <a:pt x="19" y="45"/>
                  </a:cubicBezTo>
                  <a:lnTo>
                    <a:pt x="16" y="14"/>
                  </a:lnTo>
                  <a:close/>
                  <a:moveTo>
                    <a:pt x="90" y="93"/>
                  </a:moveTo>
                  <a:cubicBezTo>
                    <a:pt x="58" y="93"/>
                    <a:pt x="37" y="101"/>
                    <a:pt x="37" y="125"/>
                  </a:cubicBezTo>
                  <a:cubicBezTo>
                    <a:pt x="37" y="141"/>
                    <a:pt x="48" y="151"/>
                    <a:pt x="61" y="151"/>
                  </a:cubicBezTo>
                  <a:cubicBezTo>
                    <a:pt x="85" y="151"/>
                    <a:pt x="93" y="133"/>
                    <a:pt x="93" y="101"/>
                  </a:cubicBezTo>
                  <a:lnTo>
                    <a:pt x="93" y="93"/>
                  </a:lnTo>
                  <a:lnTo>
                    <a:pt x="90" y="9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5" name="Freeform 71">
              <a:extLst>
                <a:ext uri="{FF2B5EF4-FFF2-40B4-BE49-F238E27FC236}">
                  <a16:creationId xmlns:a16="http://schemas.microsoft.com/office/drawing/2014/main" id="{CBC42B88-E987-6541-BE6D-201B3992726C}"/>
                </a:ext>
              </a:extLst>
            </p:cNvPr>
            <p:cNvSpPr>
              <a:spLocks noChangeArrowheads="1"/>
            </p:cNvSpPr>
            <p:nvPr/>
          </p:nvSpPr>
          <p:spPr bwMode="auto">
            <a:xfrm>
              <a:off x="5848350" y="2052638"/>
              <a:ext cx="46038" cy="63500"/>
            </a:xfrm>
            <a:custGeom>
              <a:avLst/>
              <a:gdLst>
                <a:gd name="T0" fmla="*/ 0 w 128"/>
                <a:gd name="T1" fmla="*/ 32 h 176"/>
                <a:gd name="T2" fmla="*/ 0 w 128"/>
                <a:gd name="T3" fmla="*/ 3 h 176"/>
                <a:gd name="T4" fmla="*/ 37 w 128"/>
                <a:gd name="T5" fmla="*/ 3 h 176"/>
                <a:gd name="T6" fmla="*/ 37 w 128"/>
                <a:gd name="T7" fmla="*/ 29 h 176"/>
                <a:gd name="T8" fmla="*/ 37 w 128"/>
                <a:gd name="T9" fmla="*/ 29 h 176"/>
                <a:gd name="T10" fmla="*/ 37 w 128"/>
                <a:gd name="T11" fmla="*/ 29 h 176"/>
                <a:gd name="T12" fmla="*/ 79 w 128"/>
                <a:gd name="T13" fmla="*/ 0 h 176"/>
                <a:gd name="T14" fmla="*/ 127 w 128"/>
                <a:gd name="T15" fmla="*/ 64 h 176"/>
                <a:gd name="T16" fmla="*/ 127 w 128"/>
                <a:gd name="T17" fmla="*/ 175 h 176"/>
                <a:gd name="T18" fmla="*/ 87 w 128"/>
                <a:gd name="T19" fmla="*/ 175 h 176"/>
                <a:gd name="T20" fmla="*/ 87 w 128"/>
                <a:gd name="T21" fmla="*/ 72 h 176"/>
                <a:gd name="T22" fmla="*/ 66 w 128"/>
                <a:gd name="T23" fmla="*/ 35 h 176"/>
                <a:gd name="T24" fmla="*/ 40 w 128"/>
                <a:gd name="T25" fmla="*/ 74 h 176"/>
                <a:gd name="T26" fmla="*/ 40 w 128"/>
                <a:gd name="T27" fmla="*/ 175 h 176"/>
                <a:gd name="T28" fmla="*/ 0 w 128"/>
                <a:gd name="T29" fmla="*/ 175 h 176"/>
                <a:gd name="T30" fmla="*/ 0 w 128"/>
                <a:gd name="T31"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76">
                  <a:moveTo>
                    <a:pt x="0" y="32"/>
                  </a:moveTo>
                  <a:cubicBezTo>
                    <a:pt x="0" y="21"/>
                    <a:pt x="0" y="11"/>
                    <a:pt x="0" y="3"/>
                  </a:cubicBezTo>
                  <a:lnTo>
                    <a:pt x="37" y="3"/>
                  </a:lnTo>
                  <a:cubicBezTo>
                    <a:pt x="37" y="11"/>
                    <a:pt x="37" y="21"/>
                    <a:pt x="37" y="29"/>
                  </a:cubicBezTo>
                  <a:lnTo>
                    <a:pt x="37" y="29"/>
                  </a:lnTo>
                  <a:lnTo>
                    <a:pt x="37" y="29"/>
                  </a:lnTo>
                  <a:cubicBezTo>
                    <a:pt x="42" y="19"/>
                    <a:pt x="53" y="0"/>
                    <a:pt x="79" y="0"/>
                  </a:cubicBezTo>
                  <a:cubicBezTo>
                    <a:pt x="116" y="0"/>
                    <a:pt x="127" y="29"/>
                    <a:pt x="127" y="64"/>
                  </a:cubicBezTo>
                  <a:lnTo>
                    <a:pt x="127" y="175"/>
                  </a:lnTo>
                  <a:lnTo>
                    <a:pt x="87" y="175"/>
                  </a:lnTo>
                  <a:lnTo>
                    <a:pt x="87" y="72"/>
                  </a:lnTo>
                  <a:cubicBezTo>
                    <a:pt x="87" y="45"/>
                    <a:pt x="82" y="35"/>
                    <a:pt x="66" y="35"/>
                  </a:cubicBezTo>
                  <a:cubicBezTo>
                    <a:pt x="45" y="35"/>
                    <a:pt x="40" y="53"/>
                    <a:pt x="40" y="74"/>
                  </a:cubicBezTo>
                  <a:lnTo>
                    <a:pt x="40" y="175"/>
                  </a:lnTo>
                  <a:lnTo>
                    <a:pt x="0" y="175"/>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6" name="Freeform 72">
              <a:extLst>
                <a:ext uri="{FF2B5EF4-FFF2-40B4-BE49-F238E27FC236}">
                  <a16:creationId xmlns:a16="http://schemas.microsoft.com/office/drawing/2014/main" id="{E1F2C9B0-A96B-1D45-988F-7027CF901188}"/>
                </a:ext>
              </a:extLst>
            </p:cNvPr>
            <p:cNvSpPr>
              <a:spLocks noChangeArrowheads="1"/>
            </p:cNvSpPr>
            <p:nvPr/>
          </p:nvSpPr>
          <p:spPr bwMode="auto">
            <a:xfrm>
              <a:off x="5264150" y="2136775"/>
              <a:ext cx="52388" cy="84138"/>
            </a:xfrm>
            <a:custGeom>
              <a:avLst/>
              <a:gdLst>
                <a:gd name="T0" fmla="*/ 0 w 146"/>
                <a:gd name="T1" fmla="*/ 0 h 234"/>
                <a:gd name="T2" fmla="*/ 39 w 146"/>
                <a:gd name="T3" fmla="*/ 0 h 234"/>
                <a:gd name="T4" fmla="*/ 39 w 146"/>
                <a:gd name="T5" fmla="*/ 95 h 234"/>
                <a:gd name="T6" fmla="*/ 103 w 146"/>
                <a:gd name="T7" fmla="*/ 95 h 234"/>
                <a:gd name="T8" fmla="*/ 103 w 146"/>
                <a:gd name="T9" fmla="*/ 0 h 234"/>
                <a:gd name="T10" fmla="*/ 145 w 146"/>
                <a:gd name="T11" fmla="*/ 0 h 234"/>
                <a:gd name="T12" fmla="*/ 145 w 146"/>
                <a:gd name="T13" fmla="*/ 233 h 234"/>
                <a:gd name="T14" fmla="*/ 103 w 146"/>
                <a:gd name="T15" fmla="*/ 233 h 234"/>
                <a:gd name="T16" fmla="*/ 103 w 146"/>
                <a:gd name="T17" fmla="*/ 130 h 234"/>
                <a:gd name="T18" fmla="*/ 39 w 146"/>
                <a:gd name="T19" fmla="*/ 130 h 234"/>
                <a:gd name="T20" fmla="*/ 39 w 146"/>
                <a:gd name="T21" fmla="*/ 233 h 234"/>
                <a:gd name="T22" fmla="*/ 0 w 146"/>
                <a:gd name="T23" fmla="*/ 233 h 234"/>
                <a:gd name="T24" fmla="*/ 0 w 146"/>
                <a:gd name="T25"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234">
                  <a:moveTo>
                    <a:pt x="0" y="0"/>
                  </a:moveTo>
                  <a:lnTo>
                    <a:pt x="39" y="0"/>
                  </a:lnTo>
                  <a:lnTo>
                    <a:pt x="39" y="95"/>
                  </a:lnTo>
                  <a:lnTo>
                    <a:pt x="103" y="95"/>
                  </a:lnTo>
                  <a:lnTo>
                    <a:pt x="103" y="0"/>
                  </a:lnTo>
                  <a:lnTo>
                    <a:pt x="145" y="0"/>
                  </a:lnTo>
                  <a:lnTo>
                    <a:pt x="145" y="233"/>
                  </a:lnTo>
                  <a:lnTo>
                    <a:pt x="103" y="233"/>
                  </a:lnTo>
                  <a:lnTo>
                    <a:pt x="103" y="130"/>
                  </a:lnTo>
                  <a:lnTo>
                    <a:pt x="39" y="130"/>
                  </a:lnTo>
                  <a:lnTo>
                    <a:pt x="39" y="233"/>
                  </a:lnTo>
                  <a:lnTo>
                    <a:pt x="0" y="233"/>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7" name="Freeform 73">
              <a:extLst>
                <a:ext uri="{FF2B5EF4-FFF2-40B4-BE49-F238E27FC236}">
                  <a16:creationId xmlns:a16="http://schemas.microsoft.com/office/drawing/2014/main" id="{396F9ADF-6FC2-A945-93B9-C8520B3AB489}"/>
                </a:ext>
              </a:extLst>
            </p:cNvPr>
            <p:cNvSpPr>
              <a:spLocks noChangeArrowheads="1"/>
            </p:cNvSpPr>
            <p:nvPr/>
          </p:nvSpPr>
          <p:spPr bwMode="auto">
            <a:xfrm>
              <a:off x="5330825" y="2157413"/>
              <a:ext cx="47625" cy="65087"/>
            </a:xfrm>
            <a:custGeom>
              <a:avLst/>
              <a:gdLst>
                <a:gd name="T0" fmla="*/ 122 w 131"/>
                <a:gd name="T1" fmla="*/ 167 h 179"/>
                <a:gd name="T2" fmla="*/ 74 w 131"/>
                <a:gd name="T3" fmla="*/ 178 h 179"/>
                <a:gd name="T4" fmla="*/ 0 w 131"/>
                <a:gd name="T5" fmla="*/ 90 h 179"/>
                <a:gd name="T6" fmla="*/ 66 w 131"/>
                <a:gd name="T7" fmla="*/ 0 h 179"/>
                <a:gd name="T8" fmla="*/ 130 w 131"/>
                <a:gd name="T9" fmla="*/ 93 h 179"/>
                <a:gd name="T10" fmla="*/ 130 w 131"/>
                <a:gd name="T11" fmla="*/ 101 h 179"/>
                <a:gd name="T12" fmla="*/ 37 w 131"/>
                <a:gd name="T13" fmla="*/ 101 h 179"/>
                <a:gd name="T14" fmla="*/ 77 w 131"/>
                <a:gd name="T15" fmla="*/ 149 h 179"/>
                <a:gd name="T16" fmla="*/ 119 w 131"/>
                <a:gd name="T17" fmla="*/ 135 h 179"/>
                <a:gd name="T18" fmla="*/ 122 w 131"/>
                <a:gd name="T19" fmla="*/ 167 h 179"/>
                <a:gd name="T20" fmla="*/ 90 w 131"/>
                <a:gd name="T21" fmla="*/ 74 h 179"/>
                <a:gd name="T22" fmla="*/ 64 w 131"/>
                <a:gd name="T23" fmla="*/ 29 h 179"/>
                <a:gd name="T24" fmla="*/ 34 w 131"/>
                <a:gd name="T25" fmla="*/ 74 h 179"/>
                <a:gd name="T26" fmla="*/ 90 w 131"/>
                <a:gd name="T27" fmla="*/ 7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179">
                  <a:moveTo>
                    <a:pt x="122" y="167"/>
                  </a:moveTo>
                  <a:cubicBezTo>
                    <a:pt x="114" y="170"/>
                    <a:pt x="98" y="178"/>
                    <a:pt x="74" y="178"/>
                  </a:cubicBezTo>
                  <a:cubicBezTo>
                    <a:pt x="21" y="178"/>
                    <a:pt x="0" y="138"/>
                    <a:pt x="0" y="90"/>
                  </a:cubicBezTo>
                  <a:cubicBezTo>
                    <a:pt x="0" y="40"/>
                    <a:pt x="27" y="0"/>
                    <a:pt x="66" y="0"/>
                  </a:cubicBezTo>
                  <a:cubicBezTo>
                    <a:pt x="101" y="0"/>
                    <a:pt x="130" y="21"/>
                    <a:pt x="130" y="93"/>
                  </a:cubicBezTo>
                  <a:lnTo>
                    <a:pt x="130" y="101"/>
                  </a:lnTo>
                  <a:lnTo>
                    <a:pt x="37" y="101"/>
                  </a:lnTo>
                  <a:cubicBezTo>
                    <a:pt x="37" y="130"/>
                    <a:pt x="48" y="149"/>
                    <a:pt x="77" y="149"/>
                  </a:cubicBezTo>
                  <a:cubicBezTo>
                    <a:pt x="101" y="149"/>
                    <a:pt x="111" y="141"/>
                    <a:pt x="119" y="135"/>
                  </a:cubicBezTo>
                  <a:lnTo>
                    <a:pt x="122" y="167"/>
                  </a:lnTo>
                  <a:close/>
                  <a:moveTo>
                    <a:pt x="90" y="74"/>
                  </a:moveTo>
                  <a:cubicBezTo>
                    <a:pt x="90" y="45"/>
                    <a:pt x="80" y="29"/>
                    <a:pt x="64" y="29"/>
                  </a:cubicBezTo>
                  <a:cubicBezTo>
                    <a:pt x="42" y="29"/>
                    <a:pt x="34" y="53"/>
                    <a:pt x="34" y="74"/>
                  </a:cubicBezTo>
                  <a:lnTo>
                    <a:pt x="90"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8" name="Freeform 74">
              <a:extLst>
                <a:ext uri="{FF2B5EF4-FFF2-40B4-BE49-F238E27FC236}">
                  <a16:creationId xmlns:a16="http://schemas.microsoft.com/office/drawing/2014/main" id="{E3448482-E14D-4240-94D1-4E9656F0B023}"/>
                </a:ext>
              </a:extLst>
            </p:cNvPr>
            <p:cNvSpPr>
              <a:spLocks noChangeArrowheads="1"/>
            </p:cNvSpPr>
            <p:nvPr/>
          </p:nvSpPr>
          <p:spPr bwMode="auto">
            <a:xfrm>
              <a:off x="5386388" y="2157413"/>
              <a:ext cx="46037" cy="63500"/>
            </a:xfrm>
            <a:custGeom>
              <a:avLst/>
              <a:gdLst>
                <a:gd name="T0" fmla="*/ 16 w 130"/>
                <a:gd name="T1" fmla="*/ 13 h 176"/>
                <a:gd name="T2" fmla="*/ 66 w 130"/>
                <a:gd name="T3" fmla="*/ 0 h 176"/>
                <a:gd name="T4" fmla="*/ 127 w 130"/>
                <a:gd name="T5" fmla="*/ 69 h 176"/>
                <a:gd name="T6" fmla="*/ 127 w 130"/>
                <a:gd name="T7" fmla="*/ 143 h 176"/>
                <a:gd name="T8" fmla="*/ 129 w 130"/>
                <a:gd name="T9" fmla="*/ 172 h 176"/>
                <a:gd name="T10" fmla="*/ 95 w 130"/>
                <a:gd name="T11" fmla="*/ 172 h 176"/>
                <a:gd name="T12" fmla="*/ 92 w 130"/>
                <a:gd name="T13" fmla="*/ 149 h 176"/>
                <a:gd name="T14" fmla="*/ 47 w 130"/>
                <a:gd name="T15" fmla="*/ 175 h 176"/>
                <a:gd name="T16" fmla="*/ 0 w 130"/>
                <a:gd name="T17" fmla="*/ 125 h 176"/>
                <a:gd name="T18" fmla="*/ 84 w 130"/>
                <a:gd name="T19" fmla="*/ 66 h 176"/>
                <a:gd name="T20" fmla="*/ 92 w 130"/>
                <a:gd name="T21" fmla="*/ 66 h 176"/>
                <a:gd name="T22" fmla="*/ 92 w 130"/>
                <a:gd name="T23" fmla="*/ 61 h 176"/>
                <a:gd name="T24" fmla="*/ 63 w 130"/>
                <a:gd name="T25" fmla="*/ 29 h 176"/>
                <a:gd name="T26" fmla="*/ 18 w 130"/>
                <a:gd name="T27" fmla="*/ 45 h 176"/>
                <a:gd name="T28" fmla="*/ 16 w 130"/>
                <a:gd name="T29" fmla="*/ 13 h 176"/>
                <a:gd name="T30" fmla="*/ 90 w 130"/>
                <a:gd name="T31" fmla="*/ 90 h 176"/>
                <a:gd name="T32" fmla="*/ 37 w 130"/>
                <a:gd name="T33" fmla="*/ 122 h 176"/>
                <a:gd name="T34" fmla="*/ 61 w 130"/>
                <a:gd name="T35" fmla="*/ 149 h 176"/>
                <a:gd name="T36" fmla="*/ 92 w 130"/>
                <a:gd name="T37" fmla="*/ 98 h 176"/>
                <a:gd name="T38" fmla="*/ 92 w 130"/>
                <a:gd name="T39" fmla="*/ 90 h 176"/>
                <a:gd name="T40" fmla="*/ 90 w 130"/>
                <a:gd name="T41" fmla="*/ 9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 h="176">
                  <a:moveTo>
                    <a:pt x="16" y="13"/>
                  </a:moveTo>
                  <a:cubicBezTo>
                    <a:pt x="26" y="8"/>
                    <a:pt x="42" y="0"/>
                    <a:pt x="66" y="0"/>
                  </a:cubicBezTo>
                  <a:cubicBezTo>
                    <a:pt x="116" y="0"/>
                    <a:pt x="127" y="27"/>
                    <a:pt x="127" y="69"/>
                  </a:cubicBezTo>
                  <a:lnTo>
                    <a:pt x="127" y="143"/>
                  </a:lnTo>
                  <a:cubicBezTo>
                    <a:pt x="127" y="156"/>
                    <a:pt x="127" y="167"/>
                    <a:pt x="129" y="172"/>
                  </a:cubicBezTo>
                  <a:lnTo>
                    <a:pt x="95" y="172"/>
                  </a:lnTo>
                  <a:cubicBezTo>
                    <a:pt x="92" y="164"/>
                    <a:pt x="92" y="156"/>
                    <a:pt x="92" y="149"/>
                  </a:cubicBezTo>
                  <a:cubicBezTo>
                    <a:pt x="82" y="162"/>
                    <a:pt x="71" y="175"/>
                    <a:pt x="47" y="175"/>
                  </a:cubicBezTo>
                  <a:cubicBezTo>
                    <a:pt x="23" y="175"/>
                    <a:pt x="0" y="156"/>
                    <a:pt x="0" y="125"/>
                  </a:cubicBezTo>
                  <a:cubicBezTo>
                    <a:pt x="0" y="77"/>
                    <a:pt x="34" y="66"/>
                    <a:pt x="84" y="66"/>
                  </a:cubicBezTo>
                  <a:lnTo>
                    <a:pt x="92" y="66"/>
                  </a:lnTo>
                  <a:lnTo>
                    <a:pt x="92" y="61"/>
                  </a:lnTo>
                  <a:cubicBezTo>
                    <a:pt x="92" y="45"/>
                    <a:pt x="84" y="29"/>
                    <a:pt x="63" y="29"/>
                  </a:cubicBezTo>
                  <a:cubicBezTo>
                    <a:pt x="45" y="29"/>
                    <a:pt x="26" y="40"/>
                    <a:pt x="18" y="45"/>
                  </a:cubicBezTo>
                  <a:lnTo>
                    <a:pt x="16" y="13"/>
                  </a:lnTo>
                  <a:close/>
                  <a:moveTo>
                    <a:pt x="90" y="90"/>
                  </a:moveTo>
                  <a:cubicBezTo>
                    <a:pt x="58" y="90"/>
                    <a:pt x="37" y="98"/>
                    <a:pt x="37" y="122"/>
                  </a:cubicBezTo>
                  <a:cubicBezTo>
                    <a:pt x="37" y="138"/>
                    <a:pt x="47" y="149"/>
                    <a:pt x="61" y="149"/>
                  </a:cubicBezTo>
                  <a:cubicBezTo>
                    <a:pt x="84" y="149"/>
                    <a:pt x="92" y="130"/>
                    <a:pt x="92" y="98"/>
                  </a:cubicBezTo>
                  <a:lnTo>
                    <a:pt x="92" y="90"/>
                  </a:lnTo>
                  <a:lnTo>
                    <a:pt x="90" y="9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9" name="Freeform 75">
              <a:extLst>
                <a:ext uri="{FF2B5EF4-FFF2-40B4-BE49-F238E27FC236}">
                  <a16:creationId xmlns:a16="http://schemas.microsoft.com/office/drawing/2014/main" id="{A811364E-407D-2243-80EB-489810210B46}"/>
                </a:ext>
              </a:extLst>
            </p:cNvPr>
            <p:cNvSpPr>
              <a:spLocks noChangeArrowheads="1"/>
            </p:cNvSpPr>
            <p:nvPr/>
          </p:nvSpPr>
          <p:spPr bwMode="auto">
            <a:xfrm>
              <a:off x="5448300" y="2130425"/>
              <a:ext cx="14288" cy="90488"/>
            </a:xfrm>
            <a:custGeom>
              <a:avLst/>
              <a:gdLst>
                <a:gd name="T0" fmla="*/ 20 w 40"/>
                <a:gd name="T1" fmla="*/ 252 h 253"/>
                <a:gd name="T2" fmla="*/ 0 w 40"/>
                <a:gd name="T3" fmla="*/ 252 h 253"/>
                <a:gd name="T4" fmla="*/ 0 w 40"/>
                <a:gd name="T5" fmla="*/ 0 h 253"/>
                <a:gd name="T6" fmla="*/ 39 w 40"/>
                <a:gd name="T7" fmla="*/ 0 h 253"/>
                <a:gd name="T8" fmla="*/ 39 w 40"/>
                <a:gd name="T9" fmla="*/ 252 h 253"/>
                <a:gd name="T10" fmla="*/ 20 w 40"/>
                <a:gd name="T11" fmla="*/ 252 h 253"/>
              </a:gdLst>
              <a:ahLst/>
              <a:cxnLst>
                <a:cxn ang="0">
                  <a:pos x="T0" y="T1"/>
                </a:cxn>
                <a:cxn ang="0">
                  <a:pos x="T2" y="T3"/>
                </a:cxn>
                <a:cxn ang="0">
                  <a:pos x="T4" y="T5"/>
                </a:cxn>
                <a:cxn ang="0">
                  <a:pos x="T6" y="T7"/>
                </a:cxn>
                <a:cxn ang="0">
                  <a:pos x="T8" y="T9"/>
                </a:cxn>
                <a:cxn ang="0">
                  <a:pos x="T10" y="T11"/>
                </a:cxn>
              </a:cxnLst>
              <a:rect l="0" t="0" r="r" b="b"/>
              <a:pathLst>
                <a:path w="40" h="253">
                  <a:moveTo>
                    <a:pt x="20" y="252"/>
                  </a:moveTo>
                  <a:lnTo>
                    <a:pt x="0" y="252"/>
                  </a:lnTo>
                  <a:lnTo>
                    <a:pt x="0" y="0"/>
                  </a:lnTo>
                  <a:lnTo>
                    <a:pt x="39" y="0"/>
                  </a:lnTo>
                  <a:lnTo>
                    <a:pt x="39" y="252"/>
                  </a:lnTo>
                  <a:lnTo>
                    <a:pt x="20" y="25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0" name="Freeform 76">
              <a:extLst>
                <a:ext uri="{FF2B5EF4-FFF2-40B4-BE49-F238E27FC236}">
                  <a16:creationId xmlns:a16="http://schemas.microsoft.com/office/drawing/2014/main" id="{4B063307-E9E0-214E-B1B9-9EE2086F852A}"/>
                </a:ext>
              </a:extLst>
            </p:cNvPr>
            <p:cNvSpPr>
              <a:spLocks noChangeArrowheads="1"/>
            </p:cNvSpPr>
            <p:nvPr/>
          </p:nvSpPr>
          <p:spPr bwMode="auto">
            <a:xfrm>
              <a:off x="5473700" y="2141538"/>
              <a:ext cx="34925" cy="80962"/>
            </a:xfrm>
            <a:custGeom>
              <a:avLst/>
              <a:gdLst>
                <a:gd name="T0" fmla="*/ 23 w 99"/>
                <a:gd name="T1" fmla="*/ 13 h 224"/>
                <a:gd name="T2" fmla="*/ 63 w 99"/>
                <a:gd name="T3" fmla="*/ 0 h 224"/>
                <a:gd name="T4" fmla="*/ 63 w 99"/>
                <a:gd name="T5" fmla="*/ 48 h 224"/>
                <a:gd name="T6" fmla="*/ 95 w 99"/>
                <a:gd name="T7" fmla="*/ 48 h 224"/>
                <a:gd name="T8" fmla="*/ 95 w 99"/>
                <a:gd name="T9" fmla="*/ 77 h 224"/>
                <a:gd name="T10" fmla="*/ 63 w 99"/>
                <a:gd name="T11" fmla="*/ 77 h 224"/>
                <a:gd name="T12" fmla="*/ 63 w 99"/>
                <a:gd name="T13" fmla="*/ 167 h 224"/>
                <a:gd name="T14" fmla="*/ 82 w 99"/>
                <a:gd name="T15" fmla="*/ 191 h 224"/>
                <a:gd name="T16" fmla="*/ 98 w 99"/>
                <a:gd name="T17" fmla="*/ 188 h 224"/>
                <a:gd name="T18" fmla="*/ 98 w 99"/>
                <a:gd name="T19" fmla="*/ 217 h 224"/>
                <a:gd name="T20" fmla="*/ 71 w 99"/>
                <a:gd name="T21" fmla="*/ 223 h 224"/>
                <a:gd name="T22" fmla="*/ 26 w 99"/>
                <a:gd name="T23" fmla="*/ 172 h 224"/>
                <a:gd name="T24" fmla="*/ 26 w 99"/>
                <a:gd name="T25" fmla="*/ 77 h 224"/>
                <a:gd name="T26" fmla="*/ 0 w 99"/>
                <a:gd name="T27" fmla="*/ 77 h 224"/>
                <a:gd name="T28" fmla="*/ 0 w 99"/>
                <a:gd name="T29" fmla="*/ 48 h 224"/>
                <a:gd name="T30" fmla="*/ 26 w 99"/>
                <a:gd name="T31" fmla="*/ 48 h 224"/>
                <a:gd name="T32" fmla="*/ 23 w 99"/>
                <a:gd name="T33" fmla="*/ 1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224">
                  <a:moveTo>
                    <a:pt x="23" y="13"/>
                  </a:moveTo>
                  <a:lnTo>
                    <a:pt x="63" y="0"/>
                  </a:lnTo>
                  <a:lnTo>
                    <a:pt x="63" y="48"/>
                  </a:lnTo>
                  <a:lnTo>
                    <a:pt x="95" y="48"/>
                  </a:lnTo>
                  <a:lnTo>
                    <a:pt x="95" y="77"/>
                  </a:lnTo>
                  <a:lnTo>
                    <a:pt x="63" y="77"/>
                  </a:lnTo>
                  <a:lnTo>
                    <a:pt x="63" y="167"/>
                  </a:lnTo>
                  <a:cubicBezTo>
                    <a:pt x="63" y="186"/>
                    <a:pt x="68" y="191"/>
                    <a:pt x="82" y="191"/>
                  </a:cubicBezTo>
                  <a:cubicBezTo>
                    <a:pt x="90" y="191"/>
                    <a:pt x="92" y="188"/>
                    <a:pt x="98" y="188"/>
                  </a:cubicBezTo>
                  <a:lnTo>
                    <a:pt x="98" y="217"/>
                  </a:lnTo>
                  <a:cubicBezTo>
                    <a:pt x="92" y="220"/>
                    <a:pt x="84" y="223"/>
                    <a:pt x="71" y="223"/>
                  </a:cubicBezTo>
                  <a:cubicBezTo>
                    <a:pt x="42" y="223"/>
                    <a:pt x="26" y="209"/>
                    <a:pt x="26" y="172"/>
                  </a:cubicBezTo>
                  <a:lnTo>
                    <a:pt x="26" y="77"/>
                  </a:lnTo>
                  <a:lnTo>
                    <a:pt x="0" y="77"/>
                  </a:lnTo>
                  <a:lnTo>
                    <a:pt x="0" y="48"/>
                  </a:lnTo>
                  <a:lnTo>
                    <a:pt x="26" y="48"/>
                  </a:lnTo>
                  <a:lnTo>
                    <a:pt x="23" y="1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1" name="Freeform 77">
              <a:extLst>
                <a:ext uri="{FF2B5EF4-FFF2-40B4-BE49-F238E27FC236}">
                  <a16:creationId xmlns:a16="http://schemas.microsoft.com/office/drawing/2014/main" id="{2C750473-E3D8-124F-8FFE-42D2CA0AC8BF}"/>
                </a:ext>
              </a:extLst>
            </p:cNvPr>
            <p:cNvSpPr>
              <a:spLocks noChangeArrowheads="1"/>
            </p:cNvSpPr>
            <p:nvPr/>
          </p:nvSpPr>
          <p:spPr bwMode="auto">
            <a:xfrm>
              <a:off x="5518150" y="2130425"/>
              <a:ext cx="46038" cy="90488"/>
            </a:xfrm>
            <a:custGeom>
              <a:avLst/>
              <a:gdLst>
                <a:gd name="T0" fmla="*/ 0 w 128"/>
                <a:gd name="T1" fmla="*/ 0 h 253"/>
                <a:gd name="T2" fmla="*/ 40 w 128"/>
                <a:gd name="T3" fmla="*/ 0 h 253"/>
                <a:gd name="T4" fmla="*/ 40 w 128"/>
                <a:gd name="T5" fmla="*/ 101 h 253"/>
                <a:gd name="T6" fmla="*/ 40 w 128"/>
                <a:gd name="T7" fmla="*/ 101 h 253"/>
                <a:gd name="T8" fmla="*/ 80 w 128"/>
                <a:gd name="T9" fmla="*/ 77 h 253"/>
                <a:gd name="T10" fmla="*/ 127 w 128"/>
                <a:gd name="T11" fmla="*/ 141 h 253"/>
                <a:gd name="T12" fmla="*/ 127 w 128"/>
                <a:gd name="T13" fmla="*/ 252 h 253"/>
                <a:gd name="T14" fmla="*/ 87 w 128"/>
                <a:gd name="T15" fmla="*/ 252 h 253"/>
                <a:gd name="T16" fmla="*/ 87 w 128"/>
                <a:gd name="T17" fmla="*/ 149 h 253"/>
                <a:gd name="T18" fmla="*/ 66 w 128"/>
                <a:gd name="T19" fmla="*/ 112 h 253"/>
                <a:gd name="T20" fmla="*/ 40 w 128"/>
                <a:gd name="T21" fmla="*/ 151 h 253"/>
                <a:gd name="T22" fmla="*/ 40 w 128"/>
                <a:gd name="T23" fmla="*/ 252 h 253"/>
                <a:gd name="T24" fmla="*/ 0 w 128"/>
                <a:gd name="T25" fmla="*/ 252 h 253"/>
                <a:gd name="T26" fmla="*/ 0 w 128"/>
                <a:gd name="T27"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53">
                  <a:moveTo>
                    <a:pt x="0" y="0"/>
                  </a:moveTo>
                  <a:lnTo>
                    <a:pt x="40" y="0"/>
                  </a:lnTo>
                  <a:lnTo>
                    <a:pt x="40" y="101"/>
                  </a:lnTo>
                  <a:lnTo>
                    <a:pt x="40" y="101"/>
                  </a:lnTo>
                  <a:cubicBezTo>
                    <a:pt x="48" y="90"/>
                    <a:pt x="56" y="77"/>
                    <a:pt x="80" y="77"/>
                  </a:cubicBezTo>
                  <a:cubicBezTo>
                    <a:pt x="117" y="77"/>
                    <a:pt x="127" y="106"/>
                    <a:pt x="127" y="141"/>
                  </a:cubicBezTo>
                  <a:lnTo>
                    <a:pt x="127" y="252"/>
                  </a:lnTo>
                  <a:lnTo>
                    <a:pt x="87" y="252"/>
                  </a:lnTo>
                  <a:lnTo>
                    <a:pt x="87" y="149"/>
                  </a:lnTo>
                  <a:cubicBezTo>
                    <a:pt x="87" y="122"/>
                    <a:pt x="82" y="112"/>
                    <a:pt x="66" y="112"/>
                  </a:cubicBezTo>
                  <a:cubicBezTo>
                    <a:pt x="45" y="112"/>
                    <a:pt x="40" y="130"/>
                    <a:pt x="40" y="151"/>
                  </a:cubicBezTo>
                  <a:lnTo>
                    <a:pt x="40" y="252"/>
                  </a:lnTo>
                  <a:lnTo>
                    <a:pt x="0" y="252"/>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 name="Freeform 78">
              <a:extLst>
                <a:ext uri="{FF2B5EF4-FFF2-40B4-BE49-F238E27FC236}">
                  <a16:creationId xmlns:a16="http://schemas.microsoft.com/office/drawing/2014/main" id="{B4DC8C57-DCCA-6840-9963-A4A4904BB3D3}"/>
                </a:ext>
              </a:extLst>
            </p:cNvPr>
            <p:cNvSpPr>
              <a:spLocks noChangeArrowheads="1"/>
            </p:cNvSpPr>
            <p:nvPr/>
          </p:nvSpPr>
          <p:spPr bwMode="auto">
            <a:xfrm>
              <a:off x="5260975" y="2241550"/>
              <a:ext cx="63500" cy="85725"/>
            </a:xfrm>
            <a:custGeom>
              <a:avLst/>
              <a:gdLst>
                <a:gd name="T0" fmla="*/ 175 w 176"/>
                <a:gd name="T1" fmla="*/ 119 h 239"/>
                <a:gd name="T2" fmla="*/ 87 w 176"/>
                <a:gd name="T3" fmla="*/ 238 h 239"/>
                <a:gd name="T4" fmla="*/ 0 w 176"/>
                <a:gd name="T5" fmla="*/ 119 h 239"/>
                <a:gd name="T6" fmla="*/ 87 w 176"/>
                <a:gd name="T7" fmla="*/ 0 h 239"/>
                <a:gd name="T8" fmla="*/ 175 w 176"/>
                <a:gd name="T9" fmla="*/ 119 h 239"/>
                <a:gd name="T10" fmla="*/ 133 w 176"/>
                <a:gd name="T11" fmla="*/ 119 h 239"/>
                <a:gd name="T12" fmla="*/ 87 w 176"/>
                <a:gd name="T13" fmla="*/ 31 h 239"/>
                <a:gd name="T14" fmla="*/ 42 w 176"/>
                <a:gd name="T15" fmla="*/ 119 h 239"/>
                <a:gd name="T16" fmla="*/ 87 w 176"/>
                <a:gd name="T17" fmla="*/ 206 h 239"/>
                <a:gd name="T18" fmla="*/ 133 w 176"/>
                <a:gd name="T19" fmla="*/ 11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239">
                  <a:moveTo>
                    <a:pt x="175" y="119"/>
                  </a:moveTo>
                  <a:cubicBezTo>
                    <a:pt x="175" y="204"/>
                    <a:pt x="133" y="238"/>
                    <a:pt x="87" y="238"/>
                  </a:cubicBezTo>
                  <a:cubicBezTo>
                    <a:pt x="42" y="238"/>
                    <a:pt x="0" y="201"/>
                    <a:pt x="0" y="119"/>
                  </a:cubicBezTo>
                  <a:cubicBezTo>
                    <a:pt x="3" y="37"/>
                    <a:pt x="42" y="0"/>
                    <a:pt x="87" y="0"/>
                  </a:cubicBezTo>
                  <a:cubicBezTo>
                    <a:pt x="133" y="0"/>
                    <a:pt x="175" y="37"/>
                    <a:pt x="175" y="119"/>
                  </a:cubicBezTo>
                  <a:close/>
                  <a:moveTo>
                    <a:pt x="133" y="119"/>
                  </a:moveTo>
                  <a:cubicBezTo>
                    <a:pt x="133" y="55"/>
                    <a:pt x="111" y="31"/>
                    <a:pt x="87" y="31"/>
                  </a:cubicBezTo>
                  <a:cubicBezTo>
                    <a:pt x="61" y="31"/>
                    <a:pt x="42" y="55"/>
                    <a:pt x="42" y="119"/>
                  </a:cubicBezTo>
                  <a:cubicBezTo>
                    <a:pt x="42" y="185"/>
                    <a:pt x="64" y="206"/>
                    <a:pt x="87" y="206"/>
                  </a:cubicBezTo>
                  <a:cubicBezTo>
                    <a:pt x="114" y="206"/>
                    <a:pt x="133" y="182"/>
                    <a:pt x="133" y="1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3" name="Freeform 79">
              <a:extLst>
                <a:ext uri="{FF2B5EF4-FFF2-40B4-BE49-F238E27FC236}">
                  <a16:creationId xmlns:a16="http://schemas.microsoft.com/office/drawing/2014/main" id="{286B1CCF-0DA7-7B40-B179-676A37793918}"/>
                </a:ext>
              </a:extLst>
            </p:cNvPr>
            <p:cNvSpPr>
              <a:spLocks noChangeArrowheads="1"/>
            </p:cNvSpPr>
            <p:nvPr/>
          </p:nvSpPr>
          <p:spPr bwMode="auto">
            <a:xfrm>
              <a:off x="5337175" y="2263775"/>
              <a:ext cx="28575" cy="63500"/>
            </a:xfrm>
            <a:custGeom>
              <a:avLst/>
              <a:gdLst>
                <a:gd name="T0" fmla="*/ 0 w 80"/>
                <a:gd name="T1" fmla="*/ 31 h 175"/>
                <a:gd name="T2" fmla="*/ 0 w 80"/>
                <a:gd name="T3" fmla="*/ 2 h 175"/>
                <a:gd name="T4" fmla="*/ 34 w 80"/>
                <a:gd name="T5" fmla="*/ 2 h 175"/>
                <a:gd name="T6" fmla="*/ 34 w 80"/>
                <a:gd name="T7" fmla="*/ 34 h 175"/>
                <a:gd name="T8" fmla="*/ 34 w 80"/>
                <a:gd name="T9" fmla="*/ 34 h 175"/>
                <a:gd name="T10" fmla="*/ 74 w 80"/>
                <a:gd name="T11" fmla="*/ 0 h 175"/>
                <a:gd name="T12" fmla="*/ 79 w 80"/>
                <a:gd name="T13" fmla="*/ 0 h 175"/>
                <a:gd name="T14" fmla="*/ 79 w 80"/>
                <a:gd name="T15" fmla="*/ 39 h 175"/>
                <a:gd name="T16" fmla="*/ 69 w 80"/>
                <a:gd name="T17" fmla="*/ 37 h 175"/>
                <a:gd name="T18" fmla="*/ 34 w 80"/>
                <a:gd name="T19" fmla="*/ 79 h 175"/>
                <a:gd name="T20" fmla="*/ 34 w 80"/>
                <a:gd name="T21" fmla="*/ 174 h 175"/>
                <a:gd name="T22" fmla="*/ 0 w 80"/>
                <a:gd name="T23" fmla="*/ 174 h 175"/>
                <a:gd name="T24" fmla="*/ 0 w 80"/>
                <a:gd name="T25" fmla="*/ 3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175">
                  <a:moveTo>
                    <a:pt x="0" y="31"/>
                  </a:moveTo>
                  <a:cubicBezTo>
                    <a:pt x="0" y="21"/>
                    <a:pt x="0" y="10"/>
                    <a:pt x="0" y="2"/>
                  </a:cubicBezTo>
                  <a:lnTo>
                    <a:pt x="34" y="2"/>
                  </a:lnTo>
                  <a:cubicBezTo>
                    <a:pt x="34" y="13"/>
                    <a:pt x="34" y="23"/>
                    <a:pt x="34" y="34"/>
                  </a:cubicBezTo>
                  <a:lnTo>
                    <a:pt x="34" y="34"/>
                  </a:lnTo>
                  <a:cubicBezTo>
                    <a:pt x="40" y="21"/>
                    <a:pt x="50" y="0"/>
                    <a:pt x="74" y="0"/>
                  </a:cubicBezTo>
                  <a:cubicBezTo>
                    <a:pt x="77" y="0"/>
                    <a:pt x="79" y="0"/>
                    <a:pt x="79" y="0"/>
                  </a:cubicBezTo>
                  <a:lnTo>
                    <a:pt x="79" y="39"/>
                  </a:lnTo>
                  <a:cubicBezTo>
                    <a:pt x="77" y="39"/>
                    <a:pt x="71" y="37"/>
                    <a:pt x="69" y="37"/>
                  </a:cubicBezTo>
                  <a:cubicBezTo>
                    <a:pt x="53" y="37"/>
                    <a:pt x="34" y="47"/>
                    <a:pt x="34" y="79"/>
                  </a:cubicBezTo>
                  <a:lnTo>
                    <a:pt x="34" y="174"/>
                  </a:lnTo>
                  <a:lnTo>
                    <a:pt x="0" y="174"/>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4" name="Freeform 80">
              <a:extLst>
                <a:ext uri="{FF2B5EF4-FFF2-40B4-BE49-F238E27FC236}">
                  <a16:creationId xmlns:a16="http://schemas.microsoft.com/office/drawing/2014/main" id="{36F6FB28-EFCF-AE41-9D4D-7F7D2083F30A}"/>
                </a:ext>
              </a:extLst>
            </p:cNvPr>
            <p:cNvSpPr>
              <a:spLocks noChangeArrowheads="1"/>
            </p:cNvSpPr>
            <p:nvPr/>
          </p:nvSpPr>
          <p:spPr bwMode="auto">
            <a:xfrm>
              <a:off x="5375275" y="2265363"/>
              <a:ext cx="49213" cy="90487"/>
            </a:xfrm>
            <a:custGeom>
              <a:avLst/>
              <a:gdLst>
                <a:gd name="T0" fmla="*/ 8 w 136"/>
                <a:gd name="T1" fmla="*/ 198 h 250"/>
                <a:gd name="T2" fmla="*/ 55 w 136"/>
                <a:gd name="T3" fmla="*/ 214 h 250"/>
                <a:gd name="T4" fmla="*/ 98 w 136"/>
                <a:gd name="T5" fmla="*/ 161 h 250"/>
                <a:gd name="T6" fmla="*/ 98 w 136"/>
                <a:gd name="T7" fmla="*/ 145 h 250"/>
                <a:gd name="T8" fmla="*/ 55 w 136"/>
                <a:gd name="T9" fmla="*/ 175 h 250"/>
                <a:gd name="T10" fmla="*/ 0 w 136"/>
                <a:gd name="T11" fmla="*/ 90 h 250"/>
                <a:gd name="T12" fmla="*/ 58 w 136"/>
                <a:gd name="T13" fmla="*/ 0 h 250"/>
                <a:gd name="T14" fmla="*/ 100 w 136"/>
                <a:gd name="T15" fmla="*/ 29 h 250"/>
                <a:gd name="T16" fmla="*/ 100 w 136"/>
                <a:gd name="T17" fmla="*/ 2 h 250"/>
                <a:gd name="T18" fmla="*/ 135 w 136"/>
                <a:gd name="T19" fmla="*/ 2 h 250"/>
                <a:gd name="T20" fmla="*/ 135 w 136"/>
                <a:gd name="T21" fmla="*/ 29 h 250"/>
                <a:gd name="T22" fmla="*/ 135 w 136"/>
                <a:gd name="T23" fmla="*/ 156 h 250"/>
                <a:gd name="T24" fmla="*/ 61 w 136"/>
                <a:gd name="T25" fmla="*/ 249 h 250"/>
                <a:gd name="T26" fmla="*/ 5 w 136"/>
                <a:gd name="T27" fmla="*/ 238 h 250"/>
                <a:gd name="T28" fmla="*/ 8 w 136"/>
                <a:gd name="T29" fmla="*/ 198 h 250"/>
                <a:gd name="T30" fmla="*/ 98 w 136"/>
                <a:gd name="T31" fmla="*/ 82 h 250"/>
                <a:gd name="T32" fmla="*/ 66 w 136"/>
                <a:gd name="T33" fmla="*/ 26 h 250"/>
                <a:gd name="T34" fmla="*/ 37 w 136"/>
                <a:gd name="T35" fmla="*/ 82 h 250"/>
                <a:gd name="T36" fmla="*/ 63 w 136"/>
                <a:gd name="T37" fmla="*/ 140 h 250"/>
                <a:gd name="T38" fmla="*/ 98 w 136"/>
                <a:gd name="T39" fmla="*/ 8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6" h="250">
                  <a:moveTo>
                    <a:pt x="8" y="198"/>
                  </a:moveTo>
                  <a:cubicBezTo>
                    <a:pt x="16" y="204"/>
                    <a:pt x="34" y="214"/>
                    <a:pt x="55" y="214"/>
                  </a:cubicBezTo>
                  <a:cubicBezTo>
                    <a:pt x="93" y="214"/>
                    <a:pt x="98" y="188"/>
                    <a:pt x="98" y="161"/>
                  </a:cubicBezTo>
                  <a:lnTo>
                    <a:pt x="98" y="145"/>
                  </a:lnTo>
                  <a:cubicBezTo>
                    <a:pt x="93" y="159"/>
                    <a:pt x="82" y="175"/>
                    <a:pt x="55" y="175"/>
                  </a:cubicBezTo>
                  <a:cubicBezTo>
                    <a:pt x="34" y="175"/>
                    <a:pt x="0" y="159"/>
                    <a:pt x="0" y="90"/>
                  </a:cubicBezTo>
                  <a:cubicBezTo>
                    <a:pt x="0" y="42"/>
                    <a:pt x="16" y="0"/>
                    <a:pt x="58" y="0"/>
                  </a:cubicBezTo>
                  <a:cubicBezTo>
                    <a:pt x="82" y="0"/>
                    <a:pt x="93" y="13"/>
                    <a:pt x="100" y="29"/>
                  </a:cubicBezTo>
                  <a:lnTo>
                    <a:pt x="100" y="2"/>
                  </a:lnTo>
                  <a:lnTo>
                    <a:pt x="135" y="2"/>
                  </a:lnTo>
                  <a:lnTo>
                    <a:pt x="135" y="29"/>
                  </a:lnTo>
                  <a:lnTo>
                    <a:pt x="135" y="156"/>
                  </a:lnTo>
                  <a:cubicBezTo>
                    <a:pt x="135" y="209"/>
                    <a:pt x="119" y="249"/>
                    <a:pt x="61" y="249"/>
                  </a:cubicBezTo>
                  <a:cubicBezTo>
                    <a:pt x="34" y="249"/>
                    <a:pt x="16" y="241"/>
                    <a:pt x="5" y="238"/>
                  </a:cubicBezTo>
                  <a:lnTo>
                    <a:pt x="8" y="198"/>
                  </a:lnTo>
                  <a:close/>
                  <a:moveTo>
                    <a:pt x="98" y="82"/>
                  </a:moveTo>
                  <a:cubicBezTo>
                    <a:pt x="98" y="45"/>
                    <a:pt x="85" y="26"/>
                    <a:pt x="66" y="26"/>
                  </a:cubicBezTo>
                  <a:cubicBezTo>
                    <a:pt x="45" y="26"/>
                    <a:pt x="37" y="47"/>
                    <a:pt x="37" y="82"/>
                  </a:cubicBezTo>
                  <a:cubicBezTo>
                    <a:pt x="37" y="124"/>
                    <a:pt x="50" y="140"/>
                    <a:pt x="63" y="140"/>
                  </a:cubicBezTo>
                  <a:cubicBezTo>
                    <a:pt x="87" y="140"/>
                    <a:pt x="98" y="122"/>
                    <a:pt x="98" y="82"/>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5" name="Freeform 81">
              <a:extLst>
                <a:ext uri="{FF2B5EF4-FFF2-40B4-BE49-F238E27FC236}">
                  <a16:creationId xmlns:a16="http://schemas.microsoft.com/office/drawing/2014/main" id="{62FE1E83-3E96-7341-ACE0-A745F2850FDE}"/>
                </a:ext>
              </a:extLst>
            </p:cNvPr>
            <p:cNvSpPr>
              <a:spLocks noChangeArrowheads="1"/>
            </p:cNvSpPr>
            <p:nvPr/>
          </p:nvSpPr>
          <p:spPr bwMode="auto">
            <a:xfrm>
              <a:off x="5434013" y="2263775"/>
              <a:ext cx="47625" cy="63500"/>
            </a:xfrm>
            <a:custGeom>
              <a:avLst/>
              <a:gdLst>
                <a:gd name="T0" fmla="*/ 16 w 131"/>
                <a:gd name="T1" fmla="*/ 13 h 175"/>
                <a:gd name="T2" fmla="*/ 66 w 131"/>
                <a:gd name="T3" fmla="*/ 0 h 175"/>
                <a:gd name="T4" fmla="*/ 127 w 131"/>
                <a:gd name="T5" fmla="*/ 68 h 175"/>
                <a:gd name="T6" fmla="*/ 127 w 131"/>
                <a:gd name="T7" fmla="*/ 143 h 175"/>
                <a:gd name="T8" fmla="*/ 130 w 131"/>
                <a:gd name="T9" fmla="*/ 172 h 175"/>
                <a:gd name="T10" fmla="*/ 95 w 131"/>
                <a:gd name="T11" fmla="*/ 172 h 175"/>
                <a:gd name="T12" fmla="*/ 93 w 131"/>
                <a:gd name="T13" fmla="*/ 148 h 175"/>
                <a:gd name="T14" fmla="*/ 48 w 131"/>
                <a:gd name="T15" fmla="*/ 174 h 175"/>
                <a:gd name="T16" fmla="*/ 0 w 131"/>
                <a:gd name="T17" fmla="*/ 124 h 175"/>
                <a:gd name="T18" fmla="*/ 85 w 131"/>
                <a:gd name="T19" fmla="*/ 66 h 175"/>
                <a:gd name="T20" fmla="*/ 93 w 131"/>
                <a:gd name="T21" fmla="*/ 66 h 175"/>
                <a:gd name="T22" fmla="*/ 93 w 131"/>
                <a:gd name="T23" fmla="*/ 60 h 175"/>
                <a:gd name="T24" fmla="*/ 64 w 131"/>
                <a:gd name="T25" fmla="*/ 29 h 175"/>
                <a:gd name="T26" fmla="*/ 19 w 131"/>
                <a:gd name="T27" fmla="*/ 45 h 175"/>
                <a:gd name="T28" fmla="*/ 16 w 131"/>
                <a:gd name="T29" fmla="*/ 13 h 175"/>
                <a:gd name="T30" fmla="*/ 90 w 131"/>
                <a:gd name="T31" fmla="*/ 92 h 175"/>
                <a:gd name="T32" fmla="*/ 37 w 131"/>
                <a:gd name="T33" fmla="*/ 124 h 175"/>
                <a:gd name="T34" fmla="*/ 61 w 131"/>
                <a:gd name="T35" fmla="*/ 150 h 175"/>
                <a:gd name="T36" fmla="*/ 93 w 131"/>
                <a:gd name="T37" fmla="*/ 100 h 175"/>
                <a:gd name="T38" fmla="*/ 93 w 131"/>
                <a:gd name="T39" fmla="*/ 92 h 175"/>
                <a:gd name="T40" fmla="*/ 90 w 131"/>
                <a:gd name="T41" fmla="*/ 9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175">
                  <a:moveTo>
                    <a:pt x="16" y="13"/>
                  </a:moveTo>
                  <a:cubicBezTo>
                    <a:pt x="27" y="7"/>
                    <a:pt x="42" y="0"/>
                    <a:pt x="66" y="0"/>
                  </a:cubicBezTo>
                  <a:cubicBezTo>
                    <a:pt x="117" y="0"/>
                    <a:pt x="127" y="26"/>
                    <a:pt x="127" y="68"/>
                  </a:cubicBezTo>
                  <a:lnTo>
                    <a:pt x="127" y="143"/>
                  </a:lnTo>
                  <a:cubicBezTo>
                    <a:pt x="127" y="156"/>
                    <a:pt x="127" y="166"/>
                    <a:pt x="130" y="172"/>
                  </a:cubicBezTo>
                  <a:lnTo>
                    <a:pt x="95" y="172"/>
                  </a:lnTo>
                  <a:cubicBezTo>
                    <a:pt x="93" y="164"/>
                    <a:pt x="93" y="156"/>
                    <a:pt x="93" y="148"/>
                  </a:cubicBezTo>
                  <a:cubicBezTo>
                    <a:pt x="82" y="161"/>
                    <a:pt x="72" y="174"/>
                    <a:pt x="48" y="174"/>
                  </a:cubicBezTo>
                  <a:cubicBezTo>
                    <a:pt x="24" y="174"/>
                    <a:pt x="0" y="156"/>
                    <a:pt x="0" y="124"/>
                  </a:cubicBezTo>
                  <a:cubicBezTo>
                    <a:pt x="0" y="76"/>
                    <a:pt x="34" y="66"/>
                    <a:pt x="85" y="66"/>
                  </a:cubicBezTo>
                  <a:lnTo>
                    <a:pt x="93" y="66"/>
                  </a:lnTo>
                  <a:lnTo>
                    <a:pt x="93" y="60"/>
                  </a:lnTo>
                  <a:cubicBezTo>
                    <a:pt x="93" y="45"/>
                    <a:pt x="85" y="29"/>
                    <a:pt x="64" y="29"/>
                  </a:cubicBezTo>
                  <a:cubicBezTo>
                    <a:pt x="45" y="29"/>
                    <a:pt x="27" y="39"/>
                    <a:pt x="19" y="45"/>
                  </a:cubicBezTo>
                  <a:lnTo>
                    <a:pt x="16" y="13"/>
                  </a:lnTo>
                  <a:close/>
                  <a:moveTo>
                    <a:pt x="90" y="92"/>
                  </a:moveTo>
                  <a:cubicBezTo>
                    <a:pt x="58" y="92"/>
                    <a:pt x="37" y="100"/>
                    <a:pt x="37" y="124"/>
                  </a:cubicBezTo>
                  <a:cubicBezTo>
                    <a:pt x="37" y="140"/>
                    <a:pt x="48" y="150"/>
                    <a:pt x="61" y="150"/>
                  </a:cubicBezTo>
                  <a:cubicBezTo>
                    <a:pt x="85" y="150"/>
                    <a:pt x="93" y="132"/>
                    <a:pt x="93" y="100"/>
                  </a:cubicBezTo>
                  <a:lnTo>
                    <a:pt x="93" y="92"/>
                  </a:lnTo>
                  <a:lnTo>
                    <a:pt x="90" y="92"/>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6" name="Freeform 82">
              <a:extLst>
                <a:ext uri="{FF2B5EF4-FFF2-40B4-BE49-F238E27FC236}">
                  <a16:creationId xmlns:a16="http://schemas.microsoft.com/office/drawing/2014/main" id="{4FFD57AC-2866-4648-A7C7-BC086C741469}"/>
                </a:ext>
              </a:extLst>
            </p:cNvPr>
            <p:cNvSpPr>
              <a:spLocks noChangeArrowheads="1"/>
            </p:cNvSpPr>
            <p:nvPr/>
          </p:nvSpPr>
          <p:spPr bwMode="auto">
            <a:xfrm>
              <a:off x="5494338" y="2263775"/>
              <a:ext cx="46037" cy="63500"/>
            </a:xfrm>
            <a:custGeom>
              <a:avLst/>
              <a:gdLst>
                <a:gd name="T0" fmla="*/ 0 w 128"/>
                <a:gd name="T1" fmla="*/ 31 h 178"/>
                <a:gd name="T2" fmla="*/ 0 w 128"/>
                <a:gd name="T3" fmla="*/ 2 h 178"/>
                <a:gd name="T4" fmla="*/ 37 w 128"/>
                <a:gd name="T5" fmla="*/ 2 h 178"/>
                <a:gd name="T6" fmla="*/ 37 w 128"/>
                <a:gd name="T7" fmla="*/ 29 h 178"/>
                <a:gd name="T8" fmla="*/ 37 w 128"/>
                <a:gd name="T9" fmla="*/ 29 h 178"/>
                <a:gd name="T10" fmla="*/ 37 w 128"/>
                <a:gd name="T11" fmla="*/ 29 h 178"/>
                <a:gd name="T12" fmla="*/ 79 w 128"/>
                <a:gd name="T13" fmla="*/ 0 h 178"/>
                <a:gd name="T14" fmla="*/ 127 w 128"/>
                <a:gd name="T15" fmla="*/ 63 h 178"/>
                <a:gd name="T16" fmla="*/ 127 w 128"/>
                <a:gd name="T17" fmla="*/ 174 h 178"/>
                <a:gd name="T18" fmla="*/ 87 w 128"/>
                <a:gd name="T19" fmla="*/ 174 h 178"/>
                <a:gd name="T20" fmla="*/ 87 w 128"/>
                <a:gd name="T21" fmla="*/ 74 h 178"/>
                <a:gd name="T22" fmla="*/ 66 w 128"/>
                <a:gd name="T23" fmla="*/ 37 h 178"/>
                <a:gd name="T24" fmla="*/ 40 w 128"/>
                <a:gd name="T25" fmla="*/ 76 h 178"/>
                <a:gd name="T26" fmla="*/ 40 w 128"/>
                <a:gd name="T27" fmla="*/ 177 h 178"/>
                <a:gd name="T28" fmla="*/ 0 w 128"/>
                <a:gd name="T29" fmla="*/ 177 h 178"/>
                <a:gd name="T30" fmla="*/ 0 w 128"/>
                <a:gd name="T31" fmla="*/ 3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78">
                  <a:moveTo>
                    <a:pt x="0" y="31"/>
                  </a:moveTo>
                  <a:cubicBezTo>
                    <a:pt x="0" y="21"/>
                    <a:pt x="0" y="10"/>
                    <a:pt x="0" y="2"/>
                  </a:cubicBezTo>
                  <a:lnTo>
                    <a:pt x="37" y="2"/>
                  </a:lnTo>
                  <a:cubicBezTo>
                    <a:pt x="37" y="10"/>
                    <a:pt x="37" y="21"/>
                    <a:pt x="37" y="29"/>
                  </a:cubicBezTo>
                  <a:lnTo>
                    <a:pt x="37" y="29"/>
                  </a:lnTo>
                  <a:lnTo>
                    <a:pt x="37" y="29"/>
                  </a:lnTo>
                  <a:cubicBezTo>
                    <a:pt x="42" y="18"/>
                    <a:pt x="53" y="0"/>
                    <a:pt x="79" y="0"/>
                  </a:cubicBezTo>
                  <a:cubicBezTo>
                    <a:pt x="116" y="0"/>
                    <a:pt x="127" y="29"/>
                    <a:pt x="127" y="63"/>
                  </a:cubicBezTo>
                  <a:lnTo>
                    <a:pt x="127" y="174"/>
                  </a:lnTo>
                  <a:lnTo>
                    <a:pt x="87" y="174"/>
                  </a:lnTo>
                  <a:lnTo>
                    <a:pt x="87" y="74"/>
                  </a:lnTo>
                  <a:cubicBezTo>
                    <a:pt x="87" y="47"/>
                    <a:pt x="82" y="37"/>
                    <a:pt x="66" y="37"/>
                  </a:cubicBezTo>
                  <a:cubicBezTo>
                    <a:pt x="45" y="37"/>
                    <a:pt x="40" y="55"/>
                    <a:pt x="40" y="76"/>
                  </a:cubicBezTo>
                  <a:lnTo>
                    <a:pt x="40" y="177"/>
                  </a:lnTo>
                  <a:lnTo>
                    <a:pt x="0" y="177"/>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7" name="Freeform 83">
              <a:extLst>
                <a:ext uri="{FF2B5EF4-FFF2-40B4-BE49-F238E27FC236}">
                  <a16:creationId xmlns:a16="http://schemas.microsoft.com/office/drawing/2014/main" id="{8D1AB97D-4369-584D-8D3C-34B6AAECA357}"/>
                </a:ext>
              </a:extLst>
            </p:cNvPr>
            <p:cNvSpPr>
              <a:spLocks noChangeArrowheads="1"/>
            </p:cNvSpPr>
            <p:nvPr/>
          </p:nvSpPr>
          <p:spPr bwMode="auto">
            <a:xfrm>
              <a:off x="5554663" y="2238375"/>
              <a:ext cx="14287" cy="88900"/>
            </a:xfrm>
            <a:custGeom>
              <a:avLst/>
              <a:gdLst>
                <a:gd name="T0" fmla="*/ 0 w 41"/>
                <a:gd name="T1" fmla="*/ 0 h 247"/>
                <a:gd name="T2" fmla="*/ 40 w 41"/>
                <a:gd name="T3" fmla="*/ 0 h 247"/>
                <a:gd name="T4" fmla="*/ 40 w 41"/>
                <a:gd name="T5" fmla="*/ 39 h 247"/>
                <a:gd name="T6" fmla="*/ 0 w 41"/>
                <a:gd name="T7" fmla="*/ 39 h 247"/>
                <a:gd name="T8" fmla="*/ 0 w 41"/>
                <a:gd name="T9" fmla="*/ 0 h 247"/>
                <a:gd name="T10" fmla="*/ 0 w 41"/>
                <a:gd name="T11" fmla="*/ 74 h 247"/>
                <a:gd name="T12" fmla="*/ 40 w 41"/>
                <a:gd name="T13" fmla="*/ 74 h 247"/>
                <a:gd name="T14" fmla="*/ 40 w 41"/>
                <a:gd name="T15" fmla="*/ 246 h 247"/>
                <a:gd name="T16" fmla="*/ 0 w 41"/>
                <a:gd name="T17" fmla="*/ 246 h 247"/>
                <a:gd name="T18" fmla="*/ 0 w 41"/>
                <a:gd name="T19" fmla="*/ 7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47">
                  <a:moveTo>
                    <a:pt x="0" y="0"/>
                  </a:moveTo>
                  <a:lnTo>
                    <a:pt x="40" y="0"/>
                  </a:lnTo>
                  <a:lnTo>
                    <a:pt x="40" y="39"/>
                  </a:lnTo>
                  <a:lnTo>
                    <a:pt x="0" y="39"/>
                  </a:lnTo>
                  <a:lnTo>
                    <a:pt x="0" y="0"/>
                  </a:lnTo>
                  <a:close/>
                  <a:moveTo>
                    <a:pt x="0" y="74"/>
                  </a:moveTo>
                  <a:lnTo>
                    <a:pt x="40" y="74"/>
                  </a:lnTo>
                  <a:lnTo>
                    <a:pt x="40" y="246"/>
                  </a:lnTo>
                  <a:lnTo>
                    <a:pt x="0" y="246"/>
                  </a:lnTo>
                  <a:lnTo>
                    <a:pt x="0"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8" name="Freeform 84">
              <a:extLst>
                <a:ext uri="{FF2B5EF4-FFF2-40B4-BE49-F238E27FC236}">
                  <a16:creationId xmlns:a16="http://schemas.microsoft.com/office/drawing/2014/main" id="{EAA4F9B0-518D-EB4E-8090-B7233EEE5EE3}"/>
                </a:ext>
              </a:extLst>
            </p:cNvPr>
            <p:cNvSpPr>
              <a:spLocks noChangeArrowheads="1"/>
            </p:cNvSpPr>
            <p:nvPr/>
          </p:nvSpPr>
          <p:spPr bwMode="auto">
            <a:xfrm>
              <a:off x="5581650" y="2265363"/>
              <a:ext cx="39688" cy="61912"/>
            </a:xfrm>
            <a:custGeom>
              <a:avLst/>
              <a:gdLst>
                <a:gd name="T0" fmla="*/ 0 w 109"/>
                <a:gd name="T1" fmla="*/ 135 h 173"/>
                <a:gd name="T2" fmla="*/ 69 w 109"/>
                <a:gd name="T3" fmla="*/ 29 h 173"/>
                <a:gd name="T4" fmla="*/ 2 w 109"/>
                <a:gd name="T5" fmla="*/ 29 h 173"/>
                <a:gd name="T6" fmla="*/ 2 w 109"/>
                <a:gd name="T7" fmla="*/ 0 h 173"/>
                <a:gd name="T8" fmla="*/ 108 w 109"/>
                <a:gd name="T9" fmla="*/ 0 h 173"/>
                <a:gd name="T10" fmla="*/ 108 w 109"/>
                <a:gd name="T11" fmla="*/ 34 h 173"/>
                <a:gd name="T12" fmla="*/ 40 w 109"/>
                <a:gd name="T13" fmla="*/ 140 h 173"/>
                <a:gd name="T14" fmla="*/ 108 w 109"/>
                <a:gd name="T15" fmla="*/ 140 h 173"/>
                <a:gd name="T16" fmla="*/ 108 w 109"/>
                <a:gd name="T17" fmla="*/ 172 h 173"/>
                <a:gd name="T18" fmla="*/ 0 w 109"/>
                <a:gd name="T19" fmla="*/ 172 h 173"/>
                <a:gd name="T20" fmla="*/ 0 w 109"/>
                <a:gd name="T21" fmla="*/ 13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73">
                  <a:moveTo>
                    <a:pt x="0" y="135"/>
                  </a:moveTo>
                  <a:lnTo>
                    <a:pt x="69" y="29"/>
                  </a:lnTo>
                  <a:lnTo>
                    <a:pt x="2" y="29"/>
                  </a:lnTo>
                  <a:lnTo>
                    <a:pt x="2" y="0"/>
                  </a:lnTo>
                  <a:lnTo>
                    <a:pt x="108" y="0"/>
                  </a:lnTo>
                  <a:lnTo>
                    <a:pt x="108" y="34"/>
                  </a:lnTo>
                  <a:lnTo>
                    <a:pt x="40" y="140"/>
                  </a:lnTo>
                  <a:lnTo>
                    <a:pt x="108" y="140"/>
                  </a:lnTo>
                  <a:lnTo>
                    <a:pt x="108" y="172"/>
                  </a:lnTo>
                  <a:lnTo>
                    <a:pt x="0" y="172"/>
                  </a:lnTo>
                  <a:lnTo>
                    <a:pt x="0" y="13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9" name="Freeform 85">
              <a:extLst>
                <a:ext uri="{FF2B5EF4-FFF2-40B4-BE49-F238E27FC236}">
                  <a16:creationId xmlns:a16="http://schemas.microsoft.com/office/drawing/2014/main" id="{1EA9C9B4-5D4F-D240-95E1-1FA892AEFCC5}"/>
                </a:ext>
              </a:extLst>
            </p:cNvPr>
            <p:cNvSpPr>
              <a:spLocks noChangeArrowheads="1"/>
            </p:cNvSpPr>
            <p:nvPr/>
          </p:nvSpPr>
          <p:spPr bwMode="auto">
            <a:xfrm>
              <a:off x="5627688" y="2263775"/>
              <a:ext cx="46037" cy="63500"/>
            </a:xfrm>
            <a:custGeom>
              <a:avLst/>
              <a:gdLst>
                <a:gd name="T0" fmla="*/ 15 w 130"/>
                <a:gd name="T1" fmla="*/ 13 h 175"/>
                <a:gd name="T2" fmla="*/ 66 w 130"/>
                <a:gd name="T3" fmla="*/ 0 h 175"/>
                <a:gd name="T4" fmla="*/ 127 w 130"/>
                <a:gd name="T5" fmla="*/ 68 h 175"/>
                <a:gd name="T6" fmla="*/ 127 w 130"/>
                <a:gd name="T7" fmla="*/ 143 h 175"/>
                <a:gd name="T8" fmla="*/ 129 w 130"/>
                <a:gd name="T9" fmla="*/ 172 h 175"/>
                <a:gd name="T10" fmla="*/ 95 w 130"/>
                <a:gd name="T11" fmla="*/ 172 h 175"/>
                <a:gd name="T12" fmla="*/ 92 w 130"/>
                <a:gd name="T13" fmla="*/ 148 h 175"/>
                <a:gd name="T14" fmla="*/ 47 w 130"/>
                <a:gd name="T15" fmla="*/ 174 h 175"/>
                <a:gd name="T16" fmla="*/ 0 w 130"/>
                <a:gd name="T17" fmla="*/ 124 h 175"/>
                <a:gd name="T18" fmla="*/ 84 w 130"/>
                <a:gd name="T19" fmla="*/ 66 h 175"/>
                <a:gd name="T20" fmla="*/ 92 w 130"/>
                <a:gd name="T21" fmla="*/ 66 h 175"/>
                <a:gd name="T22" fmla="*/ 92 w 130"/>
                <a:gd name="T23" fmla="*/ 60 h 175"/>
                <a:gd name="T24" fmla="*/ 63 w 130"/>
                <a:gd name="T25" fmla="*/ 29 h 175"/>
                <a:gd name="T26" fmla="*/ 18 w 130"/>
                <a:gd name="T27" fmla="*/ 45 h 175"/>
                <a:gd name="T28" fmla="*/ 15 w 130"/>
                <a:gd name="T29" fmla="*/ 13 h 175"/>
                <a:gd name="T30" fmla="*/ 90 w 130"/>
                <a:gd name="T31" fmla="*/ 92 h 175"/>
                <a:gd name="T32" fmla="*/ 37 w 130"/>
                <a:gd name="T33" fmla="*/ 124 h 175"/>
                <a:gd name="T34" fmla="*/ 60 w 130"/>
                <a:gd name="T35" fmla="*/ 150 h 175"/>
                <a:gd name="T36" fmla="*/ 92 w 130"/>
                <a:gd name="T37" fmla="*/ 100 h 175"/>
                <a:gd name="T38" fmla="*/ 92 w 130"/>
                <a:gd name="T39" fmla="*/ 92 h 175"/>
                <a:gd name="T40" fmla="*/ 90 w 130"/>
                <a:gd name="T41" fmla="*/ 9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 h="175">
                  <a:moveTo>
                    <a:pt x="15" y="13"/>
                  </a:moveTo>
                  <a:cubicBezTo>
                    <a:pt x="26" y="7"/>
                    <a:pt x="42" y="0"/>
                    <a:pt x="66" y="0"/>
                  </a:cubicBezTo>
                  <a:cubicBezTo>
                    <a:pt x="116" y="0"/>
                    <a:pt x="127" y="26"/>
                    <a:pt x="127" y="68"/>
                  </a:cubicBezTo>
                  <a:lnTo>
                    <a:pt x="127" y="143"/>
                  </a:lnTo>
                  <a:cubicBezTo>
                    <a:pt x="127" y="156"/>
                    <a:pt x="127" y="166"/>
                    <a:pt x="129" y="172"/>
                  </a:cubicBezTo>
                  <a:lnTo>
                    <a:pt x="95" y="172"/>
                  </a:lnTo>
                  <a:cubicBezTo>
                    <a:pt x="92" y="164"/>
                    <a:pt x="92" y="156"/>
                    <a:pt x="92" y="148"/>
                  </a:cubicBezTo>
                  <a:cubicBezTo>
                    <a:pt x="82" y="161"/>
                    <a:pt x="71" y="174"/>
                    <a:pt x="47" y="174"/>
                  </a:cubicBezTo>
                  <a:cubicBezTo>
                    <a:pt x="23" y="174"/>
                    <a:pt x="0" y="156"/>
                    <a:pt x="0" y="124"/>
                  </a:cubicBezTo>
                  <a:cubicBezTo>
                    <a:pt x="0" y="76"/>
                    <a:pt x="34" y="66"/>
                    <a:pt x="84" y="66"/>
                  </a:cubicBezTo>
                  <a:lnTo>
                    <a:pt x="92" y="66"/>
                  </a:lnTo>
                  <a:lnTo>
                    <a:pt x="92" y="60"/>
                  </a:lnTo>
                  <a:cubicBezTo>
                    <a:pt x="92" y="45"/>
                    <a:pt x="84" y="29"/>
                    <a:pt x="63" y="29"/>
                  </a:cubicBezTo>
                  <a:cubicBezTo>
                    <a:pt x="45" y="29"/>
                    <a:pt x="26" y="39"/>
                    <a:pt x="18" y="45"/>
                  </a:cubicBezTo>
                  <a:lnTo>
                    <a:pt x="15" y="13"/>
                  </a:lnTo>
                  <a:close/>
                  <a:moveTo>
                    <a:pt x="90" y="92"/>
                  </a:moveTo>
                  <a:cubicBezTo>
                    <a:pt x="58" y="92"/>
                    <a:pt x="37" y="100"/>
                    <a:pt x="37" y="124"/>
                  </a:cubicBezTo>
                  <a:cubicBezTo>
                    <a:pt x="37" y="140"/>
                    <a:pt x="47" y="150"/>
                    <a:pt x="60" y="150"/>
                  </a:cubicBezTo>
                  <a:cubicBezTo>
                    <a:pt x="84" y="150"/>
                    <a:pt x="92" y="132"/>
                    <a:pt x="92" y="100"/>
                  </a:cubicBezTo>
                  <a:lnTo>
                    <a:pt x="92" y="92"/>
                  </a:lnTo>
                  <a:lnTo>
                    <a:pt x="90" y="92"/>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0" name="Freeform 86">
              <a:extLst>
                <a:ext uri="{FF2B5EF4-FFF2-40B4-BE49-F238E27FC236}">
                  <a16:creationId xmlns:a16="http://schemas.microsoft.com/office/drawing/2014/main" id="{D5FBE7CF-DA6F-8648-9C36-E45C94176A1E}"/>
                </a:ext>
              </a:extLst>
            </p:cNvPr>
            <p:cNvSpPr>
              <a:spLocks noChangeArrowheads="1"/>
            </p:cNvSpPr>
            <p:nvPr/>
          </p:nvSpPr>
          <p:spPr bwMode="auto">
            <a:xfrm>
              <a:off x="5684838" y="2247900"/>
              <a:ext cx="34925" cy="80963"/>
            </a:xfrm>
            <a:custGeom>
              <a:avLst/>
              <a:gdLst>
                <a:gd name="T0" fmla="*/ 24 w 99"/>
                <a:gd name="T1" fmla="*/ 13 h 223"/>
                <a:gd name="T2" fmla="*/ 64 w 99"/>
                <a:gd name="T3" fmla="*/ 0 h 223"/>
                <a:gd name="T4" fmla="*/ 64 w 99"/>
                <a:gd name="T5" fmla="*/ 47 h 223"/>
                <a:gd name="T6" fmla="*/ 96 w 99"/>
                <a:gd name="T7" fmla="*/ 47 h 223"/>
                <a:gd name="T8" fmla="*/ 96 w 99"/>
                <a:gd name="T9" fmla="*/ 76 h 223"/>
                <a:gd name="T10" fmla="*/ 64 w 99"/>
                <a:gd name="T11" fmla="*/ 76 h 223"/>
                <a:gd name="T12" fmla="*/ 64 w 99"/>
                <a:gd name="T13" fmla="*/ 166 h 223"/>
                <a:gd name="T14" fmla="*/ 83 w 99"/>
                <a:gd name="T15" fmla="*/ 190 h 223"/>
                <a:gd name="T16" fmla="*/ 98 w 99"/>
                <a:gd name="T17" fmla="*/ 188 h 223"/>
                <a:gd name="T18" fmla="*/ 98 w 99"/>
                <a:gd name="T19" fmla="*/ 217 h 223"/>
                <a:gd name="T20" fmla="*/ 72 w 99"/>
                <a:gd name="T21" fmla="*/ 222 h 223"/>
                <a:gd name="T22" fmla="*/ 27 w 99"/>
                <a:gd name="T23" fmla="*/ 172 h 223"/>
                <a:gd name="T24" fmla="*/ 27 w 99"/>
                <a:gd name="T25" fmla="*/ 76 h 223"/>
                <a:gd name="T26" fmla="*/ 0 w 99"/>
                <a:gd name="T27" fmla="*/ 76 h 223"/>
                <a:gd name="T28" fmla="*/ 0 w 99"/>
                <a:gd name="T29" fmla="*/ 47 h 223"/>
                <a:gd name="T30" fmla="*/ 27 w 99"/>
                <a:gd name="T31" fmla="*/ 47 h 223"/>
                <a:gd name="T32" fmla="*/ 24 w 99"/>
                <a:gd name="T3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223">
                  <a:moveTo>
                    <a:pt x="24" y="13"/>
                  </a:moveTo>
                  <a:lnTo>
                    <a:pt x="64" y="0"/>
                  </a:lnTo>
                  <a:lnTo>
                    <a:pt x="64" y="47"/>
                  </a:lnTo>
                  <a:lnTo>
                    <a:pt x="96" y="47"/>
                  </a:lnTo>
                  <a:lnTo>
                    <a:pt x="96" y="76"/>
                  </a:lnTo>
                  <a:lnTo>
                    <a:pt x="64" y="76"/>
                  </a:lnTo>
                  <a:lnTo>
                    <a:pt x="64" y="166"/>
                  </a:lnTo>
                  <a:cubicBezTo>
                    <a:pt x="64" y="185"/>
                    <a:pt x="69" y="190"/>
                    <a:pt x="83" y="190"/>
                  </a:cubicBezTo>
                  <a:cubicBezTo>
                    <a:pt x="90" y="190"/>
                    <a:pt x="93" y="188"/>
                    <a:pt x="98" y="188"/>
                  </a:cubicBezTo>
                  <a:lnTo>
                    <a:pt x="98" y="217"/>
                  </a:lnTo>
                  <a:cubicBezTo>
                    <a:pt x="93" y="219"/>
                    <a:pt x="85" y="222"/>
                    <a:pt x="72" y="222"/>
                  </a:cubicBezTo>
                  <a:cubicBezTo>
                    <a:pt x="43" y="222"/>
                    <a:pt x="27" y="209"/>
                    <a:pt x="27" y="172"/>
                  </a:cubicBezTo>
                  <a:lnTo>
                    <a:pt x="27" y="76"/>
                  </a:lnTo>
                  <a:lnTo>
                    <a:pt x="0" y="76"/>
                  </a:lnTo>
                  <a:lnTo>
                    <a:pt x="0" y="47"/>
                  </a:lnTo>
                  <a:lnTo>
                    <a:pt x="27" y="47"/>
                  </a:lnTo>
                  <a:lnTo>
                    <a:pt x="24" y="1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1" name="Freeform 87">
              <a:extLst>
                <a:ext uri="{FF2B5EF4-FFF2-40B4-BE49-F238E27FC236}">
                  <a16:creationId xmlns:a16="http://schemas.microsoft.com/office/drawing/2014/main" id="{B950ABA3-0018-F145-BD8E-F61596A8C856}"/>
                </a:ext>
              </a:extLst>
            </p:cNvPr>
            <p:cNvSpPr>
              <a:spLocks noChangeArrowheads="1"/>
            </p:cNvSpPr>
            <p:nvPr/>
          </p:nvSpPr>
          <p:spPr bwMode="auto">
            <a:xfrm>
              <a:off x="5729288" y="2238375"/>
              <a:ext cx="15875" cy="88900"/>
            </a:xfrm>
            <a:custGeom>
              <a:avLst/>
              <a:gdLst>
                <a:gd name="T0" fmla="*/ 0 w 43"/>
                <a:gd name="T1" fmla="*/ 0 h 247"/>
                <a:gd name="T2" fmla="*/ 40 w 43"/>
                <a:gd name="T3" fmla="*/ 0 h 247"/>
                <a:gd name="T4" fmla="*/ 40 w 43"/>
                <a:gd name="T5" fmla="*/ 39 h 247"/>
                <a:gd name="T6" fmla="*/ 0 w 43"/>
                <a:gd name="T7" fmla="*/ 39 h 247"/>
                <a:gd name="T8" fmla="*/ 0 w 43"/>
                <a:gd name="T9" fmla="*/ 0 h 247"/>
                <a:gd name="T10" fmla="*/ 3 w 43"/>
                <a:gd name="T11" fmla="*/ 74 h 247"/>
                <a:gd name="T12" fmla="*/ 42 w 43"/>
                <a:gd name="T13" fmla="*/ 74 h 247"/>
                <a:gd name="T14" fmla="*/ 42 w 43"/>
                <a:gd name="T15" fmla="*/ 246 h 247"/>
                <a:gd name="T16" fmla="*/ 3 w 43"/>
                <a:gd name="T17" fmla="*/ 246 h 247"/>
                <a:gd name="T18" fmla="*/ 3 w 43"/>
                <a:gd name="T19" fmla="*/ 7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47">
                  <a:moveTo>
                    <a:pt x="0" y="0"/>
                  </a:moveTo>
                  <a:lnTo>
                    <a:pt x="40" y="0"/>
                  </a:lnTo>
                  <a:lnTo>
                    <a:pt x="40" y="39"/>
                  </a:lnTo>
                  <a:lnTo>
                    <a:pt x="0" y="39"/>
                  </a:lnTo>
                  <a:lnTo>
                    <a:pt x="0" y="0"/>
                  </a:lnTo>
                  <a:close/>
                  <a:moveTo>
                    <a:pt x="3" y="74"/>
                  </a:moveTo>
                  <a:lnTo>
                    <a:pt x="42" y="74"/>
                  </a:lnTo>
                  <a:lnTo>
                    <a:pt x="42" y="246"/>
                  </a:lnTo>
                  <a:lnTo>
                    <a:pt x="3" y="246"/>
                  </a:lnTo>
                  <a:lnTo>
                    <a:pt x="3"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 name="Freeform 88">
              <a:extLst>
                <a:ext uri="{FF2B5EF4-FFF2-40B4-BE49-F238E27FC236}">
                  <a16:creationId xmlns:a16="http://schemas.microsoft.com/office/drawing/2014/main" id="{99DBC053-238F-1046-82B7-EFFF863AFCC5}"/>
                </a:ext>
              </a:extLst>
            </p:cNvPr>
            <p:cNvSpPr>
              <a:spLocks noChangeArrowheads="1"/>
            </p:cNvSpPr>
            <p:nvPr/>
          </p:nvSpPr>
          <p:spPr bwMode="auto">
            <a:xfrm>
              <a:off x="5757863" y="2263775"/>
              <a:ext cx="52387" cy="65088"/>
            </a:xfrm>
            <a:custGeom>
              <a:avLst/>
              <a:gdLst>
                <a:gd name="T0" fmla="*/ 143 w 144"/>
                <a:gd name="T1" fmla="*/ 88 h 179"/>
                <a:gd name="T2" fmla="*/ 71 w 144"/>
                <a:gd name="T3" fmla="*/ 178 h 179"/>
                <a:gd name="T4" fmla="*/ 0 w 144"/>
                <a:gd name="T5" fmla="*/ 88 h 179"/>
                <a:gd name="T6" fmla="*/ 71 w 144"/>
                <a:gd name="T7" fmla="*/ 0 h 179"/>
                <a:gd name="T8" fmla="*/ 143 w 144"/>
                <a:gd name="T9" fmla="*/ 88 h 179"/>
                <a:gd name="T10" fmla="*/ 103 w 144"/>
                <a:gd name="T11" fmla="*/ 88 h 179"/>
                <a:gd name="T12" fmla="*/ 71 w 144"/>
                <a:gd name="T13" fmla="*/ 29 h 179"/>
                <a:gd name="T14" fmla="*/ 39 w 144"/>
                <a:gd name="T15" fmla="*/ 88 h 179"/>
                <a:gd name="T16" fmla="*/ 71 w 144"/>
                <a:gd name="T17" fmla="*/ 146 h 179"/>
                <a:gd name="T18" fmla="*/ 103 w 144"/>
                <a:gd name="T19" fmla="*/ 8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79">
                  <a:moveTo>
                    <a:pt x="143" y="88"/>
                  </a:moveTo>
                  <a:cubicBezTo>
                    <a:pt x="143" y="159"/>
                    <a:pt x="106" y="178"/>
                    <a:pt x="71" y="178"/>
                  </a:cubicBezTo>
                  <a:cubicBezTo>
                    <a:pt x="39" y="178"/>
                    <a:pt x="0" y="162"/>
                    <a:pt x="0" y="88"/>
                  </a:cubicBezTo>
                  <a:cubicBezTo>
                    <a:pt x="0" y="19"/>
                    <a:pt x="39" y="0"/>
                    <a:pt x="71" y="0"/>
                  </a:cubicBezTo>
                  <a:cubicBezTo>
                    <a:pt x="103" y="0"/>
                    <a:pt x="143" y="19"/>
                    <a:pt x="143" y="88"/>
                  </a:cubicBezTo>
                  <a:close/>
                  <a:moveTo>
                    <a:pt x="103" y="88"/>
                  </a:moveTo>
                  <a:cubicBezTo>
                    <a:pt x="103" y="58"/>
                    <a:pt x="98" y="29"/>
                    <a:pt x="71" y="29"/>
                  </a:cubicBezTo>
                  <a:cubicBezTo>
                    <a:pt x="47" y="29"/>
                    <a:pt x="39" y="58"/>
                    <a:pt x="39" y="88"/>
                  </a:cubicBezTo>
                  <a:cubicBezTo>
                    <a:pt x="39" y="117"/>
                    <a:pt x="47" y="146"/>
                    <a:pt x="71" y="146"/>
                  </a:cubicBezTo>
                  <a:cubicBezTo>
                    <a:pt x="95" y="146"/>
                    <a:pt x="103" y="114"/>
                    <a:pt x="103" y="88"/>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 name="Freeform 89">
              <a:extLst>
                <a:ext uri="{FF2B5EF4-FFF2-40B4-BE49-F238E27FC236}">
                  <a16:creationId xmlns:a16="http://schemas.microsoft.com/office/drawing/2014/main" id="{752D2A71-5B06-2649-AC7C-565BC1BFB8DF}"/>
                </a:ext>
              </a:extLst>
            </p:cNvPr>
            <p:cNvSpPr>
              <a:spLocks noChangeArrowheads="1"/>
            </p:cNvSpPr>
            <p:nvPr/>
          </p:nvSpPr>
          <p:spPr bwMode="auto">
            <a:xfrm>
              <a:off x="5819775" y="2263775"/>
              <a:ext cx="46038" cy="63500"/>
            </a:xfrm>
            <a:custGeom>
              <a:avLst/>
              <a:gdLst>
                <a:gd name="T0" fmla="*/ 0 w 129"/>
                <a:gd name="T1" fmla="*/ 31 h 178"/>
                <a:gd name="T2" fmla="*/ 0 w 129"/>
                <a:gd name="T3" fmla="*/ 2 h 178"/>
                <a:gd name="T4" fmla="*/ 38 w 129"/>
                <a:gd name="T5" fmla="*/ 2 h 178"/>
                <a:gd name="T6" fmla="*/ 38 w 129"/>
                <a:gd name="T7" fmla="*/ 29 h 178"/>
                <a:gd name="T8" fmla="*/ 38 w 129"/>
                <a:gd name="T9" fmla="*/ 29 h 178"/>
                <a:gd name="T10" fmla="*/ 38 w 129"/>
                <a:gd name="T11" fmla="*/ 29 h 178"/>
                <a:gd name="T12" fmla="*/ 80 w 129"/>
                <a:gd name="T13" fmla="*/ 0 h 178"/>
                <a:gd name="T14" fmla="*/ 128 w 129"/>
                <a:gd name="T15" fmla="*/ 63 h 178"/>
                <a:gd name="T16" fmla="*/ 128 w 129"/>
                <a:gd name="T17" fmla="*/ 174 h 178"/>
                <a:gd name="T18" fmla="*/ 88 w 129"/>
                <a:gd name="T19" fmla="*/ 174 h 178"/>
                <a:gd name="T20" fmla="*/ 88 w 129"/>
                <a:gd name="T21" fmla="*/ 74 h 178"/>
                <a:gd name="T22" fmla="*/ 67 w 129"/>
                <a:gd name="T23" fmla="*/ 37 h 178"/>
                <a:gd name="T24" fmla="*/ 40 w 129"/>
                <a:gd name="T25" fmla="*/ 76 h 178"/>
                <a:gd name="T26" fmla="*/ 40 w 129"/>
                <a:gd name="T27" fmla="*/ 177 h 178"/>
                <a:gd name="T28" fmla="*/ 0 w 129"/>
                <a:gd name="T29" fmla="*/ 177 h 178"/>
                <a:gd name="T30" fmla="*/ 0 w 129"/>
                <a:gd name="T31" fmla="*/ 3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178">
                  <a:moveTo>
                    <a:pt x="0" y="31"/>
                  </a:moveTo>
                  <a:cubicBezTo>
                    <a:pt x="0" y="21"/>
                    <a:pt x="0" y="10"/>
                    <a:pt x="0" y="2"/>
                  </a:cubicBezTo>
                  <a:lnTo>
                    <a:pt x="38" y="2"/>
                  </a:lnTo>
                  <a:cubicBezTo>
                    <a:pt x="38" y="10"/>
                    <a:pt x="38" y="21"/>
                    <a:pt x="38" y="29"/>
                  </a:cubicBezTo>
                  <a:lnTo>
                    <a:pt x="38" y="29"/>
                  </a:lnTo>
                  <a:lnTo>
                    <a:pt x="38" y="29"/>
                  </a:lnTo>
                  <a:cubicBezTo>
                    <a:pt x="43" y="18"/>
                    <a:pt x="53" y="0"/>
                    <a:pt x="80" y="0"/>
                  </a:cubicBezTo>
                  <a:cubicBezTo>
                    <a:pt x="117" y="0"/>
                    <a:pt x="128" y="29"/>
                    <a:pt x="128" y="63"/>
                  </a:cubicBezTo>
                  <a:lnTo>
                    <a:pt x="128" y="174"/>
                  </a:lnTo>
                  <a:lnTo>
                    <a:pt x="88" y="174"/>
                  </a:lnTo>
                  <a:lnTo>
                    <a:pt x="88" y="74"/>
                  </a:lnTo>
                  <a:cubicBezTo>
                    <a:pt x="88" y="47"/>
                    <a:pt x="83" y="37"/>
                    <a:pt x="67" y="37"/>
                  </a:cubicBezTo>
                  <a:cubicBezTo>
                    <a:pt x="45" y="37"/>
                    <a:pt x="40" y="55"/>
                    <a:pt x="40" y="76"/>
                  </a:cubicBezTo>
                  <a:lnTo>
                    <a:pt x="40" y="177"/>
                  </a:lnTo>
                  <a:lnTo>
                    <a:pt x="0" y="177"/>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 name="Freeform 90">
              <a:extLst>
                <a:ext uri="{FF2B5EF4-FFF2-40B4-BE49-F238E27FC236}">
                  <a16:creationId xmlns:a16="http://schemas.microsoft.com/office/drawing/2014/main" id="{1E7E3644-B1EE-CD48-9441-EC5622A7C1F8}"/>
                </a:ext>
              </a:extLst>
            </p:cNvPr>
            <p:cNvSpPr>
              <a:spLocks noChangeArrowheads="1"/>
            </p:cNvSpPr>
            <p:nvPr/>
          </p:nvSpPr>
          <p:spPr bwMode="auto">
            <a:xfrm>
              <a:off x="4895850" y="2014538"/>
              <a:ext cx="339725" cy="336550"/>
            </a:xfrm>
            <a:custGeom>
              <a:avLst/>
              <a:gdLst>
                <a:gd name="T0" fmla="*/ 0 w 943"/>
                <a:gd name="T1" fmla="*/ 466 h 933"/>
                <a:gd name="T2" fmla="*/ 471 w 943"/>
                <a:gd name="T3" fmla="*/ 0 h 933"/>
                <a:gd name="T4" fmla="*/ 942 w 943"/>
                <a:gd name="T5" fmla="*/ 466 h 933"/>
                <a:gd name="T6" fmla="*/ 471 w 943"/>
                <a:gd name="T7" fmla="*/ 932 h 933"/>
                <a:gd name="T8" fmla="*/ 0 w 943"/>
                <a:gd name="T9" fmla="*/ 466 h 933"/>
                <a:gd name="T10" fmla="*/ 21 w 943"/>
                <a:gd name="T11" fmla="*/ 466 h 933"/>
                <a:gd name="T12" fmla="*/ 471 w 943"/>
                <a:gd name="T13" fmla="*/ 911 h 933"/>
                <a:gd name="T14" fmla="*/ 920 w 943"/>
                <a:gd name="T15" fmla="*/ 466 h 933"/>
                <a:gd name="T16" fmla="*/ 471 w 943"/>
                <a:gd name="T17" fmla="*/ 22 h 933"/>
                <a:gd name="T18" fmla="*/ 21 w 943"/>
                <a:gd name="T19" fmla="*/ 466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3" h="933">
                  <a:moveTo>
                    <a:pt x="0" y="466"/>
                  </a:moveTo>
                  <a:cubicBezTo>
                    <a:pt x="0" y="209"/>
                    <a:pt x="211" y="0"/>
                    <a:pt x="471" y="0"/>
                  </a:cubicBezTo>
                  <a:cubicBezTo>
                    <a:pt x="730" y="0"/>
                    <a:pt x="942" y="209"/>
                    <a:pt x="942" y="466"/>
                  </a:cubicBezTo>
                  <a:cubicBezTo>
                    <a:pt x="942" y="722"/>
                    <a:pt x="730" y="932"/>
                    <a:pt x="471" y="932"/>
                  </a:cubicBezTo>
                  <a:cubicBezTo>
                    <a:pt x="211" y="932"/>
                    <a:pt x="0" y="722"/>
                    <a:pt x="0" y="466"/>
                  </a:cubicBezTo>
                  <a:close/>
                  <a:moveTo>
                    <a:pt x="21" y="466"/>
                  </a:moveTo>
                  <a:cubicBezTo>
                    <a:pt x="21" y="710"/>
                    <a:pt x="222" y="911"/>
                    <a:pt x="471" y="911"/>
                  </a:cubicBezTo>
                  <a:cubicBezTo>
                    <a:pt x="719" y="911"/>
                    <a:pt x="920" y="713"/>
                    <a:pt x="920" y="466"/>
                  </a:cubicBezTo>
                  <a:cubicBezTo>
                    <a:pt x="920" y="223"/>
                    <a:pt x="719" y="22"/>
                    <a:pt x="471" y="22"/>
                  </a:cubicBezTo>
                  <a:cubicBezTo>
                    <a:pt x="222" y="22"/>
                    <a:pt x="21" y="220"/>
                    <a:pt x="21" y="466"/>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5" name="Freeform 91">
              <a:extLst>
                <a:ext uri="{FF2B5EF4-FFF2-40B4-BE49-F238E27FC236}">
                  <a16:creationId xmlns:a16="http://schemas.microsoft.com/office/drawing/2014/main" id="{9036A325-FF9E-6949-B7E0-28148AA5E13E}"/>
                </a:ext>
              </a:extLst>
            </p:cNvPr>
            <p:cNvSpPr>
              <a:spLocks noChangeArrowheads="1"/>
            </p:cNvSpPr>
            <p:nvPr/>
          </p:nvSpPr>
          <p:spPr bwMode="auto">
            <a:xfrm>
              <a:off x="4940300" y="2060575"/>
              <a:ext cx="252413" cy="242888"/>
            </a:xfrm>
            <a:custGeom>
              <a:avLst/>
              <a:gdLst>
                <a:gd name="T0" fmla="*/ 0 w 701"/>
                <a:gd name="T1" fmla="*/ 336 h 674"/>
                <a:gd name="T2" fmla="*/ 349 w 701"/>
                <a:gd name="T3" fmla="*/ 0 h 674"/>
                <a:gd name="T4" fmla="*/ 698 w 701"/>
                <a:gd name="T5" fmla="*/ 336 h 674"/>
                <a:gd name="T6" fmla="*/ 349 w 701"/>
                <a:gd name="T7" fmla="*/ 673 h 674"/>
                <a:gd name="T8" fmla="*/ 0 w 701"/>
                <a:gd name="T9" fmla="*/ 336 h 674"/>
                <a:gd name="T10" fmla="*/ 24 w 701"/>
                <a:gd name="T11" fmla="*/ 336 h 674"/>
                <a:gd name="T12" fmla="*/ 349 w 701"/>
                <a:gd name="T13" fmla="*/ 649 h 674"/>
                <a:gd name="T14" fmla="*/ 674 w 701"/>
                <a:gd name="T15" fmla="*/ 336 h 674"/>
                <a:gd name="T16" fmla="*/ 349 w 701"/>
                <a:gd name="T17" fmla="*/ 24 h 674"/>
                <a:gd name="T18" fmla="*/ 24 w 701"/>
                <a:gd name="T19" fmla="*/ 33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1" h="674">
                  <a:moveTo>
                    <a:pt x="0" y="336"/>
                  </a:moveTo>
                  <a:cubicBezTo>
                    <a:pt x="0" y="150"/>
                    <a:pt x="155" y="0"/>
                    <a:pt x="349" y="0"/>
                  </a:cubicBezTo>
                  <a:cubicBezTo>
                    <a:pt x="542" y="0"/>
                    <a:pt x="698" y="151"/>
                    <a:pt x="698" y="336"/>
                  </a:cubicBezTo>
                  <a:cubicBezTo>
                    <a:pt x="700" y="522"/>
                    <a:pt x="542" y="673"/>
                    <a:pt x="349" y="673"/>
                  </a:cubicBezTo>
                  <a:cubicBezTo>
                    <a:pt x="155" y="673"/>
                    <a:pt x="0" y="521"/>
                    <a:pt x="0" y="336"/>
                  </a:cubicBezTo>
                  <a:close/>
                  <a:moveTo>
                    <a:pt x="24" y="336"/>
                  </a:moveTo>
                  <a:cubicBezTo>
                    <a:pt x="24" y="508"/>
                    <a:pt x="169" y="649"/>
                    <a:pt x="349" y="649"/>
                  </a:cubicBezTo>
                  <a:cubicBezTo>
                    <a:pt x="528" y="649"/>
                    <a:pt x="674" y="509"/>
                    <a:pt x="674" y="336"/>
                  </a:cubicBezTo>
                  <a:cubicBezTo>
                    <a:pt x="674" y="164"/>
                    <a:pt x="528" y="24"/>
                    <a:pt x="349" y="24"/>
                  </a:cubicBezTo>
                  <a:cubicBezTo>
                    <a:pt x="169" y="24"/>
                    <a:pt x="24" y="163"/>
                    <a:pt x="24" y="336"/>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6" name="Freeform 92">
              <a:extLst>
                <a:ext uri="{FF2B5EF4-FFF2-40B4-BE49-F238E27FC236}">
                  <a16:creationId xmlns:a16="http://schemas.microsoft.com/office/drawing/2014/main" id="{FF7F3693-6496-484D-8CEF-3888049D1573}"/>
                </a:ext>
              </a:extLst>
            </p:cNvPr>
            <p:cNvSpPr>
              <a:spLocks noChangeArrowheads="1"/>
            </p:cNvSpPr>
            <p:nvPr/>
          </p:nvSpPr>
          <p:spPr bwMode="auto">
            <a:xfrm>
              <a:off x="4921250" y="2124075"/>
              <a:ext cx="20638" cy="20638"/>
            </a:xfrm>
            <a:custGeom>
              <a:avLst/>
              <a:gdLst>
                <a:gd name="T0" fmla="*/ 32 w 59"/>
                <a:gd name="T1" fmla="*/ 0 h 57"/>
                <a:gd name="T2" fmla="*/ 37 w 59"/>
                <a:gd name="T3" fmla="*/ 24 h 57"/>
                <a:gd name="T4" fmla="*/ 58 w 59"/>
                <a:gd name="T5" fmla="*/ 24 h 57"/>
                <a:gd name="T6" fmla="*/ 42 w 59"/>
                <a:gd name="T7" fmla="*/ 34 h 57"/>
                <a:gd name="T8" fmla="*/ 50 w 59"/>
                <a:gd name="T9" fmla="*/ 56 h 57"/>
                <a:gd name="T10" fmla="*/ 29 w 59"/>
                <a:gd name="T11" fmla="*/ 40 h 57"/>
                <a:gd name="T12" fmla="*/ 10 w 59"/>
                <a:gd name="T13" fmla="*/ 56 h 57"/>
                <a:gd name="T14" fmla="*/ 18 w 59"/>
                <a:gd name="T15" fmla="*/ 34 h 57"/>
                <a:gd name="T16" fmla="*/ 0 w 59"/>
                <a:gd name="T17" fmla="*/ 24 h 57"/>
                <a:gd name="T18" fmla="*/ 21 w 59"/>
                <a:gd name="T19" fmla="*/ 24 h 57"/>
                <a:gd name="T20" fmla="*/ 32 w 59"/>
                <a:gd name="T2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7">
                  <a:moveTo>
                    <a:pt x="32" y="0"/>
                  </a:moveTo>
                  <a:lnTo>
                    <a:pt x="37" y="24"/>
                  </a:lnTo>
                  <a:lnTo>
                    <a:pt x="58" y="24"/>
                  </a:lnTo>
                  <a:lnTo>
                    <a:pt x="42" y="34"/>
                  </a:lnTo>
                  <a:lnTo>
                    <a:pt x="50" y="56"/>
                  </a:lnTo>
                  <a:lnTo>
                    <a:pt x="29" y="40"/>
                  </a:lnTo>
                  <a:lnTo>
                    <a:pt x="10" y="56"/>
                  </a:lnTo>
                  <a:lnTo>
                    <a:pt x="18" y="34"/>
                  </a:lnTo>
                  <a:lnTo>
                    <a:pt x="0" y="24"/>
                  </a:lnTo>
                  <a:lnTo>
                    <a:pt x="21" y="24"/>
                  </a:lnTo>
                  <a:lnTo>
                    <a:pt x="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7" name="Freeform 93">
              <a:extLst>
                <a:ext uri="{FF2B5EF4-FFF2-40B4-BE49-F238E27FC236}">
                  <a16:creationId xmlns:a16="http://schemas.microsoft.com/office/drawing/2014/main" id="{02B1EABD-6873-1A48-976B-3673B33690B5}"/>
                </a:ext>
              </a:extLst>
            </p:cNvPr>
            <p:cNvSpPr>
              <a:spLocks noChangeArrowheads="1"/>
            </p:cNvSpPr>
            <p:nvPr/>
          </p:nvSpPr>
          <p:spPr bwMode="auto">
            <a:xfrm>
              <a:off x="4918075" y="2122488"/>
              <a:ext cx="25400" cy="23812"/>
            </a:xfrm>
            <a:custGeom>
              <a:avLst/>
              <a:gdLst>
                <a:gd name="T0" fmla="*/ 56 w 70"/>
                <a:gd name="T1" fmla="*/ 63 h 64"/>
                <a:gd name="T2" fmla="*/ 35 w 70"/>
                <a:gd name="T3" fmla="*/ 45 h 64"/>
                <a:gd name="T4" fmla="*/ 16 w 70"/>
                <a:gd name="T5" fmla="*/ 61 h 64"/>
                <a:gd name="T6" fmla="*/ 14 w 70"/>
                <a:gd name="T7" fmla="*/ 61 h 64"/>
                <a:gd name="T8" fmla="*/ 22 w 70"/>
                <a:gd name="T9" fmla="*/ 39 h 64"/>
                <a:gd name="T10" fmla="*/ 0 w 70"/>
                <a:gd name="T11" fmla="*/ 26 h 64"/>
                <a:gd name="T12" fmla="*/ 25 w 70"/>
                <a:gd name="T13" fmla="*/ 26 h 64"/>
                <a:gd name="T14" fmla="*/ 24 w 70"/>
                <a:gd name="T15" fmla="*/ 29 h 64"/>
                <a:gd name="T16" fmla="*/ 8 w 70"/>
                <a:gd name="T17" fmla="*/ 29 h 64"/>
                <a:gd name="T18" fmla="*/ 24 w 70"/>
                <a:gd name="T19" fmla="*/ 39 h 64"/>
                <a:gd name="T20" fmla="*/ 19 w 70"/>
                <a:gd name="T21" fmla="*/ 58 h 64"/>
                <a:gd name="T22" fmla="*/ 35 w 70"/>
                <a:gd name="T23" fmla="*/ 42 h 64"/>
                <a:gd name="T24" fmla="*/ 51 w 70"/>
                <a:gd name="T25" fmla="*/ 55 h 64"/>
                <a:gd name="T26" fmla="*/ 46 w 70"/>
                <a:gd name="T27" fmla="*/ 39 h 64"/>
                <a:gd name="T28" fmla="*/ 59 w 70"/>
                <a:gd name="T29" fmla="*/ 29 h 64"/>
                <a:gd name="T30" fmla="*/ 38 w 70"/>
                <a:gd name="T31" fmla="*/ 29 h 64"/>
                <a:gd name="T32" fmla="*/ 33 w 70"/>
                <a:gd name="T33" fmla="*/ 11 h 64"/>
                <a:gd name="T34" fmla="*/ 38 w 70"/>
                <a:gd name="T35" fmla="*/ 0 h 64"/>
                <a:gd name="T36" fmla="*/ 46 w 70"/>
                <a:gd name="T37" fmla="*/ 26 h 64"/>
                <a:gd name="T38" fmla="*/ 69 w 70"/>
                <a:gd name="T39" fmla="*/ 26 h 64"/>
                <a:gd name="T40" fmla="*/ 51 w 70"/>
                <a:gd name="T41" fmla="*/ 42 h 64"/>
                <a:gd name="T42" fmla="*/ 56 w 70"/>
                <a:gd name="T43" fmla="*/ 63 h 64"/>
                <a:gd name="T44" fmla="*/ 27 w 70"/>
                <a:gd name="T45" fmla="*/ 26 h 64"/>
                <a:gd name="T46" fmla="*/ 33 w 70"/>
                <a:gd name="T47" fmla="*/ 11 h 64"/>
                <a:gd name="T48" fmla="*/ 32 w 70"/>
                <a:gd name="T49" fmla="*/ 8 h 64"/>
                <a:gd name="T50" fmla="*/ 25 w 70"/>
                <a:gd name="T51" fmla="*/ 26 h 64"/>
                <a:gd name="T52" fmla="*/ 27 w 70"/>
                <a:gd name="T53" fmla="*/ 2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64">
                  <a:moveTo>
                    <a:pt x="56" y="63"/>
                  </a:moveTo>
                  <a:lnTo>
                    <a:pt x="35" y="45"/>
                  </a:lnTo>
                  <a:lnTo>
                    <a:pt x="16" y="61"/>
                  </a:lnTo>
                  <a:lnTo>
                    <a:pt x="14" y="61"/>
                  </a:lnTo>
                  <a:lnTo>
                    <a:pt x="22" y="39"/>
                  </a:lnTo>
                  <a:lnTo>
                    <a:pt x="0" y="26"/>
                  </a:lnTo>
                  <a:lnTo>
                    <a:pt x="25" y="26"/>
                  </a:lnTo>
                  <a:lnTo>
                    <a:pt x="24" y="29"/>
                  </a:lnTo>
                  <a:lnTo>
                    <a:pt x="8" y="29"/>
                  </a:lnTo>
                  <a:lnTo>
                    <a:pt x="24" y="39"/>
                  </a:lnTo>
                  <a:lnTo>
                    <a:pt x="19" y="58"/>
                  </a:lnTo>
                  <a:lnTo>
                    <a:pt x="35" y="42"/>
                  </a:lnTo>
                  <a:lnTo>
                    <a:pt x="51" y="55"/>
                  </a:lnTo>
                  <a:lnTo>
                    <a:pt x="46" y="39"/>
                  </a:lnTo>
                  <a:lnTo>
                    <a:pt x="59" y="29"/>
                  </a:lnTo>
                  <a:lnTo>
                    <a:pt x="38" y="29"/>
                  </a:lnTo>
                  <a:lnTo>
                    <a:pt x="33" y="11"/>
                  </a:lnTo>
                  <a:lnTo>
                    <a:pt x="38" y="0"/>
                  </a:lnTo>
                  <a:lnTo>
                    <a:pt x="46" y="26"/>
                  </a:lnTo>
                  <a:lnTo>
                    <a:pt x="69" y="26"/>
                  </a:lnTo>
                  <a:lnTo>
                    <a:pt x="51" y="42"/>
                  </a:lnTo>
                  <a:lnTo>
                    <a:pt x="56" y="63"/>
                  </a:lnTo>
                  <a:close/>
                  <a:moveTo>
                    <a:pt x="27" y="26"/>
                  </a:moveTo>
                  <a:lnTo>
                    <a:pt x="33" y="11"/>
                  </a:lnTo>
                  <a:lnTo>
                    <a:pt x="32" y="8"/>
                  </a:lnTo>
                  <a:lnTo>
                    <a:pt x="25" y="26"/>
                  </a:lnTo>
                  <a:lnTo>
                    <a:pt x="27" y="2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8" name="Freeform 94">
              <a:extLst>
                <a:ext uri="{FF2B5EF4-FFF2-40B4-BE49-F238E27FC236}">
                  <a16:creationId xmlns:a16="http://schemas.microsoft.com/office/drawing/2014/main" id="{A5C4C523-3576-7342-AF0E-F0E192470BCD}"/>
                </a:ext>
              </a:extLst>
            </p:cNvPr>
            <p:cNvSpPr>
              <a:spLocks noChangeArrowheads="1"/>
            </p:cNvSpPr>
            <p:nvPr/>
          </p:nvSpPr>
          <p:spPr bwMode="auto">
            <a:xfrm>
              <a:off x="5178425" y="2239963"/>
              <a:ext cx="22225" cy="20637"/>
            </a:xfrm>
            <a:custGeom>
              <a:avLst/>
              <a:gdLst>
                <a:gd name="T0" fmla="*/ 32 w 62"/>
                <a:gd name="T1" fmla="*/ 0 h 57"/>
                <a:gd name="T2" fmla="*/ 37 w 62"/>
                <a:gd name="T3" fmla="*/ 21 h 57"/>
                <a:gd name="T4" fmla="*/ 61 w 62"/>
                <a:gd name="T5" fmla="*/ 21 h 57"/>
                <a:gd name="T6" fmla="*/ 45 w 62"/>
                <a:gd name="T7" fmla="*/ 34 h 57"/>
                <a:gd name="T8" fmla="*/ 51 w 62"/>
                <a:gd name="T9" fmla="*/ 56 h 57"/>
                <a:gd name="T10" fmla="*/ 32 w 62"/>
                <a:gd name="T11" fmla="*/ 40 h 57"/>
                <a:gd name="T12" fmla="*/ 11 w 62"/>
                <a:gd name="T13" fmla="*/ 56 h 57"/>
                <a:gd name="T14" fmla="*/ 19 w 62"/>
                <a:gd name="T15" fmla="*/ 34 h 57"/>
                <a:gd name="T16" fmla="*/ 0 w 62"/>
                <a:gd name="T17" fmla="*/ 21 h 57"/>
                <a:gd name="T18" fmla="*/ 22 w 62"/>
                <a:gd name="T19" fmla="*/ 24 h 57"/>
                <a:gd name="T20" fmla="*/ 32 w 62"/>
                <a:gd name="T2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57">
                  <a:moveTo>
                    <a:pt x="32" y="0"/>
                  </a:moveTo>
                  <a:lnTo>
                    <a:pt x="37" y="21"/>
                  </a:lnTo>
                  <a:lnTo>
                    <a:pt x="61" y="21"/>
                  </a:lnTo>
                  <a:lnTo>
                    <a:pt x="45" y="34"/>
                  </a:lnTo>
                  <a:lnTo>
                    <a:pt x="51" y="56"/>
                  </a:lnTo>
                  <a:lnTo>
                    <a:pt x="32" y="40"/>
                  </a:lnTo>
                  <a:lnTo>
                    <a:pt x="11" y="56"/>
                  </a:lnTo>
                  <a:lnTo>
                    <a:pt x="19" y="34"/>
                  </a:lnTo>
                  <a:lnTo>
                    <a:pt x="0" y="21"/>
                  </a:lnTo>
                  <a:lnTo>
                    <a:pt x="22" y="24"/>
                  </a:lnTo>
                  <a:lnTo>
                    <a:pt x="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9" name="Freeform 95">
              <a:extLst>
                <a:ext uri="{FF2B5EF4-FFF2-40B4-BE49-F238E27FC236}">
                  <a16:creationId xmlns:a16="http://schemas.microsoft.com/office/drawing/2014/main" id="{1A9CF5B7-7702-174D-AB0A-1EAA1C974E52}"/>
                </a:ext>
              </a:extLst>
            </p:cNvPr>
            <p:cNvSpPr>
              <a:spLocks noChangeArrowheads="1"/>
            </p:cNvSpPr>
            <p:nvPr/>
          </p:nvSpPr>
          <p:spPr bwMode="auto">
            <a:xfrm>
              <a:off x="5178425" y="2238375"/>
              <a:ext cx="25400" cy="23813"/>
            </a:xfrm>
            <a:custGeom>
              <a:avLst/>
              <a:gdLst>
                <a:gd name="T0" fmla="*/ 55 w 70"/>
                <a:gd name="T1" fmla="*/ 63 h 64"/>
                <a:gd name="T2" fmla="*/ 34 w 70"/>
                <a:gd name="T3" fmla="*/ 45 h 64"/>
                <a:gd name="T4" fmla="*/ 16 w 70"/>
                <a:gd name="T5" fmla="*/ 61 h 64"/>
                <a:gd name="T6" fmla="*/ 13 w 70"/>
                <a:gd name="T7" fmla="*/ 61 h 64"/>
                <a:gd name="T8" fmla="*/ 21 w 70"/>
                <a:gd name="T9" fmla="*/ 39 h 64"/>
                <a:gd name="T10" fmla="*/ 0 w 70"/>
                <a:gd name="T11" fmla="*/ 26 h 64"/>
                <a:gd name="T12" fmla="*/ 22 w 70"/>
                <a:gd name="T13" fmla="*/ 26 h 64"/>
                <a:gd name="T14" fmla="*/ 21 w 70"/>
                <a:gd name="T15" fmla="*/ 29 h 64"/>
                <a:gd name="T16" fmla="*/ 5 w 70"/>
                <a:gd name="T17" fmla="*/ 29 h 64"/>
                <a:gd name="T18" fmla="*/ 21 w 70"/>
                <a:gd name="T19" fmla="*/ 39 h 64"/>
                <a:gd name="T20" fmla="*/ 16 w 70"/>
                <a:gd name="T21" fmla="*/ 58 h 64"/>
                <a:gd name="T22" fmla="*/ 32 w 70"/>
                <a:gd name="T23" fmla="*/ 42 h 64"/>
                <a:gd name="T24" fmla="*/ 47 w 70"/>
                <a:gd name="T25" fmla="*/ 55 h 64"/>
                <a:gd name="T26" fmla="*/ 42 w 70"/>
                <a:gd name="T27" fmla="*/ 39 h 64"/>
                <a:gd name="T28" fmla="*/ 55 w 70"/>
                <a:gd name="T29" fmla="*/ 29 h 64"/>
                <a:gd name="T30" fmla="*/ 34 w 70"/>
                <a:gd name="T31" fmla="*/ 29 h 64"/>
                <a:gd name="T32" fmla="*/ 31 w 70"/>
                <a:gd name="T33" fmla="*/ 15 h 64"/>
                <a:gd name="T34" fmla="*/ 37 w 70"/>
                <a:gd name="T35" fmla="*/ 0 h 64"/>
                <a:gd name="T36" fmla="*/ 45 w 70"/>
                <a:gd name="T37" fmla="*/ 26 h 64"/>
                <a:gd name="T38" fmla="*/ 69 w 70"/>
                <a:gd name="T39" fmla="*/ 26 h 64"/>
                <a:gd name="T40" fmla="*/ 50 w 70"/>
                <a:gd name="T41" fmla="*/ 39 h 64"/>
                <a:gd name="T42" fmla="*/ 55 w 70"/>
                <a:gd name="T43" fmla="*/ 63 h 64"/>
                <a:gd name="T44" fmla="*/ 26 w 70"/>
                <a:gd name="T45" fmla="*/ 26 h 64"/>
                <a:gd name="T46" fmla="*/ 31 w 70"/>
                <a:gd name="T47" fmla="*/ 15 h 64"/>
                <a:gd name="T48" fmla="*/ 29 w 70"/>
                <a:gd name="T49" fmla="*/ 8 h 64"/>
                <a:gd name="T50" fmla="*/ 22 w 70"/>
                <a:gd name="T51" fmla="*/ 26 h 64"/>
                <a:gd name="T52" fmla="*/ 26 w 70"/>
                <a:gd name="T53" fmla="*/ 2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64">
                  <a:moveTo>
                    <a:pt x="55" y="63"/>
                  </a:moveTo>
                  <a:lnTo>
                    <a:pt x="34" y="45"/>
                  </a:lnTo>
                  <a:lnTo>
                    <a:pt x="16" y="61"/>
                  </a:lnTo>
                  <a:lnTo>
                    <a:pt x="13" y="61"/>
                  </a:lnTo>
                  <a:lnTo>
                    <a:pt x="21" y="39"/>
                  </a:lnTo>
                  <a:lnTo>
                    <a:pt x="0" y="26"/>
                  </a:lnTo>
                  <a:lnTo>
                    <a:pt x="22" y="26"/>
                  </a:lnTo>
                  <a:lnTo>
                    <a:pt x="21" y="29"/>
                  </a:lnTo>
                  <a:lnTo>
                    <a:pt x="5" y="29"/>
                  </a:lnTo>
                  <a:lnTo>
                    <a:pt x="21" y="39"/>
                  </a:lnTo>
                  <a:lnTo>
                    <a:pt x="16" y="58"/>
                  </a:lnTo>
                  <a:lnTo>
                    <a:pt x="32" y="42"/>
                  </a:lnTo>
                  <a:lnTo>
                    <a:pt x="47" y="55"/>
                  </a:lnTo>
                  <a:lnTo>
                    <a:pt x="42" y="39"/>
                  </a:lnTo>
                  <a:lnTo>
                    <a:pt x="55" y="29"/>
                  </a:lnTo>
                  <a:lnTo>
                    <a:pt x="34" y="29"/>
                  </a:lnTo>
                  <a:lnTo>
                    <a:pt x="31" y="15"/>
                  </a:lnTo>
                  <a:lnTo>
                    <a:pt x="37" y="0"/>
                  </a:lnTo>
                  <a:lnTo>
                    <a:pt x="45" y="26"/>
                  </a:lnTo>
                  <a:lnTo>
                    <a:pt x="69" y="26"/>
                  </a:lnTo>
                  <a:lnTo>
                    <a:pt x="50" y="39"/>
                  </a:lnTo>
                  <a:lnTo>
                    <a:pt x="55" y="63"/>
                  </a:lnTo>
                  <a:close/>
                  <a:moveTo>
                    <a:pt x="26" y="26"/>
                  </a:moveTo>
                  <a:lnTo>
                    <a:pt x="31" y="15"/>
                  </a:lnTo>
                  <a:lnTo>
                    <a:pt x="29" y="8"/>
                  </a:lnTo>
                  <a:lnTo>
                    <a:pt x="22" y="26"/>
                  </a:lnTo>
                  <a:lnTo>
                    <a:pt x="26" y="2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0" name="Freeform 96">
              <a:extLst>
                <a:ext uri="{FF2B5EF4-FFF2-40B4-BE49-F238E27FC236}">
                  <a16:creationId xmlns:a16="http://schemas.microsoft.com/office/drawing/2014/main" id="{7E96060D-7FEB-4A43-8CAB-A35B12AF5117}"/>
                </a:ext>
              </a:extLst>
            </p:cNvPr>
            <p:cNvSpPr>
              <a:spLocks noChangeArrowheads="1"/>
            </p:cNvSpPr>
            <p:nvPr/>
          </p:nvSpPr>
          <p:spPr bwMode="auto">
            <a:xfrm>
              <a:off x="4929188" y="2238375"/>
              <a:ext cx="20637" cy="20638"/>
            </a:xfrm>
            <a:custGeom>
              <a:avLst/>
              <a:gdLst>
                <a:gd name="T0" fmla="*/ 31 w 59"/>
                <a:gd name="T1" fmla="*/ 0 h 56"/>
                <a:gd name="T2" fmla="*/ 37 w 59"/>
                <a:gd name="T3" fmla="*/ 21 h 56"/>
                <a:gd name="T4" fmla="*/ 58 w 59"/>
                <a:gd name="T5" fmla="*/ 21 h 56"/>
                <a:gd name="T6" fmla="*/ 42 w 59"/>
                <a:gd name="T7" fmla="*/ 34 h 56"/>
                <a:gd name="T8" fmla="*/ 50 w 59"/>
                <a:gd name="T9" fmla="*/ 55 h 56"/>
                <a:gd name="T10" fmla="*/ 29 w 59"/>
                <a:gd name="T11" fmla="*/ 39 h 56"/>
                <a:gd name="T12" fmla="*/ 10 w 59"/>
                <a:gd name="T13" fmla="*/ 55 h 56"/>
                <a:gd name="T14" fmla="*/ 18 w 59"/>
                <a:gd name="T15" fmla="*/ 34 h 56"/>
                <a:gd name="T16" fmla="*/ 0 w 59"/>
                <a:gd name="T17" fmla="*/ 21 h 56"/>
                <a:gd name="T18" fmla="*/ 21 w 59"/>
                <a:gd name="T19" fmla="*/ 24 h 56"/>
                <a:gd name="T20" fmla="*/ 31 w 59"/>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31" y="0"/>
                  </a:moveTo>
                  <a:lnTo>
                    <a:pt x="37" y="21"/>
                  </a:lnTo>
                  <a:lnTo>
                    <a:pt x="58" y="21"/>
                  </a:lnTo>
                  <a:lnTo>
                    <a:pt x="42" y="34"/>
                  </a:lnTo>
                  <a:lnTo>
                    <a:pt x="50" y="55"/>
                  </a:lnTo>
                  <a:lnTo>
                    <a:pt x="29" y="39"/>
                  </a:lnTo>
                  <a:lnTo>
                    <a:pt x="10" y="55"/>
                  </a:lnTo>
                  <a:lnTo>
                    <a:pt x="18" y="34"/>
                  </a:lnTo>
                  <a:lnTo>
                    <a:pt x="0" y="21"/>
                  </a:lnTo>
                  <a:lnTo>
                    <a:pt x="21" y="24"/>
                  </a:lnTo>
                  <a:lnTo>
                    <a:pt x="3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 name="Freeform 97">
              <a:extLst>
                <a:ext uri="{FF2B5EF4-FFF2-40B4-BE49-F238E27FC236}">
                  <a16:creationId xmlns:a16="http://schemas.microsoft.com/office/drawing/2014/main" id="{FD549C2E-C3F1-714F-889B-151FC5FB3995}"/>
                </a:ext>
              </a:extLst>
            </p:cNvPr>
            <p:cNvSpPr>
              <a:spLocks noChangeArrowheads="1"/>
            </p:cNvSpPr>
            <p:nvPr/>
          </p:nvSpPr>
          <p:spPr bwMode="auto">
            <a:xfrm>
              <a:off x="4927600" y="2236788"/>
              <a:ext cx="25400" cy="23812"/>
            </a:xfrm>
            <a:custGeom>
              <a:avLst/>
              <a:gdLst>
                <a:gd name="T0" fmla="*/ 56 w 70"/>
                <a:gd name="T1" fmla="*/ 64 h 65"/>
                <a:gd name="T2" fmla="*/ 35 w 70"/>
                <a:gd name="T3" fmla="*/ 45 h 65"/>
                <a:gd name="T4" fmla="*/ 16 w 70"/>
                <a:gd name="T5" fmla="*/ 61 h 65"/>
                <a:gd name="T6" fmla="*/ 14 w 70"/>
                <a:gd name="T7" fmla="*/ 61 h 65"/>
                <a:gd name="T8" fmla="*/ 22 w 70"/>
                <a:gd name="T9" fmla="*/ 40 h 65"/>
                <a:gd name="T10" fmla="*/ 0 w 70"/>
                <a:gd name="T11" fmla="*/ 27 h 65"/>
                <a:gd name="T12" fmla="*/ 25 w 70"/>
                <a:gd name="T13" fmla="*/ 27 h 65"/>
                <a:gd name="T14" fmla="*/ 24 w 70"/>
                <a:gd name="T15" fmla="*/ 30 h 65"/>
                <a:gd name="T16" fmla="*/ 8 w 70"/>
                <a:gd name="T17" fmla="*/ 30 h 65"/>
                <a:gd name="T18" fmla="*/ 24 w 70"/>
                <a:gd name="T19" fmla="*/ 40 h 65"/>
                <a:gd name="T20" fmla="*/ 19 w 70"/>
                <a:gd name="T21" fmla="*/ 59 h 65"/>
                <a:gd name="T22" fmla="*/ 35 w 70"/>
                <a:gd name="T23" fmla="*/ 43 h 65"/>
                <a:gd name="T24" fmla="*/ 51 w 70"/>
                <a:gd name="T25" fmla="*/ 56 h 65"/>
                <a:gd name="T26" fmla="*/ 45 w 70"/>
                <a:gd name="T27" fmla="*/ 40 h 65"/>
                <a:gd name="T28" fmla="*/ 59 w 70"/>
                <a:gd name="T29" fmla="*/ 30 h 65"/>
                <a:gd name="T30" fmla="*/ 37 w 70"/>
                <a:gd name="T31" fmla="*/ 30 h 65"/>
                <a:gd name="T32" fmla="*/ 33 w 70"/>
                <a:gd name="T33" fmla="*/ 12 h 65"/>
                <a:gd name="T34" fmla="*/ 37 w 70"/>
                <a:gd name="T35" fmla="*/ 0 h 65"/>
                <a:gd name="T36" fmla="*/ 45 w 70"/>
                <a:gd name="T37" fmla="*/ 27 h 65"/>
                <a:gd name="T38" fmla="*/ 69 w 70"/>
                <a:gd name="T39" fmla="*/ 27 h 65"/>
                <a:gd name="T40" fmla="*/ 51 w 70"/>
                <a:gd name="T41" fmla="*/ 40 h 65"/>
                <a:gd name="T42" fmla="*/ 56 w 70"/>
                <a:gd name="T43" fmla="*/ 64 h 65"/>
                <a:gd name="T44" fmla="*/ 27 w 70"/>
                <a:gd name="T45" fmla="*/ 27 h 65"/>
                <a:gd name="T46" fmla="*/ 33 w 70"/>
                <a:gd name="T47" fmla="*/ 12 h 65"/>
                <a:gd name="T48" fmla="*/ 32 w 70"/>
                <a:gd name="T49" fmla="*/ 8 h 65"/>
                <a:gd name="T50" fmla="*/ 25 w 70"/>
                <a:gd name="T51" fmla="*/ 27 h 65"/>
                <a:gd name="T52" fmla="*/ 27 w 70"/>
                <a:gd name="T53"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65">
                  <a:moveTo>
                    <a:pt x="56" y="64"/>
                  </a:moveTo>
                  <a:lnTo>
                    <a:pt x="35" y="45"/>
                  </a:lnTo>
                  <a:lnTo>
                    <a:pt x="16" y="61"/>
                  </a:lnTo>
                  <a:lnTo>
                    <a:pt x="14" y="61"/>
                  </a:lnTo>
                  <a:lnTo>
                    <a:pt x="22" y="40"/>
                  </a:lnTo>
                  <a:lnTo>
                    <a:pt x="0" y="27"/>
                  </a:lnTo>
                  <a:lnTo>
                    <a:pt x="25" y="27"/>
                  </a:lnTo>
                  <a:lnTo>
                    <a:pt x="24" y="30"/>
                  </a:lnTo>
                  <a:lnTo>
                    <a:pt x="8" y="30"/>
                  </a:lnTo>
                  <a:lnTo>
                    <a:pt x="24" y="40"/>
                  </a:lnTo>
                  <a:lnTo>
                    <a:pt x="19" y="59"/>
                  </a:lnTo>
                  <a:lnTo>
                    <a:pt x="35" y="43"/>
                  </a:lnTo>
                  <a:lnTo>
                    <a:pt x="51" y="56"/>
                  </a:lnTo>
                  <a:lnTo>
                    <a:pt x="45" y="40"/>
                  </a:lnTo>
                  <a:lnTo>
                    <a:pt x="59" y="30"/>
                  </a:lnTo>
                  <a:lnTo>
                    <a:pt x="37" y="30"/>
                  </a:lnTo>
                  <a:lnTo>
                    <a:pt x="33" y="12"/>
                  </a:lnTo>
                  <a:lnTo>
                    <a:pt x="37" y="0"/>
                  </a:lnTo>
                  <a:lnTo>
                    <a:pt x="45" y="27"/>
                  </a:lnTo>
                  <a:lnTo>
                    <a:pt x="69" y="27"/>
                  </a:lnTo>
                  <a:lnTo>
                    <a:pt x="51" y="40"/>
                  </a:lnTo>
                  <a:lnTo>
                    <a:pt x="56" y="64"/>
                  </a:lnTo>
                  <a:close/>
                  <a:moveTo>
                    <a:pt x="27" y="27"/>
                  </a:moveTo>
                  <a:lnTo>
                    <a:pt x="33" y="12"/>
                  </a:lnTo>
                  <a:lnTo>
                    <a:pt x="32" y="8"/>
                  </a:lnTo>
                  <a:lnTo>
                    <a:pt x="25" y="27"/>
                  </a:lnTo>
                  <a:lnTo>
                    <a:pt x="27" y="2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 name="Freeform 98">
              <a:extLst>
                <a:ext uri="{FF2B5EF4-FFF2-40B4-BE49-F238E27FC236}">
                  <a16:creationId xmlns:a16="http://schemas.microsoft.com/office/drawing/2014/main" id="{ED507BB1-7399-2043-9DAF-9944BFC47938}"/>
                </a:ext>
              </a:extLst>
            </p:cNvPr>
            <p:cNvSpPr>
              <a:spLocks noChangeArrowheads="1"/>
            </p:cNvSpPr>
            <p:nvPr/>
          </p:nvSpPr>
          <p:spPr bwMode="auto">
            <a:xfrm>
              <a:off x="5187950" y="2117725"/>
              <a:ext cx="22225" cy="20638"/>
            </a:xfrm>
            <a:custGeom>
              <a:avLst/>
              <a:gdLst>
                <a:gd name="T0" fmla="*/ 32 w 62"/>
                <a:gd name="T1" fmla="*/ 0 h 57"/>
                <a:gd name="T2" fmla="*/ 42 w 62"/>
                <a:gd name="T3" fmla="*/ 21 h 57"/>
                <a:gd name="T4" fmla="*/ 61 w 62"/>
                <a:gd name="T5" fmla="*/ 21 h 57"/>
                <a:gd name="T6" fmla="*/ 45 w 62"/>
                <a:gd name="T7" fmla="*/ 34 h 57"/>
                <a:gd name="T8" fmla="*/ 50 w 62"/>
                <a:gd name="T9" fmla="*/ 56 h 57"/>
                <a:gd name="T10" fmla="*/ 32 w 62"/>
                <a:gd name="T11" fmla="*/ 37 h 57"/>
                <a:gd name="T12" fmla="*/ 13 w 62"/>
                <a:gd name="T13" fmla="*/ 56 h 57"/>
                <a:gd name="T14" fmla="*/ 21 w 62"/>
                <a:gd name="T15" fmla="*/ 34 h 57"/>
                <a:gd name="T16" fmla="*/ 0 w 62"/>
                <a:gd name="T17" fmla="*/ 21 h 57"/>
                <a:gd name="T18" fmla="*/ 24 w 62"/>
                <a:gd name="T19" fmla="*/ 24 h 57"/>
                <a:gd name="T20" fmla="*/ 32 w 62"/>
                <a:gd name="T2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57">
                  <a:moveTo>
                    <a:pt x="32" y="0"/>
                  </a:moveTo>
                  <a:lnTo>
                    <a:pt x="42" y="21"/>
                  </a:lnTo>
                  <a:lnTo>
                    <a:pt x="61" y="21"/>
                  </a:lnTo>
                  <a:lnTo>
                    <a:pt x="45" y="34"/>
                  </a:lnTo>
                  <a:lnTo>
                    <a:pt x="50" y="56"/>
                  </a:lnTo>
                  <a:lnTo>
                    <a:pt x="32" y="37"/>
                  </a:lnTo>
                  <a:lnTo>
                    <a:pt x="13" y="56"/>
                  </a:lnTo>
                  <a:lnTo>
                    <a:pt x="21" y="34"/>
                  </a:lnTo>
                  <a:lnTo>
                    <a:pt x="0" y="21"/>
                  </a:lnTo>
                  <a:lnTo>
                    <a:pt x="24" y="24"/>
                  </a:lnTo>
                  <a:lnTo>
                    <a:pt x="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3" name="Freeform 99">
              <a:extLst>
                <a:ext uri="{FF2B5EF4-FFF2-40B4-BE49-F238E27FC236}">
                  <a16:creationId xmlns:a16="http://schemas.microsoft.com/office/drawing/2014/main" id="{6C56DABD-E287-B74E-9F53-A41B6D75C52C}"/>
                </a:ext>
              </a:extLst>
            </p:cNvPr>
            <p:cNvSpPr>
              <a:spLocks noChangeArrowheads="1"/>
            </p:cNvSpPr>
            <p:nvPr/>
          </p:nvSpPr>
          <p:spPr bwMode="auto">
            <a:xfrm>
              <a:off x="5187950" y="2117725"/>
              <a:ext cx="25400" cy="22225"/>
            </a:xfrm>
            <a:custGeom>
              <a:avLst/>
              <a:gdLst>
                <a:gd name="T0" fmla="*/ 56 w 70"/>
                <a:gd name="T1" fmla="*/ 61 h 62"/>
                <a:gd name="T2" fmla="*/ 35 w 70"/>
                <a:gd name="T3" fmla="*/ 43 h 62"/>
                <a:gd name="T4" fmla="*/ 16 w 70"/>
                <a:gd name="T5" fmla="*/ 61 h 62"/>
                <a:gd name="T6" fmla="*/ 13 w 70"/>
                <a:gd name="T7" fmla="*/ 61 h 62"/>
                <a:gd name="T8" fmla="*/ 21 w 70"/>
                <a:gd name="T9" fmla="*/ 40 h 62"/>
                <a:gd name="T10" fmla="*/ 0 w 70"/>
                <a:gd name="T11" fmla="*/ 27 h 62"/>
                <a:gd name="T12" fmla="*/ 25 w 70"/>
                <a:gd name="T13" fmla="*/ 27 h 62"/>
                <a:gd name="T14" fmla="*/ 24 w 70"/>
                <a:gd name="T15" fmla="*/ 29 h 62"/>
                <a:gd name="T16" fmla="*/ 8 w 70"/>
                <a:gd name="T17" fmla="*/ 27 h 62"/>
                <a:gd name="T18" fmla="*/ 24 w 70"/>
                <a:gd name="T19" fmla="*/ 37 h 62"/>
                <a:gd name="T20" fmla="*/ 19 w 70"/>
                <a:gd name="T21" fmla="*/ 56 h 62"/>
                <a:gd name="T22" fmla="*/ 35 w 70"/>
                <a:gd name="T23" fmla="*/ 40 h 62"/>
                <a:gd name="T24" fmla="*/ 51 w 70"/>
                <a:gd name="T25" fmla="*/ 56 h 62"/>
                <a:gd name="T26" fmla="*/ 45 w 70"/>
                <a:gd name="T27" fmla="*/ 40 h 62"/>
                <a:gd name="T28" fmla="*/ 58 w 70"/>
                <a:gd name="T29" fmla="*/ 29 h 62"/>
                <a:gd name="T30" fmla="*/ 40 w 70"/>
                <a:gd name="T31" fmla="*/ 29 h 62"/>
                <a:gd name="T32" fmla="*/ 33 w 70"/>
                <a:gd name="T33" fmla="*/ 11 h 62"/>
                <a:gd name="T34" fmla="*/ 37 w 70"/>
                <a:gd name="T35" fmla="*/ 0 h 62"/>
                <a:gd name="T36" fmla="*/ 45 w 70"/>
                <a:gd name="T37" fmla="*/ 24 h 62"/>
                <a:gd name="T38" fmla="*/ 69 w 70"/>
                <a:gd name="T39" fmla="*/ 24 h 62"/>
                <a:gd name="T40" fmla="*/ 51 w 70"/>
                <a:gd name="T41" fmla="*/ 37 h 62"/>
                <a:gd name="T42" fmla="*/ 56 w 70"/>
                <a:gd name="T43" fmla="*/ 61 h 62"/>
                <a:gd name="T44" fmla="*/ 27 w 70"/>
                <a:gd name="T45" fmla="*/ 27 h 62"/>
                <a:gd name="T46" fmla="*/ 33 w 70"/>
                <a:gd name="T47" fmla="*/ 11 h 62"/>
                <a:gd name="T48" fmla="*/ 32 w 70"/>
                <a:gd name="T49" fmla="*/ 8 h 62"/>
                <a:gd name="T50" fmla="*/ 25 w 70"/>
                <a:gd name="T51" fmla="*/ 27 h 62"/>
                <a:gd name="T52" fmla="*/ 27 w 70"/>
                <a:gd name="T53" fmla="*/ 2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62">
                  <a:moveTo>
                    <a:pt x="56" y="61"/>
                  </a:moveTo>
                  <a:lnTo>
                    <a:pt x="35" y="43"/>
                  </a:lnTo>
                  <a:lnTo>
                    <a:pt x="16" y="61"/>
                  </a:lnTo>
                  <a:lnTo>
                    <a:pt x="13" y="61"/>
                  </a:lnTo>
                  <a:lnTo>
                    <a:pt x="21" y="40"/>
                  </a:lnTo>
                  <a:lnTo>
                    <a:pt x="0" y="27"/>
                  </a:lnTo>
                  <a:lnTo>
                    <a:pt x="25" y="27"/>
                  </a:lnTo>
                  <a:lnTo>
                    <a:pt x="24" y="29"/>
                  </a:lnTo>
                  <a:lnTo>
                    <a:pt x="8" y="27"/>
                  </a:lnTo>
                  <a:lnTo>
                    <a:pt x="24" y="37"/>
                  </a:lnTo>
                  <a:lnTo>
                    <a:pt x="19" y="56"/>
                  </a:lnTo>
                  <a:lnTo>
                    <a:pt x="35" y="40"/>
                  </a:lnTo>
                  <a:lnTo>
                    <a:pt x="51" y="56"/>
                  </a:lnTo>
                  <a:lnTo>
                    <a:pt x="45" y="40"/>
                  </a:lnTo>
                  <a:lnTo>
                    <a:pt x="58" y="29"/>
                  </a:lnTo>
                  <a:lnTo>
                    <a:pt x="40" y="29"/>
                  </a:lnTo>
                  <a:lnTo>
                    <a:pt x="33" y="11"/>
                  </a:lnTo>
                  <a:lnTo>
                    <a:pt x="37" y="0"/>
                  </a:lnTo>
                  <a:lnTo>
                    <a:pt x="45" y="24"/>
                  </a:lnTo>
                  <a:lnTo>
                    <a:pt x="69" y="24"/>
                  </a:lnTo>
                  <a:lnTo>
                    <a:pt x="51" y="37"/>
                  </a:lnTo>
                  <a:lnTo>
                    <a:pt x="56" y="61"/>
                  </a:lnTo>
                  <a:close/>
                  <a:moveTo>
                    <a:pt x="27" y="27"/>
                  </a:moveTo>
                  <a:lnTo>
                    <a:pt x="33" y="11"/>
                  </a:lnTo>
                  <a:lnTo>
                    <a:pt x="32" y="8"/>
                  </a:lnTo>
                  <a:lnTo>
                    <a:pt x="25" y="27"/>
                  </a:lnTo>
                  <a:lnTo>
                    <a:pt x="27" y="2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4" name="Freeform 100">
              <a:extLst>
                <a:ext uri="{FF2B5EF4-FFF2-40B4-BE49-F238E27FC236}">
                  <a16:creationId xmlns:a16="http://schemas.microsoft.com/office/drawing/2014/main" id="{F8195C8C-15A5-234A-99CA-BA2F20415DB4}"/>
                </a:ext>
              </a:extLst>
            </p:cNvPr>
            <p:cNvSpPr>
              <a:spLocks noChangeArrowheads="1"/>
            </p:cNvSpPr>
            <p:nvPr/>
          </p:nvSpPr>
          <p:spPr bwMode="auto">
            <a:xfrm>
              <a:off x="4951413" y="2266950"/>
              <a:ext cx="33337" cy="31750"/>
            </a:xfrm>
            <a:custGeom>
              <a:avLst/>
              <a:gdLst>
                <a:gd name="T0" fmla="*/ 79 w 91"/>
                <a:gd name="T1" fmla="*/ 29 h 88"/>
                <a:gd name="T2" fmla="*/ 90 w 91"/>
                <a:gd name="T3" fmla="*/ 37 h 88"/>
                <a:gd name="T4" fmla="*/ 42 w 91"/>
                <a:gd name="T5" fmla="*/ 87 h 88"/>
                <a:gd name="T6" fmla="*/ 31 w 91"/>
                <a:gd name="T7" fmla="*/ 77 h 88"/>
                <a:gd name="T8" fmla="*/ 45 w 91"/>
                <a:gd name="T9" fmla="*/ 24 h 88"/>
                <a:gd name="T10" fmla="*/ 45 w 91"/>
                <a:gd name="T11" fmla="*/ 24 h 88"/>
                <a:gd name="T12" fmla="*/ 10 w 91"/>
                <a:gd name="T13" fmla="*/ 58 h 88"/>
                <a:gd name="T14" fmla="*/ 0 w 91"/>
                <a:gd name="T15" fmla="*/ 50 h 88"/>
                <a:gd name="T16" fmla="*/ 47 w 91"/>
                <a:gd name="T17" fmla="*/ 0 h 88"/>
                <a:gd name="T18" fmla="*/ 58 w 91"/>
                <a:gd name="T19" fmla="*/ 11 h 88"/>
                <a:gd name="T20" fmla="*/ 47 w 91"/>
                <a:gd name="T21" fmla="*/ 64 h 88"/>
                <a:gd name="T22" fmla="*/ 47 w 91"/>
                <a:gd name="T23" fmla="*/ 64 h 88"/>
                <a:gd name="T24" fmla="*/ 79 w 91"/>
                <a:gd name="T25" fmla="*/ 2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88">
                  <a:moveTo>
                    <a:pt x="79" y="29"/>
                  </a:moveTo>
                  <a:lnTo>
                    <a:pt x="90" y="37"/>
                  </a:lnTo>
                  <a:lnTo>
                    <a:pt x="42" y="87"/>
                  </a:lnTo>
                  <a:lnTo>
                    <a:pt x="31" y="77"/>
                  </a:lnTo>
                  <a:lnTo>
                    <a:pt x="45" y="24"/>
                  </a:lnTo>
                  <a:lnTo>
                    <a:pt x="45" y="24"/>
                  </a:lnTo>
                  <a:lnTo>
                    <a:pt x="10" y="58"/>
                  </a:lnTo>
                  <a:lnTo>
                    <a:pt x="0" y="50"/>
                  </a:lnTo>
                  <a:lnTo>
                    <a:pt x="47" y="0"/>
                  </a:lnTo>
                  <a:lnTo>
                    <a:pt x="58" y="11"/>
                  </a:lnTo>
                  <a:lnTo>
                    <a:pt x="47" y="64"/>
                  </a:lnTo>
                  <a:lnTo>
                    <a:pt x="47" y="64"/>
                  </a:lnTo>
                  <a:lnTo>
                    <a:pt x="79" y="2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5" name="Freeform 101">
              <a:extLst>
                <a:ext uri="{FF2B5EF4-FFF2-40B4-BE49-F238E27FC236}">
                  <a16:creationId xmlns:a16="http://schemas.microsoft.com/office/drawing/2014/main" id="{4DC22677-0F87-944D-BCF1-7B484CDD645A}"/>
                </a:ext>
              </a:extLst>
            </p:cNvPr>
            <p:cNvSpPr>
              <a:spLocks noChangeArrowheads="1"/>
            </p:cNvSpPr>
            <p:nvPr/>
          </p:nvSpPr>
          <p:spPr bwMode="auto">
            <a:xfrm>
              <a:off x="5067300" y="2030413"/>
              <a:ext cx="23813" cy="26987"/>
            </a:xfrm>
            <a:custGeom>
              <a:avLst/>
              <a:gdLst>
                <a:gd name="T0" fmla="*/ 16 w 66"/>
                <a:gd name="T1" fmla="*/ 67 h 73"/>
                <a:gd name="T2" fmla="*/ 0 w 66"/>
                <a:gd name="T3" fmla="*/ 64 h 73"/>
                <a:gd name="T4" fmla="*/ 32 w 66"/>
                <a:gd name="T5" fmla="*/ 0 h 73"/>
                <a:gd name="T6" fmla="*/ 47 w 66"/>
                <a:gd name="T7" fmla="*/ 3 h 73"/>
                <a:gd name="T8" fmla="*/ 65 w 66"/>
                <a:gd name="T9" fmla="*/ 72 h 73"/>
                <a:gd name="T10" fmla="*/ 49 w 66"/>
                <a:gd name="T11" fmla="*/ 69 h 73"/>
                <a:gd name="T12" fmla="*/ 47 w 66"/>
                <a:gd name="T13" fmla="*/ 56 h 73"/>
                <a:gd name="T14" fmla="*/ 21 w 66"/>
                <a:gd name="T15" fmla="*/ 53 h 73"/>
                <a:gd name="T16" fmla="*/ 16 w 66"/>
                <a:gd name="T17" fmla="*/ 67 h 73"/>
                <a:gd name="T18" fmla="*/ 26 w 66"/>
                <a:gd name="T19" fmla="*/ 40 h 73"/>
                <a:gd name="T20" fmla="*/ 44 w 66"/>
                <a:gd name="T21" fmla="*/ 43 h 73"/>
                <a:gd name="T22" fmla="*/ 39 w 66"/>
                <a:gd name="T23" fmla="*/ 16 h 73"/>
                <a:gd name="T24" fmla="*/ 39 w 66"/>
                <a:gd name="T25" fmla="*/ 16 h 73"/>
                <a:gd name="T26" fmla="*/ 26 w 66"/>
                <a:gd name="T27" fmla="*/ 4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73">
                  <a:moveTo>
                    <a:pt x="16" y="67"/>
                  </a:moveTo>
                  <a:lnTo>
                    <a:pt x="0" y="64"/>
                  </a:lnTo>
                  <a:lnTo>
                    <a:pt x="32" y="0"/>
                  </a:lnTo>
                  <a:lnTo>
                    <a:pt x="47" y="3"/>
                  </a:lnTo>
                  <a:lnTo>
                    <a:pt x="65" y="72"/>
                  </a:lnTo>
                  <a:lnTo>
                    <a:pt x="49" y="69"/>
                  </a:lnTo>
                  <a:lnTo>
                    <a:pt x="47" y="56"/>
                  </a:lnTo>
                  <a:lnTo>
                    <a:pt x="21" y="53"/>
                  </a:lnTo>
                  <a:lnTo>
                    <a:pt x="16" y="67"/>
                  </a:lnTo>
                  <a:close/>
                  <a:moveTo>
                    <a:pt x="26" y="40"/>
                  </a:moveTo>
                  <a:lnTo>
                    <a:pt x="44" y="43"/>
                  </a:lnTo>
                  <a:lnTo>
                    <a:pt x="39" y="16"/>
                  </a:lnTo>
                  <a:lnTo>
                    <a:pt x="39" y="16"/>
                  </a:lnTo>
                  <a:lnTo>
                    <a:pt x="26" y="4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6" name="Freeform 102">
              <a:extLst>
                <a:ext uri="{FF2B5EF4-FFF2-40B4-BE49-F238E27FC236}">
                  <a16:creationId xmlns:a16="http://schemas.microsoft.com/office/drawing/2014/main" id="{A9F91EC1-E4DD-A34A-9E0E-AC9C25F90ECE}"/>
                </a:ext>
              </a:extLst>
            </p:cNvPr>
            <p:cNvSpPr>
              <a:spLocks noChangeArrowheads="1"/>
            </p:cNvSpPr>
            <p:nvPr/>
          </p:nvSpPr>
          <p:spPr bwMode="auto">
            <a:xfrm>
              <a:off x="5099050" y="2033588"/>
              <a:ext cx="19050" cy="28575"/>
            </a:xfrm>
            <a:custGeom>
              <a:avLst/>
              <a:gdLst>
                <a:gd name="T0" fmla="*/ 18 w 54"/>
                <a:gd name="T1" fmla="*/ 58 h 80"/>
                <a:gd name="T2" fmla="*/ 53 w 54"/>
                <a:gd name="T3" fmla="*/ 69 h 80"/>
                <a:gd name="T4" fmla="*/ 48 w 54"/>
                <a:gd name="T5" fmla="*/ 79 h 80"/>
                <a:gd name="T6" fmla="*/ 0 w 54"/>
                <a:gd name="T7" fmla="*/ 66 h 80"/>
                <a:gd name="T8" fmla="*/ 24 w 54"/>
                <a:gd name="T9" fmla="*/ 0 h 80"/>
                <a:gd name="T10" fmla="*/ 37 w 54"/>
                <a:gd name="T11" fmla="*/ 5 h 80"/>
                <a:gd name="T12" fmla="*/ 18 w 54"/>
                <a:gd name="T13" fmla="*/ 58 h 80"/>
              </a:gdLst>
              <a:ahLst/>
              <a:cxnLst>
                <a:cxn ang="0">
                  <a:pos x="T0" y="T1"/>
                </a:cxn>
                <a:cxn ang="0">
                  <a:pos x="T2" y="T3"/>
                </a:cxn>
                <a:cxn ang="0">
                  <a:pos x="T4" y="T5"/>
                </a:cxn>
                <a:cxn ang="0">
                  <a:pos x="T6" y="T7"/>
                </a:cxn>
                <a:cxn ang="0">
                  <a:pos x="T8" y="T9"/>
                </a:cxn>
                <a:cxn ang="0">
                  <a:pos x="T10" y="T11"/>
                </a:cxn>
                <a:cxn ang="0">
                  <a:pos x="T12" y="T13"/>
                </a:cxn>
              </a:cxnLst>
              <a:rect l="0" t="0" r="r" b="b"/>
              <a:pathLst>
                <a:path w="54" h="80">
                  <a:moveTo>
                    <a:pt x="18" y="58"/>
                  </a:moveTo>
                  <a:lnTo>
                    <a:pt x="53" y="69"/>
                  </a:lnTo>
                  <a:lnTo>
                    <a:pt x="48" y="79"/>
                  </a:lnTo>
                  <a:lnTo>
                    <a:pt x="0" y="66"/>
                  </a:lnTo>
                  <a:lnTo>
                    <a:pt x="24" y="0"/>
                  </a:lnTo>
                  <a:lnTo>
                    <a:pt x="37" y="5"/>
                  </a:lnTo>
                  <a:lnTo>
                    <a:pt x="18" y="5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7" name="Freeform 103">
              <a:extLst>
                <a:ext uri="{FF2B5EF4-FFF2-40B4-BE49-F238E27FC236}">
                  <a16:creationId xmlns:a16="http://schemas.microsoft.com/office/drawing/2014/main" id="{D034DBBC-98BD-C942-85EC-8ECB04CFEAD5}"/>
                </a:ext>
              </a:extLst>
            </p:cNvPr>
            <p:cNvSpPr>
              <a:spLocks noChangeArrowheads="1"/>
            </p:cNvSpPr>
            <p:nvPr/>
          </p:nvSpPr>
          <p:spPr bwMode="auto">
            <a:xfrm>
              <a:off x="5126038" y="2046288"/>
              <a:ext cx="28575" cy="30162"/>
            </a:xfrm>
            <a:custGeom>
              <a:avLst/>
              <a:gdLst>
                <a:gd name="T0" fmla="*/ 50 w 81"/>
                <a:gd name="T1" fmla="*/ 66 h 83"/>
                <a:gd name="T2" fmla="*/ 13 w 81"/>
                <a:gd name="T3" fmla="*/ 71 h 83"/>
                <a:gd name="T4" fmla="*/ 0 w 81"/>
                <a:gd name="T5" fmla="*/ 53 h 83"/>
                <a:gd name="T6" fmla="*/ 5 w 81"/>
                <a:gd name="T7" fmla="*/ 37 h 83"/>
                <a:gd name="T8" fmla="*/ 32 w 81"/>
                <a:gd name="T9" fmla="*/ 0 h 83"/>
                <a:gd name="T10" fmla="*/ 45 w 81"/>
                <a:gd name="T11" fmla="*/ 8 h 83"/>
                <a:gd name="T12" fmla="*/ 21 w 81"/>
                <a:gd name="T13" fmla="*/ 45 h 83"/>
                <a:gd name="T14" fmla="*/ 24 w 81"/>
                <a:gd name="T15" fmla="*/ 63 h 83"/>
                <a:gd name="T16" fmla="*/ 42 w 81"/>
                <a:gd name="T17" fmla="*/ 61 h 83"/>
                <a:gd name="T18" fmla="*/ 66 w 81"/>
                <a:gd name="T19" fmla="*/ 24 h 83"/>
                <a:gd name="T20" fmla="*/ 80 w 81"/>
                <a:gd name="T21" fmla="*/ 32 h 83"/>
                <a:gd name="T22" fmla="*/ 50 w 81"/>
                <a:gd name="T23" fmla="*/ 6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83">
                  <a:moveTo>
                    <a:pt x="50" y="66"/>
                  </a:moveTo>
                  <a:cubicBezTo>
                    <a:pt x="40" y="82"/>
                    <a:pt x="27" y="82"/>
                    <a:pt x="13" y="71"/>
                  </a:cubicBezTo>
                  <a:cubicBezTo>
                    <a:pt x="8" y="69"/>
                    <a:pt x="0" y="61"/>
                    <a:pt x="0" y="53"/>
                  </a:cubicBezTo>
                  <a:cubicBezTo>
                    <a:pt x="0" y="47"/>
                    <a:pt x="0" y="42"/>
                    <a:pt x="5" y="37"/>
                  </a:cubicBezTo>
                  <a:lnTo>
                    <a:pt x="32" y="0"/>
                  </a:lnTo>
                  <a:lnTo>
                    <a:pt x="45" y="8"/>
                  </a:lnTo>
                  <a:lnTo>
                    <a:pt x="21" y="45"/>
                  </a:lnTo>
                  <a:cubicBezTo>
                    <a:pt x="16" y="53"/>
                    <a:pt x="19" y="58"/>
                    <a:pt x="24" y="63"/>
                  </a:cubicBezTo>
                  <a:cubicBezTo>
                    <a:pt x="32" y="69"/>
                    <a:pt x="37" y="66"/>
                    <a:pt x="42" y="61"/>
                  </a:cubicBezTo>
                  <a:lnTo>
                    <a:pt x="66" y="24"/>
                  </a:lnTo>
                  <a:lnTo>
                    <a:pt x="80" y="32"/>
                  </a:lnTo>
                  <a:lnTo>
                    <a:pt x="50" y="6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8" name="Freeform 104">
              <a:extLst>
                <a:ext uri="{FF2B5EF4-FFF2-40B4-BE49-F238E27FC236}">
                  <a16:creationId xmlns:a16="http://schemas.microsoft.com/office/drawing/2014/main" id="{0E3BFAA8-4DED-864D-AB9B-FA99AE044DF1}"/>
                </a:ext>
              </a:extLst>
            </p:cNvPr>
            <p:cNvSpPr>
              <a:spLocks noChangeArrowheads="1"/>
            </p:cNvSpPr>
            <p:nvPr/>
          </p:nvSpPr>
          <p:spPr bwMode="auto">
            <a:xfrm>
              <a:off x="5151438" y="2062163"/>
              <a:ext cx="25400" cy="26987"/>
            </a:xfrm>
            <a:custGeom>
              <a:avLst/>
              <a:gdLst>
                <a:gd name="T0" fmla="*/ 10 w 72"/>
                <a:gd name="T1" fmla="*/ 75 h 76"/>
                <a:gd name="T2" fmla="*/ 0 w 72"/>
                <a:gd name="T3" fmla="*/ 64 h 76"/>
                <a:gd name="T4" fmla="*/ 37 w 72"/>
                <a:gd name="T5" fmla="*/ 22 h 76"/>
                <a:gd name="T6" fmla="*/ 21 w 72"/>
                <a:gd name="T7" fmla="*/ 8 h 76"/>
                <a:gd name="T8" fmla="*/ 29 w 72"/>
                <a:gd name="T9" fmla="*/ 0 h 76"/>
                <a:gd name="T10" fmla="*/ 71 w 72"/>
                <a:gd name="T11" fmla="*/ 35 h 76"/>
                <a:gd name="T12" fmla="*/ 63 w 72"/>
                <a:gd name="T13" fmla="*/ 43 h 76"/>
                <a:gd name="T14" fmla="*/ 47 w 72"/>
                <a:gd name="T15" fmla="*/ 32 h 76"/>
                <a:gd name="T16" fmla="*/ 10 w 72"/>
                <a:gd name="T17" fmla="*/ 7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6">
                  <a:moveTo>
                    <a:pt x="10" y="75"/>
                  </a:moveTo>
                  <a:lnTo>
                    <a:pt x="0" y="64"/>
                  </a:lnTo>
                  <a:lnTo>
                    <a:pt x="37" y="22"/>
                  </a:lnTo>
                  <a:lnTo>
                    <a:pt x="21" y="8"/>
                  </a:lnTo>
                  <a:lnTo>
                    <a:pt x="29" y="0"/>
                  </a:lnTo>
                  <a:lnTo>
                    <a:pt x="71" y="35"/>
                  </a:lnTo>
                  <a:lnTo>
                    <a:pt x="63" y="43"/>
                  </a:lnTo>
                  <a:lnTo>
                    <a:pt x="47" y="32"/>
                  </a:lnTo>
                  <a:lnTo>
                    <a:pt x="10" y="7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9" name="Freeform 105">
              <a:extLst>
                <a:ext uri="{FF2B5EF4-FFF2-40B4-BE49-F238E27FC236}">
                  <a16:creationId xmlns:a16="http://schemas.microsoft.com/office/drawing/2014/main" id="{A0406906-F77D-1B4F-957C-8B7805200F1F}"/>
                </a:ext>
              </a:extLst>
            </p:cNvPr>
            <p:cNvSpPr>
              <a:spLocks noChangeArrowheads="1"/>
            </p:cNvSpPr>
            <p:nvPr/>
          </p:nvSpPr>
          <p:spPr bwMode="auto">
            <a:xfrm>
              <a:off x="5038725" y="2030413"/>
              <a:ext cx="23813" cy="28575"/>
            </a:xfrm>
            <a:custGeom>
              <a:avLst/>
              <a:gdLst>
                <a:gd name="T0" fmla="*/ 16 w 65"/>
                <a:gd name="T1" fmla="*/ 51 h 81"/>
                <a:gd name="T2" fmla="*/ 32 w 65"/>
                <a:gd name="T3" fmla="*/ 59 h 81"/>
                <a:gd name="T4" fmla="*/ 45 w 65"/>
                <a:gd name="T5" fmla="*/ 48 h 81"/>
                <a:gd name="T6" fmla="*/ 32 w 65"/>
                <a:gd name="T7" fmla="*/ 43 h 81"/>
                <a:gd name="T8" fmla="*/ 24 w 65"/>
                <a:gd name="T9" fmla="*/ 43 h 81"/>
                <a:gd name="T10" fmla="*/ 0 w 65"/>
                <a:gd name="T11" fmla="*/ 27 h 81"/>
                <a:gd name="T12" fmla="*/ 24 w 65"/>
                <a:gd name="T13" fmla="*/ 3 h 81"/>
                <a:gd name="T14" fmla="*/ 53 w 65"/>
                <a:gd name="T15" fmla="*/ 22 h 81"/>
                <a:gd name="T16" fmla="*/ 40 w 65"/>
                <a:gd name="T17" fmla="*/ 24 h 81"/>
                <a:gd name="T18" fmla="*/ 24 w 65"/>
                <a:gd name="T19" fmla="*/ 16 h 81"/>
                <a:gd name="T20" fmla="*/ 13 w 65"/>
                <a:gd name="T21" fmla="*/ 27 h 81"/>
                <a:gd name="T22" fmla="*/ 21 w 65"/>
                <a:gd name="T23" fmla="*/ 32 h 81"/>
                <a:gd name="T24" fmla="*/ 40 w 65"/>
                <a:gd name="T25" fmla="*/ 35 h 81"/>
                <a:gd name="T26" fmla="*/ 61 w 65"/>
                <a:gd name="T27" fmla="*/ 51 h 81"/>
                <a:gd name="T28" fmla="*/ 37 w 65"/>
                <a:gd name="T29" fmla="*/ 77 h 81"/>
                <a:gd name="T30" fmla="*/ 3 w 65"/>
                <a:gd name="T31" fmla="*/ 59 h 81"/>
                <a:gd name="T32" fmla="*/ 16 w 65"/>
                <a:gd name="T33" fmla="*/ 5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81">
                  <a:moveTo>
                    <a:pt x="16" y="51"/>
                  </a:moveTo>
                  <a:cubicBezTo>
                    <a:pt x="16" y="53"/>
                    <a:pt x="19" y="61"/>
                    <a:pt x="32" y="59"/>
                  </a:cubicBezTo>
                  <a:cubicBezTo>
                    <a:pt x="40" y="59"/>
                    <a:pt x="45" y="56"/>
                    <a:pt x="45" y="48"/>
                  </a:cubicBezTo>
                  <a:cubicBezTo>
                    <a:pt x="45" y="43"/>
                    <a:pt x="40" y="43"/>
                    <a:pt x="32" y="43"/>
                  </a:cubicBezTo>
                  <a:lnTo>
                    <a:pt x="24" y="43"/>
                  </a:lnTo>
                  <a:cubicBezTo>
                    <a:pt x="13" y="43"/>
                    <a:pt x="0" y="40"/>
                    <a:pt x="0" y="27"/>
                  </a:cubicBezTo>
                  <a:cubicBezTo>
                    <a:pt x="0" y="19"/>
                    <a:pt x="0" y="6"/>
                    <a:pt x="24" y="3"/>
                  </a:cubicBezTo>
                  <a:cubicBezTo>
                    <a:pt x="45" y="0"/>
                    <a:pt x="53" y="14"/>
                    <a:pt x="53" y="22"/>
                  </a:cubicBezTo>
                  <a:lnTo>
                    <a:pt x="40" y="24"/>
                  </a:lnTo>
                  <a:cubicBezTo>
                    <a:pt x="40" y="22"/>
                    <a:pt x="37" y="14"/>
                    <a:pt x="24" y="16"/>
                  </a:cubicBezTo>
                  <a:cubicBezTo>
                    <a:pt x="19" y="16"/>
                    <a:pt x="13" y="19"/>
                    <a:pt x="13" y="27"/>
                  </a:cubicBezTo>
                  <a:cubicBezTo>
                    <a:pt x="13" y="32"/>
                    <a:pt x="19" y="32"/>
                    <a:pt x="21" y="32"/>
                  </a:cubicBezTo>
                  <a:lnTo>
                    <a:pt x="40" y="35"/>
                  </a:lnTo>
                  <a:cubicBezTo>
                    <a:pt x="50" y="35"/>
                    <a:pt x="58" y="37"/>
                    <a:pt x="61" y="51"/>
                  </a:cubicBezTo>
                  <a:cubicBezTo>
                    <a:pt x="64" y="72"/>
                    <a:pt x="43" y="75"/>
                    <a:pt x="37" y="77"/>
                  </a:cubicBezTo>
                  <a:cubicBezTo>
                    <a:pt x="13" y="80"/>
                    <a:pt x="5" y="67"/>
                    <a:pt x="3" y="59"/>
                  </a:cubicBezTo>
                  <a:lnTo>
                    <a:pt x="16" y="5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0" name="Freeform 106">
              <a:extLst>
                <a:ext uri="{FF2B5EF4-FFF2-40B4-BE49-F238E27FC236}">
                  <a16:creationId xmlns:a16="http://schemas.microsoft.com/office/drawing/2014/main" id="{686DE5C0-9183-F94E-B04D-2C315AE32768}"/>
                </a:ext>
              </a:extLst>
            </p:cNvPr>
            <p:cNvSpPr>
              <a:spLocks noChangeArrowheads="1"/>
            </p:cNvSpPr>
            <p:nvPr/>
          </p:nvSpPr>
          <p:spPr bwMode="auto">
            <a:xfrm>
              <a:off x="4978400" y="2044700"/>
              <a:ext cx="33338" cy="31750"/>
            </a:xfrm>
            <a:custGeom>
              <a:avLst/>
              <a:gdLst>
                <a:gd name="T0" fmla="*/ 74 w 91"/>
                <a:gd name="T1" fmla="*/ 27 h 86"/>
                <a:gd name="T2" fmla="*/ 61 w 91"/>
                <a:gd name="T3" fmla="*/ 74 h 86"/>
                <a:gd name="T4" fmla="*/ 13 w 91"/>
                <a:gd name="T5" fmla="*/ 58 h 86"/>
                <a:gd name="T6" fmla="*/ 26 w 91"/>
                <a:gd name="T7" fmla="*/ 11 h 86"/>
                <a:gd name="T8" fmla="*/ 74 w 91"/>
                <a:gd name="T9" fmla="*/ 27 h 86"/>
                <a:gd name="T10" fmla="*/ 61 w 91"/>
                <a:gd name="T11" fmla="*/ 35 h 86"/>
                <a:gd name="T12" fmla="*/ 31 w 91"/>
                <a:gd name="T13" fmla="*/ 21 h 86"/>
                <a:gd name="T14" fmla="*/ 26 w 91"/>
                <a:gd name="T15" fmla="*/ 50 h 86"/>
                <a:gd name="T16" fmla="*/ 55 w 91"/>
                <a:gd name="T17" fmla="*/ 64 h 86"/>
                <a:gd name="T18" fmla="*/ 61 w 91"/>
                <a:gd name="T19" fmla="*/ 3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86">
                  <a:moveTo>
                    <a:pt x="74" y="27"/>
                  </a:moveTo>
                  <a:cubicBezTo>
                    <a:pt x="90" y="56"/>
                    <a:pt x="69" y="69"/>
                    <a:pt x="61" y="74"/>
                  </a:cubicBezTo>
                  <a:cubicBezTo>
                    <a:pt x="53" y="80"/>
                    <a:pt x="29" y="85"/>
                    <a:pt x="13" y="58"/>
                  </a:cubicBezTo>
                  <a:cubicBezTo>
                    <a:pt x="0" y="29"/>
                    <a:pt x="18" y="16"/>
                    <a:pt x="26" y="11"/>
                  </a:cubicBezTo>
                  <a:cubicBezTo>
                    <a:pt x="34" y="5"/>
                    <a:pt x="58" y="0"/>
                    <a:pt x="74" y="27"/>
                  </a:cubicBezTo>
                  <a:close/>
                  <a:moveTo>
                    <a:pt x="61" y="35"/>
                  </a:moveTo>
                  <a:cubicBezTo>
                    <a:pt x="53" y="19"/>
                    <a:pt x="39" y="18"/>
                    <a:pt x="31" y="21"/>
                  </a:cubicBezTo>
                  <a:cubicBezTo>
                    <a:pt x="23" y="23"/>
                    <a:pt x="18" y="35"/>
                    <a:pt x="26" y="50"/>
                  </a:cubicBezTo>
                  <a:cubicBezTo>
                    <a:pt x="34" y="69"/>
                    <a:pt x="47" y="69"/>
                    <a:pt x="55" y="64"/>
                  </a:cubicBezTo>
                  <a:cubicBezTo>
                    <a:pt x="63" y="61"/>
                    <a:pt x="69" y="50"/>
                    <a:pt x="61" y="35"/>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1" name="Freeform 107">
              <a:extLst>
                <a:ext uri="{FF2B5EF4-FFF2-40B4-BE49-F238E27FC236}">
                  <a16:creationId xmlns:a16="http://schemas.microsoft.com/office/drawing/2014/main" id="{F51DB889-2A01-7A49-8146-BF367E3B1A37}"/>
                </a:ext>
              </a:extLst>
            </p:cNvPr>
            <p:cNvSpPr>
              <a:spLocks noChangeArrowheads="1"/>
            </p:cNvSpPr>
            <p:nvPr/>
          </p:nvSpPr>
          <p:spPr bwMode="auto">
            <a:xfrm>
              <a:off x="4951413" y="2065338"/>
              <a:ext cx="33337" cy="30162"/>
            </a:xfrm>
            <a:custGeom>
              <a:avLst/>
              <a:gdLst>
                <a:gd name="T0" fmla="*/ 0 w 91"/>
                <a:gd name="T1" fmla="*/ 37 h 85"/>
                <a:gd name="T2" fmla="*/ 23 w 91"/>
                <a:gd name="T3" fmla="*/ 13 h 85"/>
                <a:gd name="T4" fmla="*/ 52 w 91"/>
                <a:gd name="T5" fmla="*/ 10 h 85"/>
                <a:gd name="T6" fmla="*/ 58 w 91"/>
                <a:gd name="T7" fmla="*/ 29 h 85"/>
                <a:gd name="T8" fmla="*/ 76 w 91"/>
                <a:gd name="T9" fmla="*/ 34 h 85"/>
                <a:gd name="T10" fmla="*/ 90 w 91"/>
                <a:gd name="T11" fmla="*/ 42 h 85"/>
                <a:gd name="T12" fmla="*/ 90 w 91"/>
                <a:gd name="T13" fmla="*/ 42 h 85"/>
                <a:gd name="T14" fmla="*/ 79 w 91"/>
                <a:gd name="T15" fmla="*/ 53 h 85"/>
                <a:gd name="T16" fmla="*/ 68 w 91"/>
                <a:gd name="T17" fmla="*/ 45 h 85"/>
                <a:gd name="T18" fmla="*/ 52 w 91"/>
                <a:gd name="T19" fmla="*/ 45 h 85"/>
                <a:gd name="T20" fmla="*/ 42 w 91"/>
                <a:gd name="T21" fmla="*/ 55 h 85"/>
                <a:gd name="T22" fmla="*/ 60 w 91"/>
                <a:gd name="T23" fmla="*/ 74 h 85"/>
                <a:gd name="T24" fmla="*/ 50 w 91"/>
                <a:gd name="T25" fmla="*/ 84 h 85"/>
                <a:gd name="T26" fmla="*/ 0 w 91"/>
                <a:gd name="T27" fmla="*/ 37 h 85"/>
                <a:gd name="T28" fmla="*/ 42 w 91"/>
                <a:gd name="T29" fmla="*/ 34 h 85"/>
                <a:gd name="T30" fmla="*/ 42 w 91"/>
                <a:gd name="T31" fmla="*/ 21 h 85"/>
                <a:gd name="T32" fmla="*/ 29 w 91"/>
                <a:gd name="T33" fmla="*/ 21 h 85"/>
                <a:gd name="T34" fmla="*/ 15 w 91"/>
                <a:gd name="T35" fmla="*/ 34 h 85"/>
                <a:gd name="T36" fmla="*/ 29 w 91"/>
                <a:gd name="T37" fmla="*/ 47 h 85"/>
                <a:gd name="T38" fmla="*/ 42 w 91"/>
                <a:gd name="T39" fmla="*/ 3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85">
                  <a:moveTo>
                    <a:pt x="0" y="37"/>
                  </a:moveTo>
                  <a:lnTo>
                    <a:pt x="23" y="13"/>
                  </a:lnTo>
                  <a:cubicBezTo>
                    <a:pt x="37" y="0"/>
                    <a:pt x="47" y="8"/>
                    <a:pt x="52" y="10"/>
                  </a:cubicBezTo>
                  <a:cubicBezTo>
                    <a:pt x="58" y="16"/>
                    <a:pt x="60" y="24"/>
                    <a:pt x="58" y="29"/>
                  </a:cubicBezTo>
                  <a:cubicBezTo>
                    <a:pt x="63" y="26"/>
                    <a:pt x="68" y="26"/>
                    <a:pt x="76" y="34"/>
                  </a:cubicBezTo>
                  <a:cubicBezTo>
                    <a:pt x="84" y="42"/>
                    <a:pt x="84" y="42"/>
                    <a:pt x="90" y="42"/>
                  </a:cubicBezTo>
                  <a:lnTo>
                    <a:pt x="90" y="42"/>
                  </a:lnTo>
                  <a:lnTo>
                    <a:pt x="79" y="53"/>
                  </a:lnTo>
                  <a:cubicBezTo>
                    <a:pt x="76" y="50"/>
                    <a:pt x="74" y="50"/>
                    <a:pt x="68" y="45"/>
                  </a:cubicBezTo>
                  <a:cubicBezTo>
                    <a:pt x="60" y="39"/>
                    <a:pt x="58" y="37"/>
                    <a:pt x="52" y="45"/>
                  </a:cubicBezTo>
                  <a:lnTo>
                    <a:pt x="42" y="55"/>
                  </a:lnTo>
                  <a:lnTo>
                    <a:pt x="60" y="74"/>
                  </a:lnTo>
                  <a:lnTo>
                    <a:pt x="50" y="84"/>
                  </a:lnTo>
                  <a:lnTo>
                    <a:pt x="0" y="37"/>
                  </a:lnTo>
                  <a:close/>
                  <a:moveTo>
                    <a:pt x="42" y="34"/>
                  </a:moveTo>
                  <a:cubicBezTo>
                    <a:pt x="47" y="29"/>
                    <a:pt x="47" y="24"/>
                    <a:pt x="42" y="21"/>
                  </a:cubicBezTo>
                  <a:cubicBezTo>
                    <a:pt x="39" y="18"/>
                    <a:pt x="34" y="16"/>
                    <a:pt x="29" y="21"/>
                  </a:cubicBezTo>
                  <a:lnTo>
                    <a:pt x="15" y="34"/>
                  </a:lnTo>
                  <a:lnTo>
                    <a:pt x="29" y="47"/>
                  </a:lnTo>
                  <a:lnTo>
                    <a:pt x="42" y="3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2" name="Freeform 108">
              <a:extLst>
                <a:ext uri="{FF2B5EF4-FFF2-40B4-BE49-F238E27FC236}">
                  <a16:creationId xmlns:a16="http://schemas.microsoft.com/office/drawing/2014/main" id="{137C525E-E8B1-F24A-B1CE-CBE1991CF158}"/>
                </a:ext>
              </a:extLst>
            </p:cNvPr>
            <p:cNvSpPr>
              <a:spLocks noChangeArrowheads="1"/>
            </p:cNvSpPr>
            <p:nvPr/>
          </p:nvSpPr>
          <p:spPr bwMode="auto">
            <a:xfrm>
              <a:off x="5119688" y="2289175"/>
              <a:ext cx="31750" cy="31750"/>
            </a:xfrm>
            <a:custGeom>
              <a:avLst/>
              <a:gdLst>
                <a:gd name="T0" fmla="*/ 37 w 86"/>
                <a:gd name="T1" fmla="*/ 8 h 88"/>
                <a:gd name="T2" fmla="*/ 51 w 86"/>
                <a:gd name="T3" fmla="*/ 0 h 88"/>
                <a:gd name="T4" fmla="*/ 85 w 86"/>
                <a:gd name="T5" fmla="*/ 58 h 88"/>
                <a:gd name="T6" fmla="*/ 72 w 86"/>
                <a:gd name="T7" fmla="*/ 66 h 88"/>
                <a:gd name="T8" fmla="*/ 21 w 86"/>
                <a:gd name="T9" fmla="*/ 37 h 88"/>
                <a:gd name="T10" fmla="*/ 21 w 86"/>
                <a:gd name="T11" fmla="*/ 37 h 88"/>
                <a:gd name="T12" fmla="*/ 45 w 86"/>
                <a:gd name="T13" fmla="*/ 79 h 88"/>
                <a:gd name="T14" fmla="*/ 35 w 86"/>
                <a:gd name="T15" fmla="*/ 87 h 88"/>
                <a:gd name="T16" fmla="*/ 0 w 86"/>
                <a:gd name="T17" fmla="*/ 29 h 88"/>
                <a:gd name="T18" fmla="*/ 13 w 86"/>
                <a:gd name="T19" fmla="*/ 21 h 88"/>
                <a:gd name="T20" fmla="*/ 61 w 86"/>
                <a:gd name="T21" fmla="*/ 48 h 88"/>
                <a:gd name="T22" fmla="*/ 61 w 86"/>
                <a:gd name="T23" fmla="*/ 48 h 88"/>
                <a:gd name="T24" fmla="*/ 37 w 86"/>
                <a:gd name="T25" fmla="*/ 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88">
                  <a:moveTo>
                    <a:pt x="37" y="8"/>
                  </a:moveTo>
                  <a:lnTo>
                    <a:pt x="51" y="0"/>
                  </a:lnTo>
                  <a:lnTo>
                    <a:pt x="85" y="58"/>
                  </a:lnTo>
                  <a:lnTo>
                    <a:pt x="72" y="66"/>
                  </a:lnTo>
                  <a:lnTo>
                    <a:pt x="21" y="37"/>
                  </a:lnTo>
                  <a:lnTo>
                    <a:pt x="21" y="37"/>
                  </a:lnTo>
                  <a:lnTo>
                    <a:pt x="45" y="79"/>
                  </a:lnTo>
                  <a:lnTo>
                    <a:pt x="35" y="87"/>
                  </a:lnTo>
                  <a:lnTo>
                    <a:pt x="0" y="29"/>
                  </a:lnTo>
                  <a:lnTo>
                    <a:pt x="13" y="21"/>
                  </a:lnTo>
                  <a:lnTo>
                    <a:pt x="61" y="48"/>
                  </a:lnTo>
                  <a:lnTo>
                    <a:pt x="61" y="48"/>
                  </a:lnTo>
                  <a:lnTo>
                    <a:pt x="37" y="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3" name="Freeform 109">
              <a:extLst>
                <a:ext uri="{FF2B5EF4-FFF2-40B4-BE49-F238E27FC236}">
                  <a16:creationId xmlns:a16="http://schemas.microsoft.com/office/drawing/2014/main" id="{1C8ACF57-4E49-0647-8280-C37B9C13C77A}"/>
                </a:ext>
              </a:extLst>
            </p:cNvPr>
            <p:cNvSpPr>
              <a:spLocks noChangeArrowheads="1"/>
            </p:cNvSpPr>
            <p:nvPr/>
          </p:nvSpPr>
          <p:spPr bwMode="auto">
            <a:xfrm>
              <a:off x="5141913" y="2273300"/>
              <a:ext cx="31750" cy="30163"/>
            </a:xfrm>
            <a:custGeom>
              <a:avLst/>
              <a:gdLst>
                <a:gd name="T0" fmla="*/ 0 w 86"/>
                <a:gd name="T1" fmla="*/ 31 h 85"/>
                <a:gd name="T2" fmla="*/ 24 w 86"/>
                <a:gd name="T3" fmla="*/ 13 h 85"/>
                <a:gd name="T4" fmla="*/ 66 w 86"/>
                <a:gd name="T5" fmla="*/ 21 h 85"/>
                <a:gd name="T6" fmla="*/ 66 w 86"/>
                <a:gd name="T7" fmla="*/ 66 h 85"/>
                <a:gd name="T8" fmla="*/ 42 w 86"/>
                <a:gd name="T9" fmla="*/ 84 h 85"/>
                <a:gd name="T10" fmla="*/ 0 w 86"/>
                <a:gd name="T11" fmla="*/ 31 h 85"/>
                <a:gd name="T12" fmla="*/ 47 w 86"/>
                <a:gd name="T13" fmla="*/ 66 h 85"/>
                <a:gd name="T14" fmla="*/ 58 w 86"/>
                <a:gd name="T15" fmla="*/ 58 h 85"/>
                <a:gd name="T16" fmla="*/ 55 w 86"/>
                <a:gd name="T17" fmla="*/ 31 h 85"/>
                <a:gd name="T18" fmla="*/ 29 w 86"/>
                <a:gd name="T19" fmla="*/ 23 h 85"/>
                <a:gd name="T20" fmla="*/ 18 w 86"/>
                <a:gd name="T21" fmla="*/ 31 h 85"/>
                <a:gd name="T22" fmla="*/ 47 w 86"/>
                <a:gd name="T23"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85">
                  <a:moveTo>
                    <a:pt x="0" y="31"/>
                  </a:moveTo>
                  <a:lnTo>
                    <a:pt x="24" y="13"/>
                  </a:lnTo>
                  <a:cubicBezTo>
                    <a:pt x="42" y="0"/>
                    <a:pt x="58" y="10"/>
                    <a:pt x="66" y="21"/>
                  </a:cubicBezTo>
                  <a:cubicBezTo>
                    <a:pt x="74" y="31"/>
                    <a:pt x="85" y="53"/>
                    <a:pt x="66" y="66"/>
                  </a:cubicBezTo>
                  <a:lnTo>
                    <a:pt x="42" y="84"/>
                  </a:lnTo>
                  <a:lnTo>
                    <a:pt x="0" y="31"/>
                  </a:lnTo>
                  <a:close/>
                  <a:moveTo>
                    <a:pt x="47" y="66"/>
                  </a:moveTo>
                  <a:lnTo>
                    <a:pt x="58" y="58"/>
                  </a:lnTo>
                  <a:cubicBezTo>
                    <a:pt x="69" y="50"/>
                    <a:pt x="63" y="39"/>
                    <a:pt x="55" y="31"/>
                  </a:cubicBezTo>
                  <a:cubicBezTo>
                    <a:pt x="42" y="16"/>
                    <a:pt x="34" y="21"/>
                    <a:pt x="29" y="23"/>
                  </a:cubicBezTo>
                  <a:lnTo>
                    <a:pt x="18" y="31"/>
                  </a:lnTo>
                  <a:lnTo>
                    <a:pt x="47" y="6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4" name="Freeform 110">
              <a:extLst>
                <a:ext uri="{FF2B5EF4-FFF2-40B4-BE49-F238E27FC236}">
                  <a16:creationId xmlns:a16="http://schemas.microsoft.com/office/drawing/2014/main" id="{F8AF3DF4-E26E-0547-83D3-C635F942E49E}"/>
                </a:ext>
              </a:extLst>
            </p:cNvPr>
            <p:cNvSpPr>
              <a:spLocks noChangeArrowheads="1"/>
            </p:cNvSpPr>
            <p:nvPr/>
          </p:nvSpPr>
          <p:spPr bwMode="auto">
            <a:xfrm>
              <a:off x="5160963" y="2265363"/>
              <a:ext cx="23812" cy="20637"/>
            </a:xfrm>
            <a:custGeom>
              <a:avLst/>
              <a:gdLst>
                <a:gd name="T0" fmla="*/ 63 w 64"/>
                <a:gd name="T1" fmla="*/ 45 h 56"/>
                <a:gd name="T2" fmla="*/ 53 w 64"/>
                <a:gd name="T3" fmla="*/ 55 h 56"/>
                <a:gd name="T4" fmla="*/ 0 w 64"/>
                <a:gd name="T5" fmla="*/ 10 h 56"/>
                <a:gd name="T6" fmla="*/ 10 w 64"/>
                <a:gd name="T7" fmla="*/ 0 h 56"/>
                <a:gd name="T8" fmla="*/ 63 w 64"/>
                <a:gd name="T9" fmla="*/ 45 h 56"/>
              </a:gdLst>
              <a:ahLst/>
              <a:cxnLst>
                <a:cxn ang="0">
                  <a:pos x="T0" y="T1"/>
                </a:cxn>
                <a:cxn ang="0">
                  <a:pos x="T2" y="T3"/>
                </a:cxn>
                <a:cxn ang="0">
                  <a:pos x="T4" y="T5"/>
                </a:cxn>
                <a:cxn ang="0">
                  <a:pos x="T6" y="T7"/>
                </a:cxn>
                <a:cxn ang="0">
                  <a:pos x="T8" y="T9"/>
                </a:cxn>
              </a:cxnLst>
              <a:rect l="0" t="0" r="r" b="b"/>
              <a:pathLst>
                <a:path w="64" h="56">
                  <a:moveTo>
                    <a:pt x="63" y="45"/>
                  </a:moveTo>
                  <a:lnTo>
                    <a:pt x="53" y="55"/>
                  </a:lnTo>
                  <a:lnTo>
                    <a:pt x="0" y="10"/>
                  </a:lnTo>
                  <a:lnTo>
                    <a:pt x="10" y="0"/>
                  </a:lnTo>
                  <a:lnTo>
                    <a:pt x="63" y="4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5" name="Freeform 111">
              <a:extLst>
                <a:ext uri="{FF2B5EF4-FFF2-40B4-BE49-F238E27FC236}">
                  <a16:creationId xmlns:a16="http://schemas.microsoft.com/office/drawing/2014/main" id="{5F4C6543-F645-724D-BF2F-E3645FE17942}"/>
                </a:ext>
              </a:extLst>
            </p:cNvPr>
            <p:cNvSpPr>
              <a:spLocks noChangeArrowheads="1"/>
            </p:cNvSpPr>
            <p:nvPr/>
          </p:nvSpPr>
          <p:spPr bwMode="auto">
            <a:xfrm>
              <a:off x="5164138" y="2084388"/>
              <a:ext cx="31750" cy="28575"/>
            </a:xfrm>
            <a:custGeom>
              <a:avLst/>
              <a:gdLst>
                <a:gd name="T0" fmla="*/ 76 w 88"/>
                <a:gd name="T1" fmla="*/ 45 h 81"/>
                <a:gd name="T2" fmla="*/ 55 w 88"/>
                <a:gd name="T3" fmla="*/ 16 h 81"/>
                <a:gd name="T4" fmla="*/ 42 w 88"/>
                <a:gd name="T5" fmla="*/ 27 h 81"/>
                <a:gd name="T6" fmla="*/ 63 w 88"/>
                <a:gd name="T7" fmla="*/ 53 h 81"/>
                <a:gd name="T8" fmla="*/ 53 w 88"/>
                <a:gd name="T9" fmla="*/ 59 h 81"/>
                <a:gd name="T10" fmla="*/ 34 w 88"/>
                <a:gd name="T11" fmla="*/ 32 h 81"/>
                <a:gd name="T12" fmla="*/ 18 w 88"/>
                <a:gd name="T13" fmla="*/ 43 h 81"/>
                <a:gd name="T14" fmla="*/ 42 w 88"/>
                <a:gd name="T15" fmla="*/ 74 h 81"/>
                <a:gd name="T16" fmla="*/ 31 w 88"/>
                <a:gd name="T17" fmla="*/ 80 h 81"/>
                <a:gd name="T18" fmla="*/ 0 w 88"/>
                <a:gd name="T19" fmla="*/ 40 h 81"/>
                <a:gd name="T20" fmla="*/ 55 w 88"/>
                <a:gd name="T21" fmla="*/ 0 h 81"/>
                <a:gd name="T22" fmla="*/ 87 w 88"/>
                <a:gd name="T23" fmla="*/ 37 h 81"/>
                <a:gd name="T24" fmla="*/ 76 w 88"/>
                <a:gd name="T25" fmla="*/ 4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81">
                  <a:moveTo>
                    <a:pt x="76" y="45"/>
                  </a:moveTo>
                  <a:lnTo>
                    <a:pt x="55" y="16"/>
                  </a:lnTo>
                  <a:lnTo>
                    <a:pt x="42" y="27"/>
                  </a:lnTo>
                  <a:lnTo>
                    <a:pt x="63" y="53"/>
                  </a:lnTo>
                  <a:lnTo>
                    <a:pt x="53" y="59"/>
                  </a:lnTo>
                  <a:lnTo>
                    <a:pt x="34" y="32"/>
                  </a:lnTo>
                  <a:lnTo>
                    <a:pt x="18" y="43"/>
                  </a:lnTo>
                  <a:lnTo>
                    <a:pt x="42" y="74"/>
                  </a:lnTo>
                  <a:lnTo>
                    <a:pt x="31" y="80"/>
                  </a:lnTo>
                  <a:lnTo>
                    <a:pt x="0" y="40"/>
                  </a:lnTo>
                  <a:lnTo>
                    <a:pt x="55" y="0"/>
                  </a:lnTo>
                  <a:lnTo>
                    <a:pt x="87" y="37"/>
                  </a:lnTo>
                  <a:lnTo>
                    <a:pt x="76" y="4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6" name="Freeform 112">
              <a:extLst>
                <a:ext uri="{FF2B5EF4-FFF2-40B4-BE49-F238E27FC236}">
                  <a16:creationId xmlns:a16="http://schemas.microsoft.com/office/drawing/2014/main" id="{3DFB0868-7A50-E94D-A71B-A84866FAA5FE}"/>
                </a:ext>
              </a:extLst>
            </p:cNvPr>
            <p:cNvSpPr>
              <a:spLocks noChangeArrowheads="1"/>
            </p:cNvSpPr>
            <p:nvPr/>
          </p:nvSpPr>
          <p:spPr bwMode="auto">
            <a:xfrm>
              <a:off x="4972050" y="2284413"/>
              <a:ext cx="31750" cy="31750"/>
            </a:xfrm>
            <a:custGeom>
              <a:avLst/>
              <a:gdLst>
                <a:gd name="T0" fmla="*/ 71 w 90"/>
                <a:gd name="T1" fmla="*/ 63 h 90"/>
                <a:gd name="T2" fmla="*/ 24 w 90"/>
                <a:gd name="T3" fmla="*/ 74 h 90"/>
                <a:gd name="T4" fmla="*/ 18 w 90"/>
                <a:gd name="T5" fmla="*/ 26 h 90"/>
                <a:gd name="T6" fmla="*/ 66 w 90"/>
                <a:gd name="T7" fmla="*/ 16 h 90"/>
                <a:gd name="T8" fmla="*/ 71 w 90"/>
                <a:gd name="T9" fmla="*/ 63 h 90"/>
                <a:gd name="T10" fmla="*/ 61 w 90"/>
                <a:gd name="T11" fmla="*/ 55 h 90"/>
                <a:gd name="T12" fmla="*/ 58 w 90"/>
                <a:gd name="T13" fmla="*/ 26 h 90"/>
                <a:gd name="T14" fmla="*/ 29 w 90"/>
                <a:gd name="T15" fmla="*/ 34 h 90"/>
                <a:gd name="T16" fmla="*/ 32 w 90"/>
                <a:gd name="T17" fmla="*/ 63 h 90"/>
                <a:gd name="T18" fmla="*/ 61 w 90"/>
                <a:gd name="T19" fmla="*/ 5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90">
                  <a:moveTo>
                    <a:pt x="71" y="63"/>
                  </a:moveTo>
                  <a:cubicBezTo>
                    <a:pt x="52" y="89"/>
                    <a:pt x="32" y="79"/>
                    <a:pt x="24" y="74"/>
                  </a:cubicBezTo>
                  <a:cubicBezTo>
                    <a:pt x="16" y="69"/>
                    <a:pt x="0" y="53"/>
                    <a:pt x="18" y="26"/>
                  </a:cubicBezTo>
                  <a:cubicBezTo>
                    <a:pt x="37" y="0"/>
                    <a:pt x="61" y="10"/>
                    <a:pt x="66" y="16"/>
                  </a:cubicBezTo>
                  <a:cubicBezTo>
                    <a:pt x="74" y="21"/>
                    <a:pt x="89" y="36"/>
                    <a:pt x="71" y="63"/>
                  </a:cubicBezTo>
                  <a:close/>
                  <a:moveTo>
                    <a:pt x="61" y="55"/>
                  </a:moveTo>
                  <a:cubicBezTo>
                    <a:pt x="71" y="39"/>
                    <a:pt x="66" y="29"/>
                    <a:pt x="58" y="26"/>
                  </a:cubicBezTo>
                  <a:cubicBezTo>
                    <a:pt x="53" y="21"/>
                    <a:pt x="39" y="21"/>
                    <a:pt x="29" y="34"/>
                  </a:cubicBezTo>
                  <a:cubicBezTo>
                    <a:pt x="18" y="50"/>
                    <a:pt x="26" y="61"/>
                    <a:pt x="32" y="63"/>
                  </a:cubicBezTo>
                  <a:cubicBezTo>
                    <a:pt x="37" y="69"/>
                    <a:pt x="50" y="71"/>
                    <a:pt x="61" y="55"/>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7" name="Freeform 113">
              <a:extLst>
                <a:ext uri="{FF2B5EF4-FFF2-40B4-BE49-F238E27FC236}">
                  <a16:creationId xmlns:a16="http://schemas.microsoft.com/office/drawing/2014/main" id="{A1286F80-3BDE-4148-81C9-84514F425278}"/>
                </a:ext>
              </a:extLst>
            </p:cNvPr>
            <p:cNvSpPr>
              <a:spLocks noChangeArrowheads="1"/>
            </p:cNvSpPr>
            <p:nvPr/>
          </p:nvSpPr>
          <p:spPr bwMode="auto">
            <a:xfrm>
              <a:off x="5006975" y="2297113"/>
              <a:ext cx="20638" cy="26987"/>
            </a:xfrm>
            <a:custGeom>
              <a:avLst/>
              <a:gdLst>
                <a:gd name="T0" fmla="*/ 45 w 59"/>
                <a:gd name="T1" fmla="*/ 16 h 75"/>
                <a:gd name="T2" fmla="*/ 58 w 59"/>
                <a:gd name="T3" fmla="*/ 21 h 75"/>
                <a:gd name="T4" fmla="*/ 13 w 59"/>
                <a:gd name="T5" fmla="*/ 74 h 75"/>
                <a:gd name="T6" fmla="*/ 0 w 59"/>
                <a:gd name="T7" fmla="*/ 71 h 75"/>
                <a:gd name="T8" fmla="*/ 3 w 59"/>
                <a:gd name="T9" fmla="*/ 0 h 75"/>
                <a:gd name="T10" fmla="*/ 19 w 59"/>
                <a:gd name="T11" fmla="*/ 5 h 75"/>
                <a:gd name="T12" fmla="*/ 13 w 59"/>
                <a:gd name="T13" fmla="*/ 58 h 75"/>
                <a:gd name="T14" fmla="*/ 13 w 59"/>
                <a:gd name="T15" fmla="*/ 58 h 75"/>
                <a:gd name="T16" fmla="*/ 45 w 59"/>
                <a:gd name="T17" fmla="*/ 1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75">
                  <a:moveTo>
                    <a:pt x="45" y="16"/>
                  </a:moveTo>
                  <a:lnTo>
                    <a:pt x="58" y="21"/>
                  </a:lnTo>
                  <a:lnTo>
                    <a:pt x="13" y="74"/>
                  </a:lnTo>
                  <a:lnTo>
                    <a:pt x="0" y="71"/>
                  </a:lnTo>
                  <a:lnTo>
                    <a:pt x="3" y="0"/>
                  </a:lnTo>
                  <a:lnTo>
                    <a:pt x="19" y="5"/>
                  </a:lnTo>
                  <a:lnTo>
                    <a:pt x="13" y="58"/>
                  </a:lnTo>
                  <a:lnTo>
                    <a:pt x="13" y="58"/>
                  </a:lnTo>
                  <a:lnTo>
                    <a:pt x="45"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8" name="Freeform 114">
              <a:extLst>
                <a:ext uri="{FF2B5EF4-FFF2-40B4-BE49-F238E27FC236}">
                  <a16:creationId xmlns:a16="http://schemas.microsoft.com/office/drawing/2014/main" id="{7C5BF42A-DF38-F840-858B-125F8BAE8C62}"/>
                </a:ext>
              </a:extLst>
            </p:cNvPr>
            <p:cNvSpPr>
              <a:spLocks noChangeArrowheads="1"/>
            </p:cNvSpPr>
            <p:nvPr/>
          </p:nvSpPr>
          <p:spPr bwMode="auto">
            <a:xfrm>
              <a:off x="5026025" y="2306638"/>
              <a:ext cx="11113" cy="25400"/>
            </a:xfrm>
            <a:custGeom>
              <a:avLst/>
              <a:gdLst>
                <a:gd name="T0" fmla="*/ 13 w 32"/>
                <a:gd name="T1" fmla="*/ 69 h 70"/>
                <a:gd name="T2" fmla="*/ 0 w 32"/>
                <a:gd name="T3" fmla="*/ 63 h 70"/>
                <a:gd name="T4" fmla="*/ 18 w 32"/>
                <a:gd name="T5" fmla="*/ 0 h 70"/>
                <a:gd name="T6" fmla="*/ 31 w 32"/>
                <a:gd name="T7" fmla="*/ 2 h 70"/>
                <a:gd name="T8" fmla="*/ 13 w 32"/>
                <a:gd name="T9" fmla="*/ 69 h 70"/>
              </a:gdLst>
              <a:ahLst/>
              <a:cxnLst>
                <a:cxn ang="0">
                  <a:pos x="T0" y="T1"/>
                </a:cxn>
                <a:cxn ang="0">
                  <a:pos x="T2" y="T3"/>
                </a:cxn>
                <a:cxn ang="0">
                  <a:pos x="T4" y="T5"/>
                </a:cxn>
                <a:cxn ang="0">
                  <a:pos x="T6" y="T7"/>
                </a:cxn>
                <a:cxn ang="0">
                  <a:pos x="T8" y="T9"/>
                </a:cxn>
              </a:cxnLst>
              <a:rect l="0" t="0" r="r" b="b"/>
              <a:pathLst>
                <a:path w="32" h="70">
                  <a:moveTo>
                    <a:pt x="13" y="69"/>
                  </a:moveTo>
                  <a:lnTo>
                    <a:pt x="0" y="63"/>
                  </a:lnTo>
                  <a:lnTo>
                    <a:pt x="18" y="0"/>
                  </a:lnTo>
                  <a:lnTo>
                    <a:pt x="31" y="2"/>
                  </a:lnTo>
                  <a:lnTo>
                    <a:pt x="13" y="6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9" name="Freeform 115">
              <a:extLst>
                <a:ext uri="{FF2B5EF4-FFF2-40B4-BE49-F238E27FC236}">
                  <a16:creationId xmlns:a16="http://schemas.microsoft.com/office/drawing/2014/main" id="{B999D89F-5264-1643-A56C-DE46C25A3FD0}"/>
                </a:ext>
              </a:extLst>
            </p:cNvPr>
            <p:cNvSpPr>
              <a:spLocks noChangeArrowheads="1"/>
            </p:cNvSpPr>
            <p:nvPr/>
          </p:nvSpPr>
          <p:spPr bwMode="auto">
            <a:xfrm>
              <a:off x="5064125" y="2308225"/>
              <a:ext cx="25400" cy="25400"/>
            </a:xfrm>
            <a:custGeom>
              <a:avLst/>
              <a:gdLst>
                <a:gd name="T0" fmla="*/ 70 w 71"/>
                <a:gd name="T1" fmla="*/ 69 h 72"/>
                <a:gd name="T2" fmla="*/ 57 w 71"/>
                <a:gd name="T3" fmla="*/ 69 h 72"/>
                <a:gd name="T4" fmla="*/ 54 w 71"/>
                <a:gd name="T5" fmla="*/ 13 h 72"/>
                <a:gd name="T6" fmla="*/ 54 w 71"/>
                <a:gd name="T7" fmla="*/ 13 h 72"/>
                <a:gd name="T8" fmla="*/ 44 w 71"/>
                <a:gd name="T9" fmla="*/ 69 h 72"/>
                <a:gd name="T10" fmla="*/ 31 w 71"/>
                <a:gd name="T11" fmla="*/ 71 h 72"/>
                <a:gd name="T12" fmla="*/ 13 w 71"/>
                <a:gd name="T13" fmla="*/ 16 h 72"/>
                <a:gd name="T14" fmla="*/ 13 w 71"/>
                <a:gd name="T15" fmla="*/ 16 h 72"/>
                <a:gd name="T16" fmla="*/ 18 w 71"/>
                <a:gd name="T17" fmla="*/ 71 h 72"/>
                <a:gd name="T18" fmla="*/ 5 w 71"/>
                <a:gd name="T19" fmla="*/ 71 h 72"/>
                <a:gd name="T20" fmla="*/ 0 w 71"/>
                <a:gd name="T21" fmla="*/ 5 h 72"/>
                <a:gd name="T22" fmla="*/ 21 w 71"/>
                <a:gd name="T23" fmla="*/ 3 h 72"/>
                <a:gd name="T24" fmla="*/ 37 w 71"/>
                <a:gd name="T25" fmla="*/ 56 h 72"/>
                <a:gd name="T26" fmla="*/ 37 w 71"/>
                <a:gd name="T27" fmla="*/ 56 h 72"/>
                <a:gd name="T28" fmla="*/ 46 w 71"/>
                <a:gd name="T29" fmla="*/ 3 h 72"/>
                <a:gd name="T30" fmla="*/ 65 w 71"/>
                <a:gd name="T31" fmla="*/ 0 h 72"/>
                <a:gd name="T32" fmla="*/ 70 w 71"/>
                <a:gd name="T33" fmla="*/ 6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72">
                  <a:moveTo>
                    <a:pt x="70" y="69"/>
                  </a:moveTo>
                  <a:lnTo>
                    <a:pt x="57" y="69"/>
                  </a:lnTo>
                  <a:lnTo>
                    <a:pt x="54" y="13"/>
                  </a:lnTo>
                  <a:lnTo>
                    <a:pt x="54" y="13"/>
                  </a:lnTo>
                  <a:lnTo>
                    <a:pt x="44" y="69"/>
                  </a:lnTo>
                  <a:lnTo>
                    <a:pt x="31" y="71"/>
                  </a:lnTo>
                  <a:lnTo>
                    <a:pt x="13" y="16"/>
                  </a:lnTo>
                  <a:lnTo>
                    <a:pt x="13" y="16"/>
                  </a:lnTo>
                  <a:lnTo>
                    <a:pt x="18" y="71"/>
                  </a:lnTo>
                  <a:lnTo>
                    <a:pt x="5" y="71"/>
                  </a:lnTo>
                  <a:lnTo>
                    <a:pt x="0" y="5"/>
                  </a:lnTo>
                  <a:lnTo>
                    <a:pt x="21" y="3"/>
                  </a:lnTo>
                  <a:lnTo>
                    <a:pt x="37" y="56"/>
                  </a:lnTo>
                  <a:lnTo>
                    <a:pt x="37" y="56"/>
                  </a:lnTo>
                  <a:lnTo>
                    <a:pt x="46" y="3"/>
                  </a:lnTo>
                  <a:lnTo>
                    <a:pt x="65" y="0"/>
                  </a:lnTo>
                  <a:lnTo>
                    <a:pt x="70" y="6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0" name="Freeform 116">
              <a:extLst>
                <a:ext uri="{FF2B5EF4-FFF2-40B4-BE49-F238E27FC236}">
                  <a16:creationId xmlns:a16="http://schemas.microsoft.com/office/drawing/2014/main" id="{14A210AB-B6F2-8843-AB4D-DAFB4DD301AC}"/>
                </a:ext>
              </a:extLst>
            </p:cNvPr>
            <p:cNvSpPr>
              <a:spLocks noChangeArrowheads="1"/>
            </p:cNvSpPr>
            <p:nvPr/>
          </p:nvSpPr>
          <p:spPr bwMode="auto">
            <a:xfrm>
              <a:off x="5095875" y="2303463"/>
              <a:ext cx="26988" cy="26987"/>
            </a:xfrm>
            <a:custGeom>
              <a:avLst/>
              <a:gdLst>
                <a:gd name="T0" fmla="*/ 66 w 73"/>
                <a:gd name="T1" fmla="*/ 39 h 75"/>
                <a:gd name="T2" fmla="*/ 45 w 73"/>
                <a:gd name="T3" fmla="*/ 71 h 75"/>
                <a:gd name="T4" fmla="*/ 21 w 73"/>
                <a:gd name="T5" fmla="*/ 69 h 75"/>
                <a:gd name="T6" fmla="*/ 11 w 73"/>
                <a:gd name="T7" fmla="*/ 53 h 75"/>
                <a:gd name="T8" fmla="*/ 0 w 73"/>
                <a:gd name="T9" fmla="*/ 10 h 75"/>
                <a:gd name="T10" fmla="*/ 13 w 73"/>
                <a:gd name="T11" fmla="*/ 8 h 75"/>
                <a:gd name="T12" fmla="*/ 24 w 73"/>
                <a:gd name="T13" fmla="*/ 50 h 75"/>
                <a:gd name="T14" fmla="*/ 40 w 73"/>
                <a:gd name="T15" fmla="*/ 61 h 75"/>
                <a:gd name="T16" fmla="*/ 50 w 73"/>
                <a:gd name="T17" fmla="*/ 45 h 75"/>
                <a:gd name="T18" fmla="*/ 40 w 73"/>
                <a:gd name="T19" fmla="*/ 2 h 75"/>
                <a:gd name="T20" fmla="*/ 53 w 73"/>
                <a:gd name="T21" fmla="*/ 0 h 75"/>
                <a:gd name="T22" fmla="*/ 66 w 73"/>
                <a:gd name="T23" fmla="*/ 3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75">
                  <a:moveTo>
                    <a:pt x="66" y="39"/>
                  </a:moveTo>
                  <a:cubicBezTo>
                    <a:pt x="72" y="58"/>
                    <a:pt x="61" y="66"/>
                    <a:pt x="45" y="71"/>
                  </a:cubicBezTo>
                  <a:cubicBezTo>
                    <a:pt x="40" y="74"/>
                    <a:pt x="29" y="74"/>
                    <a:pt x="21" y="69"/>
                  </a:cubicBezTo>
                  <a:cubicBezTo>
                    <a:pt x="16" y="66"/>
                    <a:pt x="13" y="61"/>
                    <a:pt x="11" y="53"/>
                  </a:cubicBezTo>
                  <a:lnTo>
                    <a:pt x="0" y="10"/>
                  </a:lnTo>
                  <a:lnTo>
                    <a:pt x="13" y="8"/>
                  </a:lnTo>
                  <a:lnTo>
                    <a:pt x="24" y="50"/>
                  </a:lnTo>
                  <a:cubicBezTo>
                    <a:pt x="26" y="58"/>
                    <a:pt x="32" y="61"/>
                    <a:pt x="40" y="61"/>
                  </a:cubicBezTo>
                  <a:cubicBezTo>
                    <a:pt x="50" y="58"/>
                    <a:pt x="53" y="53"/>
                    <a:pt x="50" y="45"/>
                  </a:cubicBezTo>
                  <a:lnTo>
                    <a:pt x="40" y="2"/>
                  </a:lnTo>
                  <a:lnTo>
                    <a:pt x="53" y="0"/>
                  </a:lnTo>
                  <a:lnTo>
                    <a:pt x="66" y="3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1" name="Freeform 117">
              <a:extLst>
                <a:ext uri="{FF2B5EF4-FFF2-40B4-BE49-F238E27FC236}">
                  <a16:creationId xmlns:a16="http://schemas.microsoft.com/office/drawing/2014/main" id="{B86BBC07-AA35-9A4A-A515-56CD8F1E4981}"/>
                </a:ext>
              </a:extLst>
            </p:cNvPr>
            <p:cNvSpPr>
              <a:spLocks noChangeArrowheads="1"/>
            </p:cNvSpPr>
            <p:nvPr/>
          </p:nvSpPr>
          <p:spPr bwMode="auto">
            <a:xfrm>
              <a:off x="4930775" y="2089150"/>
              <a:ext cx="23813" cy="26988"/>
            </a:xfrm>
            <a:custGeom>
              <a:avLst/>
              <a:gdLst>
                <a:gd name="T0" fmla="*/ 66 w 67"/>
                <a:gd name="T1" fmla="*/ 66 h 77"/>
                <a:gd name="T2" fmla="*/ 59 w 67"/>
                <a:gd name="T3" fmla="*/ 76 h 77"/>
                <a:gd name="T4" fmla="*/ 0 w 67"/>
                <a:gd name="T5" fmla="*/ 39 h 77"/>
                <a:gd name="T6" fmla="*/ 19 w 67"/>
                <a:gd name="T7" fmla="*/ 13 h 77"/>
                <a:gd name="T8" fmla="*/ 51 w 67"/>
                <a:gd name="T9" fmla="*/ 8 h 77"/>
                <a:gd name="T10" fmla="*/ 56 w 67"/>
                <a:gd name="T11" fmla="*/ 37 h 77"/>
                <a:gd name="T12" fmla="*/ 45 w 67"/>
                <a:gd name="T13" fmla="*/ 53 h 77"/>
                <a:gd name="T14" fmla="*/ 66 w 67"/>
                <a:gd name="T15" fmla="*/ 66 h 77"/>
                <a:gd name="T16" fmla="*/ 43 w 67"/>
                <a:gd name="T17" fmla="*/ 37 h 77"/>
                <a:gd name="T18" fmla="*/ 40 w 67"/>
                <a:gd name="T19" fmla="*/ 21 h 77"/>
                <a:gd name="T20" fmla="*/ 24 w 67"/>
                <a:gd name="T21" fmla="*/ 26 h 77"/>
                <a:gd name="T22" fmla="*/ 19 w 67"/>
                <a:gd name="T23" fmla="*/ 37 h 77"/>
                <a:gd name="T24" fmla="*/ 35 w 67"/>
                <a:gd name="T25" fmla="*/ 47 h 77"/>
                <a:gd name="T26" fmla="*/ 43 w 67"/>
                <a:gd name="T27" fmla="*/ 3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7">
                  <a:moveTo>
                    <a:pt x="66" y="66"/>
                  </a:moveTo>
                  <a:lnTo>
                    <a:pt x="59" y="76"/>
                  </a:lnTo>
                  <a:lnTo>
                    <a:pt x="0" y="39"/>
                  </a:lnTo>
                  <a:lnTo>
                    <a:pt x="19" y="13"/>
                  </a:lnTo>
                  <a:cubicBezTo>
                    <a:pt x="27" y="2"/>
                    <a:pt x="37" y="0"/>
                    <a:pt x="51" y="8"/>
                  </a:cubicBezTo>
                  <a:cubicBezTo>
                    <a:pt x="56" y="10"/>
                    <a:pt x="66" y="23"/>
                    <a:pt x="56" y="37"/>
                  </a:cubicBezTo>
                  <a:lnTo>
                    <a:pt x="45" y="53"/>
                  </a:lnTo>
                  <a:lnTo>
                    <a:pt x="66" y="66"/>
                  </a:lnTo>
                  <a:close/>
                  <a:moveTo>
                    <a:pt x="43" y="37"/>
                  </a:moveTo>
                  <a:cubicBezTo>
                    <a:pt x="48" y="29"/>
                    <a:pt x="43" y="23"/>
                    <a:pt x="40" y="21"/>
                  </a:cubicBezTo>
                  <a:cubicBezTo>
                    <a:pt x="35" y="18"/>
                    <a:pt x="29" y="18"/>
                    <a:pt x="24" y="26"/>
                  </a:cubicBezTo>
                  <a:lnTo>
                    <a:pt x="19" y="37"/>
                  </a:lnTo>
                  <a:lnTo>
                    <a:pt x="35" y="47"/>
                  </a:lnTo>
                  <a:lnTo>
                    <a:pt x="43" y="3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2" name="Freeform 118">
              <a:extLst>
                <a:ext uri="{FF2B5EF4-FFF2-40B4-BE49-F238E27FC236}">
                  <a16:creationId xmlns:a16="http://schemas.microsoft.com/office/drawing/2014/main" id="{AF5BD0F8-6039-6641-BDA3-6A793E8FE012}"/>
                </a:ext>
              </a:extLst>
            </p:cNvPr>
            <p:cNvSpPr>
              <a:spLocks noChangeArrowheads="1"/>
            </p:cNvSpPr>
            <p:nvPr/>
          </p:nvSpPr>
          <p:spPr bwMode="auto">
            <a:xfrm>
              <a:off x="5083175" y="2274888"/>
              <a:ext cx="7938" cy="6350"/>
            </a:xfrm>
            <a:custGeom>
              <a:avLst/>
              <a:gdLst>
                <a:gd name="T0" fmla="*/ 5 w 24"/>
                <a:gd name="T1" fmla="*/ 18 h 19"/>
                <a:gd name="T2" fmla="*/ 0 w 24"/>
                <a:gd name="T3" fmla="*/ 18 h 19"/>
                <a:gd name="T4" fmla="*/ 18 w 24"/>
                <a:gd name="T5" fmla="*/ 5 h 19"/>
                <a:gd name="T6" fmla="*/ 5 w 24"/>
                <a:gd name="T7" fmla="*/ 18 h 19"/>
              </a:gdLst>
              <a:ahLst/>
              <a:cxnLst>
                <a:cxn ang="0">
                  <a:pos x="T0" y="T1"/>
                </a:cxn>
                <a:cxn ang="0">
                  <a:pos x="T2" y="T3"/>
                </a:cxn>
                <a:cxn ang="0">
                  <a:pos x="T4" y="T5"/>
                </a:cxn>
                <a:cxn ang="0">
                  <a:pos x="T6" y="T7"/>
                </a:cxn>
              </a:cxnLst>
              <a:rect l="0" t="0" r="r" b="b"/>
              <a:pathLst>
                <a:path w="24" h="19">
                  <a:moveTo>
                    <a:pt x="5" y="18"/>
                  </a:moveTo>
                  <a:lnTo>
                    <a:pt x="0" y="18"/>
                  </a:lnTo>
                  <a:cubicBezTo>
                    <a:pt x="2" y="11"/>
                    <a:pt x="8" y="0"/>
                    <a:pt x="18" y="5"/>
                  </a:cubicBezTo>
                  <a:cubicBezTo>
                    <a:pt x="23" y="16"/>
                    <a:pt x="10" y="13"/>
                    <a:pt x="5" y="1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 name="Freeform 119">
              <a:extLst>
                <a:ext uri="{FF2B5EF4-FFF2-40B4-BE49-F238E27FC236}">
                  <a16:creationId xmlns:a16="http://schemas.microsoft.com/office/drawing/2014/main" id="{26527771-5590-2049-9FD3-4459158B3E8A}"/>
                </a:ext>
              </a:extLst>
            </p:cNvPr>
            <p:cNvSpPr>
              <a:spLocks noChangeArrowheads="1"/>
            </p:cNvSpPr>
            <p:nvPr/>
          </p:nvSpPr>
          <p:spPr bwMode="auto">
            <a:xfrm>
              <a:off x="5056188" y="2200275"/>
              <a:ext cx="7937" cy="4763"/>
            </a:xfrm>
            <a:custGeom>
              <a:avLst/>
              <a:gdLst>
                <a:gd name="T0" fmla="*/ 21 w 22"/>
                <a:gd name="T1" fmla="*/ 14 h 15"/>
                <a:gd name="T2" fmla="*/ 2 w 22"/>
                <a:gd name="T3" fmla="*/ 14 h 15"/>
                <a:gd name="T4" fmla="*/ 21 w 22"/>
                <a:gd name="T5" fmla="*/ 8 h 15"/>
                <a:gd name="T6" fmla="*/ 21 w 22"/>
                <a:gd name="T7" fmla="*/ 14 h 15"/>
              </a:gdLst>
              <a:ahLst/>
              <a:cxnLst>
                <a:cxn ang="0">
                  <a:pos x="T0" y="T1"/>
                </a:cxn>
                <a:cxn ang="0">
                  <a:pos x="T2" y="T3"/>
                </a:cxn>
                <a:cxn ang="0">
                  <a:pos x="T4" y="T5"/>
                </a:cxn>
                <a:cxn ang="0">
                  <a:pos x="T6" y="T7"/>
                </a:cxn>
              </a:cxnLst>
              <a:rect l="0" t="0" r="r" b="b"/>
              <a:pathLst>
                <a:path w="22" h="15">
                  <a:moveTo>
                    <a:pt x="21" y="14"/>
                  </a:moveTo>
                  <a:lnTo>
                    <a:pt x="2" y="14"/>
                  </a:lnTo>
                  <a:cubicBezTo>
                    <a:pt x="0" y="3"/>
                    <a:pt x="16" y="0"/>
                    <a:pt x="21" y="8"/>
                  </a:cubicBezTo>
                  <a:lnTo>
                    <a:pt x="21" y="1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4" name="Freeform 120">
              <a:extLst>
                <a:ext uri="{FF2B5EF4-FFF2-40B4-BE49-F238E27FC236}">
                  <a16:creationId xmlns:a16="http://schemas.microsoft.com/office/drawing/2014/main" id="{2BD1AF64-3C3F-8E47-8107-A1E171CBEC5F}"/>
                </a:ext>
              </a:extLst>
            </p:cNvPr>
            <p:cNvSpPr>
              <a:spLocks noChangeArrowheads="1"/>
            </p:cNvSpPr>
            <p:nvPr/>
          </p:nvSpPr>
          <p:spPr bwMode="auto">
            <a:xfrm>
              <a:off x="5073650" y="2155825"/>
              <a:ext cx="15875" cy="4763"/>
            </a:xfrm>
            <a:custGeom>
              <a:avLst/>
              <a:gdLst>
                <a:gd name="T0" fmla="*/ 0 w 42"/>
                <a:gd name="T1" fmla="*/ 13 h 14"/>
                <a:gd name="T2" fmla="*/ 11 w 42"/>
                <a:gd name="T3" fmla="*/ 3 h 14"/>
                <a:gd name="T4" fmla="*/ 31 w 42"/>
                <a:gd name="T5" fmla="*/ 0 h 14"/>
                <a:gd name="T6" fmla="*/ 41 w 42"/>
                <a:gd name="T7" fmla="*/ 0 h 14"/>
                <a:gd name="T8" fmla="*/ 39 w 42"/>
                <a:gd name="T9" fmla="*/ 8 h 14"/>
                <a:gd name="T10" fmla="*/ 26 w 42"/>
                <a:gd name="T11" fmla="*/ 13 h 14"/>
                <a:gd name="T12" fmla="*/ 28 w 42"/>
                <a:gd name="T13" fmla="*/ 8 h 14"/>
                <a:gd name="T14" fmla="*/ 13 w 42"/>
                <a:gd name="T15" fmla="*/ 8 h 14"/>
                <a:gd name="T16" fmla="*/ 5 w 42"/>
                <a:gd name="T17" fmla="*/ 13 h 14"/>
                <a:gd name="T18" fmla="*/ 0 w 42"/>
                <a:gd name="T19"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4">
                  <a:moveTo>
                    <a:pt x="0" y="13"/>
                  </a:moveTo>
                  <a:lnTo>
                    <a:pt x="11" y="3"/>
                  </a:lnTo>
                  <a:lnTo>
                    <a:pt x="31" y="0"/>
                  </a:lnTo>
                  <a:lnTo>
                    <a:pt x="41" y="0"/>
                  </a:lnTo>
                  <a:lnTo>
                    <a:pt x="39" y="8"/>
                  </a:lnTo>
                  <a:lnTo>
                    <a:pt x="26" y="13"/>
                  </a:lnTo>
                  <a:lnTo>
                    <a:pt x="28" y="8"/>
                  </a:lnTo>
                  <a:lnTo>
                    <a:pt x="13" y="8"/>
                  </a:lnTo>
                  <a:lnTo>
                    <a:pt x="5" y="13"/>
                  </a:lnTo>
                  <a:lnTo>
                    <a:pt x="0" y="1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5" name="Freeform 121">
              <a:extLst>
                <a:ext uri="{FF2B5EF4-FFF2-40B4-BE49-F238E27FC236}">
                  <a16:creationId xmlns:a16="http://schemas.microsoft.com/office/drawing/2014/main" id="{0F9A50F4-D239-D349-8F2B-BE46951C1FE2}"/>
                </a:ext>
              </a:extLst>
            </p:cNvPr>
            <p:cNvSpPr>
              <a:spLocks noChangeArrowheads="1"/>
            </p:cNvSpPr>
            <p:nvPr/>
          </p:nvSpPr>
          <p:spPr bwMode="auto">
            <a:xfrm>
              <a:off x="5089525" y="2155825"/>
              <a:ext cx="11113" cy="6350"/>
            </a:xfrm>
            <a:custGeom>
              <a:avLst/>
              <a:gdLst>
                <a:gd name="T0" fmla="*/ 16 w 33"/>
                <a:gd name="T1" fmla="*/ 0 h 17"/>
                <a:gd name="T2" fmla="*/ 24 w 33"/>
                <a:gd name="T3" fmla="*/ 0 h 17"/>
                <a:gd name="T4" fmla="*/ 32 w 33"/>
                <a:gd name="T5" fmla="*/ 3 h 17"/>
                <a:gd name="T6" fmla="*/ 27 w 33"/>
                <a:gd name="T7" fmla="*/ 8 h 17"/>
                <a:gd name="T8" fmla="*/ 19 w 33"/>
                <a:gd name="T9" fmla="*/ 11 h 17"/>
                <a:gd name="T10" fmla="*/ 14 w 33"/>
                <a:gd name="T11" fmla="*/ 16 h 17"/>
                <a:gd name="T12" fmla="*/ 11 w 33"/>
                <a:gd name="T13" fmla="*/ 11 h 17"/>
                <a:gd name="T14" fmla="*/ 3 w 33"/>
                <a:gd name="T15" fmla="*/ 13 h 17"/>
                <a:gd name="T16" fmla="*/ 0 w 33"/>
                <a:gd name="T17" fmla="*/ 11 h 17"/>
                <a:gd name="T18" fmla="*/ 8 w 33"/>
                <a:gd name="T19" fmla="*/ 8 h 17"/>
                <a:gd name="T20" fmla="*/ 6 w 33"/>
                <a:gd name="T21" fmla="*/ 5 h 17"/>
                <a:gd name="T22" fmla="*/ 8 w 33"/>
                <a:gd name="T23" fmla="*/ 0 h 17"/>
                <a:gd name="T24" fmla="*/ 16 w 33"/>
                <a:gd name="T2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17">
                  <a:moveTo>
                    <a:pt x="16" y="0"/>
                  </a:moveTo>
                  <a:lnTo>
                    <a:pt x="24" y="0"/>
                  </a:lnTo>
                  <a:lnTo>
                    <a:pt x="32" y="3"/>
                  </a:lnTo>
                  <a:lnTo>
                    <a:pt x="27" y="8"/>
                  </a:lnTo>
                  <a:lnTo>
                    <a:pt x="19" y="11"/>
                  </a:lnTo>
                  <a:lnTo>
                    <a:pt x="14" y="16"/>
                  </a:lnTo>
                  <a:lnTo>
                    <a:pt x="11" y="11"/>
                  </a:lnTo>
                  <a:lnTo>
                    <a:pt x="3" y="13"/>
                  </a:lnTo>
                  <a:lnTo>
                    <a:pt x="0" y="11"/>
                  </a:lnTo>
                  <a:lnTo>
                    <a:pt x="8" y="8"/>
                  </a:lnTo>
                  <a:lnTo>
                    <a:pt x="6" y="5"/>
                  </a:lnTo>
                  <a:lnTo>
                    <a:pt x="8" y="0"/>
                  </a:lnTo>
                  <a:lnTo>
                    <a:pt x="16"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6" name="Freeform 122">
              <a:extLst>
                <a:ext uri="{FF2B5EF4-FFF2-40B4-BE49-F238E27FC236}">
                  <a16:creationId xmlns:a16="http://schemas.microsoft.com/office/drawing/2014/main" id="{DE6FADA9-8062-C147-A375-FC1D0F88089B}"/>
                </a:ext>
              </a:extLst>
            </p:cNvPr>
            <p:cNvSpPr>
              <a:spLocks noChangeArrowheads="1"/>
            </p:cNvSpPr>
            <p:nvPr/>
          </p:nvSpPr>
          <p:spPr bwMode="auto">
            <a:xfrm>
              <a:off x="5102225" y="2157413"/>
              <a:ext cx="6350" cy="3175"/>
            </a:xfrm>
            <a:custGeom>
              <a:avLst/>
              <a:gdLst>
                <a:gd name="T0" fmla="*/ 2 w 16"/>
                <a:gd name="T1" fmla="*/ 3 h 9"/>
                <a:gd name="T2" fmla="*/ 5 w 16"/>
                <a:gd name="T3" fmla="*/ 0 h 9"/>
                <a:gd name="T4" fmla="*/ 15 w 16"/>
                <a:gd name="T5" fmla="*/ 0 h 9"/>
                <a:gd name="T6" fmla="*/ 13 w 16"/>
                <a:gd name="T7" fmla="*/ 6 h 9"/>
                <a:gd name="T8" fmla="*/ 0 w 16"/>
                <a:gd name="T9" fmla="*/ 8 h 9"/>
                <a:gd name="T10" fmla="*/ 2 w 16"/>
                <a:gd name="T11" fmla="*/ 3 h 9"/>
              </a:gdLst>
              <a:ahLst/>
              <a:cxnLst>
                <a:cxn ang="0">
                  <a:pos x="T0" y="T1"/>
                </a:cxn>
                <a:cxn ang="0">
                  <a:pos x="T2" y="T3"/>
                </a:cxn>
                <a:cxn ang="0">
                  <a:pos x="T4" y="T5"/>
                </a:cxn>
                <a:cxn ang="0">
                  <a:pos x="T6" y="T7"/>
                </a:cxn>
                <a:cxn ang="0">
                  <a:pos x="T8" y="T9"/>
                </a:cxn>
                <a:cxn ang="0">
                  <a:pos x="T10" y="T11"/>
                </a:cxn>
              </a:cxnLst>
              <a:rect l="0" t="0" r="r" b="b"/>
              <a:pathLst>
                <a:path w="16" h="9">
                  <a:moveTo>
                    <a:pt x="2" y="3"/>
                  </a:moveTo>
                  <a:lnTo>
                    <a:pt x="5" y="0"/>
                  </a:lnTo>
                  <a:lnTo>
                    <a:pt x="15" y="0"/>
                  </a:lnTo>
                  <a:lnTo>
                    <a:pt x="13" y="6"/>
                  </a:lnTo>
                  <a:lnTo>
                    <a:pt x="0" y="8"/>
                  </a:lnTo>
                  <a:lnTo>
                    <a:pt x="2" y="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7" name="Freeform 123">
              <a:extLst>
                <a:ext uri="{FF2B5EF4-FFF2-40B4-BE49-F238E27FC236}">
                  <a16:creationId xmlns:a16="http://schemas.microsoft.com/office/drawing/2014/main" id="{BB4F93F7-7416-5746-8F6D-7F9E83425E9C}"/>
                </a:ext>
              </a:extLst>
            </p:cNvPr>
            <p:cNvSpPr>
              <a:spLocks noChangeArrowheads="1"/>
            </p:cNvSpPr>
            <p:nvPr/>
          </p:nvSpPr>
          <p:spPr bwMode="auto">
            <a:xfrm>
              <a:off x="5078413" y="2162175"/>
              <a:ext cx="4762" cy="3175"/>
            </a:xfrm>
            <a:custGeom>
              <a:avLst/>
              <a:gdLst>
                <a:gd name="T0" fmla="*/ 2 w 13"/>
                <a:gd name="T1" fmla="*/ 3 h 7"/>
                <a:gd name="T2" fmla="*/ 12 w 13"/>
                <a:gd name="T3" fmla="*/ 0 h 7"/>
                <a:gd name="T4" fmla="*/ 9 w 13"/>
                <a:gd name="T5" fmla="*/ 6 h 7"/>
                <a:gd name="T6" fmla="*/ 0 w 13"/>
                <a:gd name="T7" fmla="*/ 6 h 7"/>
                <a:gd name="T8" fmla="*/ 2 w 13"/>
                <a:gd name="T9" fmla="*/ 3 h 7"/>
              </a:gdLst>
              <a:ahLst/>
              <a:cxnLst>
                <a:cxn ang="0">
                  <a:pos x="T0" y="T1"/>
                </a:cxn>
                <a:cxn ang="0">
                  <a:pos x="T2" y="T3"/>
                </a:cxn>
                <a:cxn ang="0">
                  <a:pos x="T4" y="T5"/>
                </a:cxn>
                <a:cxn ang="0">
                  <a:pos x="T6" y="T7"/>
                </a:cxn>
                <a:cxn ang="0">
                  <a:pos x="T8" y="T9"/>
                </a:cxn>
              </a:cxnLst>
              <a:rect l="0" t="0" r="r" b="b"/>
              <a:pathLst>
                <a:path w="13" h="7">
                  <a:moveTo>
                    <a:pt x="2" y="3"/>
                  </a:moveTo>
                  <a:lnTo>
                    <a:pt x="12" y="0"/>
                  </a:lnTo>
                  <a:lnTo>
                    <a:pt x="9" y="6"/>
                  </a:lnTo>
                  <a:lnTo>
                    <a:pt x="0" y="6"/>
                  </a:lnTo>
                  <a:lnTo>
                    <a:pt x="2" y="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8" name="Freeform 124">
              <a:extLst>
                <a:ext uri="{FF2B5EF4-FFF2-40B4-BE49-F238E27FC236}">
                  <a16:creationId xmlns:a16="http://schemas.microsoft.com/office/drawing/2014/main" id="{11A0CD19-03F5-294D-866A-1B71379CE42C}"/>
                </a:ext>
              </a:extLst>
            </p:cNvPr>
            <p:cNvSpPr>
              <a:spLocks noChangeArrowheads="1"/>
            </p:cNvSpPr>
            <p:nvPr/>
          </p:nvSpPr>
          <p:spPr bwMode="auto">
            <a:xfrm>
              <a:off x="5102225" y="2160588"/>
              <a:ext cx="3175" cy="3175"/>
            </a:xfrm>
            <a:custGeom>
              <a:avLst/>
              <a:gdLst>
                <a:gd name="T0" fmla="*/ 0 w 8"/>
                <a:gd name="T1" fmla="*/ 5 h 9"/>
                <a:gd name="T2" fmla="*/ 5 w 8"/>
                <a:gd name="T3" fmla="*/ 0 h 9"/>
                <a:gd name="T4" fmla="*/ 7 w 8"/>
                <a:gd name="T5" fmla="*/ 5 h 9"/>
                <a:gd name="T6" fmla="*/ 5 w 8"/>
                <a:gd name="T7" fmla="*/ 8 h 9"/>
                <a:gd name="T8" fmla="*/ 0 w 8"/>
                <a:gd name="T9" fmla="*/ 5 h 9"/>
              </a:gdLst>
              <a:ahLst/>
              <a:cxnLst>
                <a:cxn ang="0">
                  <a:pos x="T0" y="T1"/>
                </a:cxn>
                <a:cxn ang="0">
                  <a:pos x="T2" y="T3"/>
                </a:cxn>
                <a:cxn ang="0">
                  <a:pos x="T4" y="T5"/>
                </a:cxn>
                <a:cxn ang="0">
                  <a:pos x="T6" y="T7"/>
                </a:cxn>
                <a:cxn ang="0">
                  <a:pos x="T8" y="T9"/>
                </a:cxn>
              </a:cxnLst>
              <a:rect l="0" t="0" r="r" b="b"/>
              <a:pathLst>
                <a:path w="8" h="9">
                  <a:moveTo>
                    <a:pt x="0" y="5"/>
                  </a:moveTo>
                  <a:lnTo>
                    <a:pt x="5" y="0"/>
                  </a:lnTo>
                  <a:lnTo>
                    <a:pt x="7" y="5"/>
                  </a:lnTo>
                  <a:lnTo>
                    <a:pt x="5" y="8"/>
                  </a:lnTo>
                  <a:lnTo>
                    <a:pt x="0" y="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9" name="Freeform 125">
              <a:extLst>
                <a:ext uri="{FF2B5EF4-FFF2-40B4-BE49-F238E27FC236}">
                  <a16:creationId xmlns:a16="http://schemas.microsoft.com/office/drawing/2014/main" id="{144F763A-E3EC-C143-8A96-4E0918A6B8DE}"/>
                </a:ext>
              </a:extLst>
            </p:cNvPr>
            <p:cNvSpPr>
              <a:spLocks noChangeArrowheads="1"/>
            </p:cNvSpPr>
            <p:nvPr/>
          </p:nvSpPr>
          <p:spPr bwMode="auto">
            <a:xfrm>
              <a:off x="5100638" y="2163763"/>
              <a:ext cx="3175" cy="4762"/>
            </a:xfrm>
            <a:custGeom>
              <a:avLst/>
              <a:gdLst>
                <a:gd name="T0" fmla="*/ 0 w 9"/>
                <a:gd name="T1" fmla="*/ 8 h 14"/>
                <a:gd name="T2" fmla="*/ 6 w 9"/>
                <a:gd name="T3" fmla="*/ 13 h 14"/>
                <a:gd name="T4" fmla="*/ 8 w 9"/>
                <a:gd name="T5" fmla="*/ 11 h 14"/>
                <a:gd name="T6" fmla="*/ 6 w 9"/>
                <a:gd name="T7" fmla="*/ 0 h 14"/>
                <a:gd name="T8" fmla="*/ 0 w 9"/>
                <a:gd name="T9" fmla="*/ 8 h 14"/>
              </a:gdLst>
              <a:ahLst/>
              <a:cxnLst>
                <a:cxn ang="0">
                  <a:pos x="T0" y="T1"/>
                </a:cxn>
                <a:cxn ang="0">
                  <a:pos x="T2" y="T3"/>
                </a:cxn>
                <a:cxn ang="0">
                  <a:pos x="T4" y="T5"/>
                </a:cxn>
                <a:cxn ang="0">
                  <a:pos x="T6" y="T7"/>
                </a:cxn>
                <a:cxn ang="0">
                  <a:pos x="T8" y="T9"/>
                </a:cxn>
              </a:cxnLst>
              <a:rect l="0" t="0" r="r" b="b"/>
              <a:pathLst>
                <a:path w="9" h="14">
                  <a:moveTo>
                    <a:pt x="0" y="8"/>
                  </a:moveTo>
                  <a:lnTo>
                    <a:pt x="6" y="13"/>
                  </a:lnTo>
                  <a:lnTo>
                    <a:pt x="8" y="11"/>
                  </a:lnTo>
                  <a:lnTo>
                    <a:pt x="6" y="0"/>
                  </a:lnTo>
                  <a:lnTo>
                    <a:pt x="0" y="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0" name="Freeform 126">
              <a:extLst>
                <a:ext uri="{FF2B5EF4-FFF2-40B4-BE49-F238E27FC236}">
                  <a16:creationId xmlns:a16="http://schemas.microsoft.com/office/drawing/2014/main" id="{065D2BB1-9FA2-9F40-A5DB-B38602307D3A}"/>
                </a:ext>
              </a:extLst>
            </p:cNvPr>
            <p:cNvSpPr>
              <a:spLocks noChangeArrowheads="1"/>
            </p:cNvSpPr>
            <p:nvPr/>
          </p:nvSpPr>
          <p:spPr bwMode="auto">
            <a:xfrm>
              <a:off x="5103813" y="2165350"/>
              <a:ext cx="3175" cy="3175"/>
            </a:xfrm>
            <a:custGeom>
              <a:avLst/>
              <a:gdLst>
                <a:gd name="T0" fmla="*/ 5 w 11"/>
                <a:gd name="T1" fmla="*/ 8 h 9"/>
                <a:gd name="T2" fmla="*/ 10 w 11"/>
                <a:gd name="T3" fmla="*/ 2 h 9"/>
                <a:gd name="T4" fmla="*/ 0 w 11"/>
                <a:gd name="T5" fmla="*/ 0 h 9"/>
                <a:gd name="T6" fmla="*/ 5 w 11"/>
                <a:gd name="T7" fmla="*/ 8 h 9"/>
              </a:gdLst>
              <a:ahLst/>
              <a:cxnLst>
                <a:cxn ang="0">
                  <a:pos x="T0" y="T1"/>
                </a:cxn>
                <a:cxn ang="0">
                  <a:pos x="T2" y="T3"/>
                </a:cxn>
                <a:cxn ang="0">
                  <a:pos x="T4" y="T5"/>
                </a:cxn>
                <a:cxn ang="0">
                  <a:pos x="T6" y="T7"/>
                </a:cxn>
              </a:cxnLst>
              <a:rect l="0" t="0" r="r" b="b"/>
              <a:pathLst>
                <a:path w="11" h="9">
                  <a:moveTo>
                    <a:pt x="5" y="8"/>
                  </a:moveTo>
                  <a:lnTo>
                    <a:pt x="10" y="2"/>
                  </a:lnTo>
                  <a:lnTo>
                    <a:pt x="0" y="0"/>
                  </a:lnTo>
                  <a:lnTo>
                    <a:pt x="5" y="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1" name="Freeform 127">
              <a:extLst>
                <a:ext uri="{FF2B5EF4-FFF2-40B4-BE49-F238E27FC236}">
                  <a16:creationId xmlns:a16="http://schemas.microsoft.com/office/drawing/2014/main" id="{4D1127DF-4714-5B46-8F36-54F8B912657F}"/>
                </a:ext>
              </a:extLst>
            </p:cNvPr>
            <p:cNvSpPr>
              <a:spLocks noChangeArrowheads="1"/>
            </p:cNvSpPr>
            <p:nvPr/>
          </p:nvSpPr>
          <p:spPr bwMode="auto">
            <a:xfrm>
              <a:off x="5108575" y="2165350"/>
              <a:ext cx="1588" cy="6350"/>
            </a:xfrm>
            <a:custGeom>
              <a:avLst/>
              <a:gdLst>
                <a:gd name="T0" fmla="*/ 3 w 6"/>
                <a:gd name="T1" fmla="*/ 0 h 17"/>
                <a:gd name="T2" fmla="*/ 5 w 6"/>
                <a:gd name="T3" fmla="*/ 3 h 17"/>
                <a:gd name="T4" fmla="*/ 5 w 6"/>
                <a:gd name="T5" fmla="*/ 16 h 17"/>
                <a:gd name="T6" fmla="*/ 0 w 6"/>
                <a:gd name="T7" fmla="*/ 3 h 17"/>
                <a:gd name="T8" fmla="*/ 3 w 6"/>
                <a:gd name="T9" fmla="*/ 0 h 17"/>
              </a:gdLst>
              <a:ahLst/>
              <a:cxnLst>
                <a:cxn ang="0">
                  <a:pos x="T0" y="T1"/>
                </a:cxn>
                <a:cxn ang="0">
                  <a:pos x="T2" y="T3"/>
                </a:cxn>
                <a:cxn ang="0">
                  <a:pos x="T4" y="T5"/>
                </a:cxn>
                <a:cxn ang="0">
                  <a:pos x="T6" y="T7"/>
                </a:cxn>
                <a:cxn ang="0">
                  <a:pos x="T8" y="T9"/>
                </a:cxn>
              </a:cxnLst>
              <a:rect l="0" t="0" r="r" b="b"/>
              <a:pathLst>
                <a:path w="6" h="17">
                  <a:moveTo>
                    <a:pt x="3" y="0"/>
                  </a:moveTo>
                  <a:lnTo>
                    <a:pt x="5" y="3"/>
                  </a:lnTo>
                  <a:lnTo>
                    <a:pt x="5" y="16"/>
                  </a:lnTo>
                  <a:lnTo>
                    <a:pt x="0" y="3"/>
                  </a:lnTo>
                  <a:lnTo>
                    <a:pt x="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2" name="Freeform 128">
              <a:extLst>
                <a:ext uri="{FF2B5EF4-FFF2-40B4-BE49-F238E27FC236}">
                  <a16:creationId xmlns:a16="http://schemas.microsoft.com/office/drawing/2014/main" id="{3CAC7C95-7C29-1442-B139-903E438F0D37}"/>
                </a:ext>
              </a:extLst>
            </p:cNvPr>
            <p:cNvSpPr>
              <a:spLocks noChangeArrowheads="1"/>
            </p:cNvSpPr>
            <p:nvPr/>
          </p:nvSpPr>
          <p:spPr bwMode="auto">
            <a:xfrm>
              <a:off x="4981575" y="2074863"/>
              <a:ext cx="171450" cy="211137"/>
            </a:xfrm>
            <a:custGeom>
              <a:avLst/>
              <a:gdLst>
                <a:gd name="T0" fmla="*/ 199 w 477"/>
                <a:gd name="T1" fmla="*/ 18 h 586"/>
                <a:gd name="T2" fmla="*/ 204 w 477"/>
                <a:gd name="T3" fmla="*/ 40 h 586"/>
                <a:gd name="T4" fmla="*/ 220 w 477"/>
                <a:gd name="T5" fmla="*/ 74 h 586"/>
                <a:gd name="T6" fmla="*/ 209 w 477"/>
                <a:gd name="T7" fmla="*/ 66 h 586"/>
                <a:gd name="T8" fmla="*/ 215 w 477"/>
                <a:gd name="T9" fmla="*/ 71 h 586"/>
                <a:gd name="T10" fmla="*/ 202 w 477"/>
                <a:gd name="T11" fmla="*/ 90 h 586"/>
                <a:gd name="T12" fmla="*/ 215 w 477"/>
                <a:gd name="T13" fmla="*/ 98 h 586"/>
                <a:gd name="T14" fmla="*/ 236 w 477"/>
                <a:gd name="T15" fmla="*/ 93 h 586"/>
                <a:gd name="T16" fmla="*/ 241 w 477"/>
                <a:gd name="T17" fmla="*/ 58 h 586"/>
                <a:gd name="T18" fmla="*/ 241 w 477"/>
                <a:gd name="T19" fmla="*/ 58 h 586"/>
                <a:gd name="T20" fmla="*/ 239 w 477"/>
                <a:gd name="T21" fmla="*/ 45 h 586"/>
                <a:gd name="T22" fmla="*/ 237 w 477"/>
                <a:gd name="T23" fmla="*/ 68 h 586"/>
                <a:gd name="T24" fmla="*/ 312 w 477"/>
                <a:gd name="T25" fmla="*/ 283 h 586"/>
                <a:gd name="T26" fmla="*/ 341 w 477"/>
                <a:gd name="T27" fmla="*/ 296 h 586"/>
                <a:gd name="T28" fmla="*/ 357 w 477"/>
                <a:gd name="T29" fmla="*/ 296 h 586"/>
                <a:gd name="T30" fmla="*/ 396 w 477"/>
                <a:gd name="T31" fmla="*/ 339 h 586"/>
                <a:gd name="T32" fmla="*/ 418 w 477"/>
                <a:gd name="T33" fmla="*/ 437 h 586"/>
                <a:gd name="T34" fmla="*/ 338 w 477"/>
                <a:gd name="T35" fmla="*/ 500 h 586"/>
                <a:gd name="T36" fmla="*/ 262 w 477"/>
                <a:gd name="T37" fmla="*/ 572 h 586"/>
                <a:gd name="T38" fmla="*/ 241 w 477"/>
                <a:gd name="T39" fmla="*/ 559 h 586"/>
                <a:gd name="T40" fmla="*/ 260 w 477"/>
                <a:gd name="T41" fmla="*/ 344 h 586"/>
                <a:gd name="T42" fmla="*/ 270 w 477"/>
                <a:gd name="T43" fmla="*/ 302 h 586"/>
                <a:gd name="T44" fmla="*/ 239 w 477"/>
                <a:gd name="T45" fmla="*/ 294 h 586"/>
                <a:gd name="T46" fmla="*/ 167 w 477"/>
                <a:gd name="T47" fmla="*/ 259 h 586"/>
                <a:gd name="T48" fmla="*/ 135 w 477"/>
                <a:gd name="T49" fmla="*/ 238 h 586"/>
                <a:gd name="T50" fmla="*/ 104 w 477"/>
                <a:gd name="T51" fmla="*/ 148 h 586"/>
                <a:gd name="T52" fmla="*/ 0 w 477"/>
                <a:gd name="T53" fmla="*/ 132 h 586"/>
                <a:gd name="T54" fmla="*/ 24 w 477"/>
                <a:gd name="T55" fmla="*/ 103 h 586"/>
                <a:gd name="T56" fmla="*/ 24 w 477"/>
                <a:gd name="T57" fmla="*/ 93 h 586"/>
                <a:gd name="T58" fmla="*/ 24 w 477"/>
                <a:gd name="T59" fmla="*/ 79 h 586"/>
                <a:gd name="T60" fmla="*/ 156 w 477"/>
                <a:gd name="T61" fmla="*/ 42 h 586"/>
                <a:gd name="T62" fmla="*/ 167 w 477"/>
                <a:gd name="T63" fmla="*/ 21 h 586"/>
                <a:gd name="T64" fmla="*/ 207 w 477"/>
                <a:gd name="T65" fmla="*/ 3 h 586"/>
                <a:gd name="T66" fmla="*/ 220 w 477"/>
                <a:gd name="T67" fmla="*/ 10 h 586"/>
                <a:gd name="T68" fmla="*/ 231 w 477"/>
                <a:gd name="T69" fmla="*/ 10 h 586"/>
                <a:gd name="T70" fmla="*/ 285 w 477"/>
                <a:gd name="T71" fmla="*/ 55 h 586"/>
                <a:gd name="T72" fmla="*/ 291 w 477"/>
                <a:gd name="T73" fmla="*/ 79 h 586"/>
                <a:gd name="T74" fmla="*/ 341 w 477"/>
                <a:gd name="T75" fmla="*/ 116 h 586"/>
                <a:gd name="T76" fmla="*/ 265 w 477"/>
                <a:gd name="T77" fmla="*/ 220 h 586"/>
                <a:gd name="T78" fmla="*/ 249 w 477"/>
                <a:gd name="T79" fmla="*/ 206 h 586"/>
                <a:gd name="T80" fmla="*/ 204 w 477"/>
                <a:gd name="T81" fmla="*/ 251 h 586"/>
                <a:gd name="T82" fmla="*/ 225 w 477"/>
                <a:gd name="T83" fmla="*/ 233 h 586"/>
                <a:gd name="T84" fmla="*/ 252 w 477"/>
                <a:gd name="T85" fmla="*/ 270 h 586"/>
                <a:gd name="T86" fmla="*/ 257 w 477"/>
                <a:gd name="T87" fmla="*/ 291 h 586"/>
                <a:gd name="T88" fmla="*/ 273 w 477"/>
                <a:gd name="T89" fmla="*/ 291 h 586"/>
                <a:gd name="T90" fmla="*/ 283 w 477"/>
                <a:gd name="T91" fmla="*/ 29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7" h="586">
                  <a:moveTo>
                    <a:pt x="204" y="40"/>
                  </a:moveTo>
                  <a:cubicBezTo>
                    <a:pt x="207" y="37"/>
                    <a:pt x="204" y="21"/>
                    <a:pt x="199" y="18"/>
                  </a:cubicBezTo>
                  <a:cubicBezTo>
                    <a:pt x="194" y="29"/>
                    <a:pt x="212" y="32"/>
                    <a:pt x="199" y="40"/>
                  </a:cubicBezTo>
                  <a:lnTo>
                    <a:pt x="204" y="40"/>
                  </a:lnTo>
                  <a:close/>
                  <a:moveTo>
                    <a:pt x="237" y="69"/>
                  </a:moveTo>
                  <a:cubicBezTo>
                    <a:pt x="236" y="72"/>
                    <a:pt x="231" y="74"/>
                    <a:pt x="220" y="74"/>
                  </a:cubicBezTo>
                  <a:cubicBezTo>
                    <a:pt x="217" y="71"/>
                    <a:pt x="215" y="69"/>
                    <a:pt x="215" y="66"/>
                  </a:cubicBezTo>
                  <a:lnTo>
                    <a:pt x="209" y="66"/>
                  </a:lnTo>
                  <a:lnTo>
                    <a:pt x="209" y="71"/>
                  </a:lnTo>
                  <a:lnTo>
                    <a:pt x="215" y="71"/>
                  </a:lnTo>
                  <a:cubicBezTo>
                    <a:pt x="212" y="74"/>
                    <a:pt x="209" y="77"/>
                    <a:pt x="207" y="77"/>
                  </a:cubicBezTo>
                  <a:cubicBezTo>
                    <a:pt x="207" y="82"/>
                    <a:pt x="207" y="87"/>
                    <a:pt x="202" y="90"/>
                  </a:cubicBezTo>
                  <a:lnTo>
                    <a:pt x="209" y="90"/>
                  </a:lnTo>
                  <a:cubicBezTo>
                    <a:pt x="212" y="93"/>
                    <a:pt x="215" y="95"/>
                    <a:pt x="215" y="98"/>
                  </a:cubicBezTo>
                  <a:cubicBezTo>
                    <a:pt x="220" y="100"/>
                    <a:pt x="231" y="95"/>
                    <a:pt x="233" y="103"/>
                  </a:cubicBezTo>
                  <a:cubicBezTo>
                    <a:pt x="231" y="95"/>
                    <a:pt x="233" y="93"/>
                    <a:pt x="236" y="93"/>
                  </a:cubicBezTo>
                  <a:cubicBezTo>
                    <a:pt x="236" y="87"/>
                    <a:pt x="235" y="78"/>
                    <a:pt x="237" y="69"/>
                  </a:cubicBezTo>
                  <a:close/>
                  <a:moveTo>
                    <a:pt x="241" y="58"/>
                  </a:moveTo>
                  <a:lnTo>
                    <a:pt x="247" y="53"/>
                  </a:lnTo>
                  <a:cubicBezTo>
                    <a:pt x="244" y="53"/>
                    <a:pt x="244" y="55"/>
                    <a:pt x="241" y="58"/>
                  </a:cubicBezTo>
                  <a:lnTo>
                    <a:pt x="233" y="50"/>
                  </a:lnTo>
                  <a:lnTo>
                    <a:pt x="239" y="45"/>
                  </a:lnTo>
                  <a:cubicBezTo>
                    <a:pt x="233" y="48"/>
                    <a:pt x="231" y="40"/>
                    <a:pt x="225" y="37"/>
                  </a:cubicBezTo>
                  <a:cubicBezTo>
                    <a:pt x="222" y="48"/>
                    <a:pt x="238" y="61"/>
                    <a:pt x="237" y="68"/>
                  </a:cubicBezTo>
                  <a:cubicBezTo>
                    <a:pt x="238" y="65"/>
                    <a:pt x="239" y="61"/>
                    <a:pt x="241" y="58"/>
                  </a:cubicBezTo>
                  <a:close/>
                  <a:moveTo>
                    <a:pt x="312" y="283"/>
                  </a:moveTo>
                  <a:cubicBezTo>
                    <a:pt x="312" y="288"/>
                    <a:pt x="314" y="288"/>
                    <a:pt x="317" y="291"/>
                  </a:cubicBezTo>
                  <a:cubicBezTo>
                    <a:pt x="328" y="281"/>
                    <a:pt x="333" y="288"/>
                    <a:pt x="341" y="296"/>
                  </a:cubicBezTo>
                  <a:cubicBezTo>
                    <a:pt x="343" y="299"/>
                    <a:pt x="349" y="302"/>
                    <a:pt x="354" y="302"/>
                  </a:cubicBezTo>
                  <a:cubicBezTo>
                    <a:pt x="354" y="299"/>
                    <a:pt x="354" y="299"/>
                    <a:pt x="357" y="296"/>
                  </a:cubicBezTo>
                  <a:lnTo>
                    <a:pt x="362" y="296"/>
                  </a:lnTo>
                  <a:cubicBezTo>
                    <a:pt x="367" y="312"/>
                    <a:pt x="394" y="323"/>
                    <a:pt x="396" y="339"/>
                  </a:cubicBezTo>
                  <a:cubicBezTo>
                    <a:pt x="412" y="347"/>
                    <a:pt x="434" y="339"/>
                    <a:pt x="444" y="355"/>
                  </a:cubicBezTo>
                  <a:cubicBezTo>
                    <a:pt x="476" y="389"/>
                    <a:pt x="407" y="402"/>
                    <a:pt x="418" y="437"/>
                  </a:cubicBezTo>
                  <a:cubicBezTo>
                    <a:pt x="412" y="461"/>
                    <a:pt x="394" y="463"/>
                    <a:pt x="373" y="466"/>
                  </a:cubicBezTo>
                  <a:cubicBezTo>
                    <a:pt x="365" y="484"/>
                    <a:pt x="351" y="490"/>
                    <a:pt x="338" y="500"/>
                  </a:cubicBezTo>
                  <a:cubicBezTo>
                    <a:pt x="317" y="500"/>
                    <a:pt x="314" y="516"/>
                    <a:pt x="293" y="522"/>
                  </a:cubicBezTo>
                  <a:cubicBezTo>
                    <a:pt x="285" y="543"/>
                    <a:pt x="268" y="551"/>
                    <a:pt x="262" y="572"/>
                  </a:cubicBezTo>
                  <a:cubicBezTo>
                    <a:pt x="265" y="580"/>
                    <a:pt x="277" y="574"/>
                    <a:pt x="275" y="585"/>
                  </a:cubicBezTo>
                  <a:cubicBezTo>
                    <a:pt x="260" y="585"/>
                    <a:pt x="241" y="577"/>
                    <a:pt x="241" y="559"/>
                  </a:cubicBezTo>
                  <a:cubicBezTo>
                    <a:pt x="247" y="511"/>
                    <a:pt x="283" y="474"/>
                    <a:pt x="285" y="426"/>
                  </a:cubicBezTo>
                  <a:cubicBezTo>
                    <a:pt x="262" y="408"/>
                    <a:pt x="260" y="376"/>
                    <a:pt x="260" y="344"/>
                  </a:cubicBezTo>
                  <a:cubicBezTo>
                    <a:pt x="275" y="336"/>
                    <a:pt x="270" y="320"/>
                    <a:pt x="277" y="310"/>
                  </a:cubicBezTo>
                  <a:lnTo>
                    <a:pt x="270" y="302"/>
                  </a:lnTo>
                  <a:cubicBezTo>
                    <a:pt x="262" y="315"/>
                    <a:pt x="254" y="296"/>
                    <a:pt x="244" y="302"/>
                  </a:cubicBezTo>
                  <a:cubicBezTo>
                    <a:pt x="244" y="299"/>
                    <a:pt x="241" y="296"/>
                    <a:pt x="239" y="294"/>
                  </a:cubicBezTo>
                  <a:cubicBezTo>
                    <a:pt x="233" y="288"/>
                    <a:pt x="225" y="283"/>
                    <a:pt x="220" y="275"/>
                  </a:cubicBezTo>
                  <a:cubicBezTo>
                    <a:pt x="202" y="270"/>
                    <a:pt x="183" y="270"/>
                    <a:pt x="167" y="259"/>
                  </a:cubicBezTo>
                  <a:cubicBezTo>
                    <a:pt x="146" y="257"/>
                    <a:pt x="159" y="236"/>
                    <a:pt x="141" y="230"/>
                  </a:cubicBezTo>
                  <a:cubicBezTo>
                    <a:pt x="138" y="233"/>
                    <a:pt x="135" y="236"/>
                    <a:pt x="135" y="238"/>
                  </a:cubicBezTo>
                  <a:cubicBezTo>
                    <a:pt x="106" y="230"/>
                    <a:pt x="119" y="201"/>
                    <a:pt x="104" y="183"/>
                  </a:cubicBezTo>
                  <a:cubicBezTo>
                    <a:pt x="106" y="169"/>
                    <a:pt x="106" y="159"/>
                    <a:pt x="104" y="148"/>
                  </a:cubicBezTo>
                  <a:cubicBezTo>
                    <a:pt x="101" y="140"/>
                    <a:pt x="98" y="135"/>
                    <a:pt x="93" y="127"/>
                  </a:cubicBezTo>
                  <a:cubicBezTo>
                    <a:pt x="64" y="95"/>
                    <a:pt x="35" y="148"/>
                    <a:pt x="0" y="132"/>
                  </a:cubicBezTo>
                  <a:cubicBezTo>
                    <a:pt x="13" y="132"/>
                    <a:pt x="24" y="127"/>
                    <a:pt x="32" y="116"/>
                  </a:cubicBezTo>
                  <a:cubicBezTo>
                    <a:pt x="29" y="111"/>
                    <a:pt x="21" y="111"/>
                    <a:pt x="24" y="103"/>
                  </a:cubicBezTo>
                  <a:lnTo>
                    <a:pt x="29" y="98"/>
                  </a:lnTo>
                  <a:lnTo>
                    <a:pt x="24" y="93"/>
                  </a:lnTo>
                  <a:lnTo>
                    <a:pt x="29" y="87"/>
                  </a:lnTo>
                  <a:cubicBezTo>
                    <a:pt x="27" y="85"/>
                    <a:pt x="24" y="82"/>
                    <a:pt x="24" y="79"/>
                  </a:cubicBezTo>
                  <a:cubicBezTo>
                    <a:pt x="40" y="66"/>
                    <a:pt x="64" y="48"/>
                    <a:pt x="90" y="50"/>
                  </a:cubicBezTo>
                  <a:cubicBezTo>
                    <a:pt x="111" y="42"/>
                    <a:pt x="138" y="66"/>
                    <a:pt x="156" y="42"/>
                  </a:cubicBezTo>
                  <a:cubicBezTo>
                    <a:pt x="146" y="42"/>
                    <a:pt x="138" y="29"/>
                    <a:pt x="149" y="21"/>
                  </a:cubicBezTo>
                  <a:cubicBezTo>
                    <a:pt x="154" y="21"/>
                    <a:pt x="162" y="10"/>
                    <a:pt x="167" y="21"/>
                  </a:cubicBezTo>
                  <a:cubicBezTo>
                    <a:pt x="172" y="18"/>
                    <a:pt x="172" y="13"/>
                    <a:pt x="172" y="8"/>
                  </a:cubicBezTo>
                  <a:cubicBezTo>
                    <a:pt x="186" y="0"/>
                    <a:pt x="202" y="24"/>
                    <a:pt x="207" y="3"/>
                  </a:cubicBezTo>
                  <a:lnTo>
                    <a:pt x="215" y="3"/>
                  </a:lnTo>
                  <a:cubicBezTo>
                    <a:pt x="215" y="8"/>
                    <a:pt x="217" y="8"/>
                    <a:pt x="220" y="10"/>
                  </a:cubicBezTo>
                  <a:lnTo>
                    <a:pt x="225" y="5"/>
                  </a:lnTo>
                  <a:lnTo>
                    <a:pt x="231" y="10"/>
                  </a:lnTo>
                  <a:cubicBezTo>
                    <a:pt x="241" y="0"/>
                    <a:pt x="249" y="24"/>
                    <a:pt x="265" y="16"/>
                  </a:cubicBezTo>
                  <a:cubicBezTo>
                    <a:pt x="275" y="24"/>
                    <a:pt x="283" y="40"/>
                    <a:pt x="285" y="55"/>
                  </a:cubicBezTo>
                  <a:cubicBezTo>
                    <a:pt x="280" y="55"/>
                    <a:pt x="275" y="55"/>
                    <a:pt x="273" y="61"/>
                  </a:cubicBezTo>
                  <a:lnTo>
                    <a:pt x="291" y="79"/>
                  </a:lnTo>
                  <a:cubicBezTo>
                    <a:pt x="296" y="77"/>
                    <a:pt x="296" y="71"/>
                    <a:pt x="296" y="66"/>
                  </a:cubicBezTo>
                  <a:cubicBezTo>
                    <a:pt x="317" y="77"/>
                    <a:pt x="330" y="98"/>
                    <a:pt x="341" y="116"/>
                  </a:cubicBezTo>
                  <a:cubicBezTo>
                    <a:pt x="317" y="119"/>
                    <a:pt x="296" y="130"/>
                    <a:pt x="283" y="151"/>
                  </a:cubicBezTo>
                  <a:cubicBezTo>
                    <a:pt x="296" y="185"/>
                    <a:pt x="239" y="185"/>
                    <a:pt x="265" y="220"/>
                  </a:cubicBezTo>
                  <a:lnTo>
                    <a:pt x="257" y="228"/>
                  </a:lnTo>
                  <a:cubicBezTo>
                    <a:pt x="257" y="220"/>
                    <a:pt x="254" y="212"/>
                    <a:pt x="249" y="206"/>
                  </a:cubicBezTo>
                  <a:cubicBezTo>
                    <a:pt x="225" y="220"/>
                    <a:pt x="186" y="193"/>
                    <a:pt x="191" y="236"/>
                  </a:cubicBezTo>
                  <a:cubicBezTo>
                    <a:pt x="196" y="241"/>
                    <a:pt x="196" y="249"/>
                    <a:pt x="204" y="251"/>
                  </a:cubicBezTo>
                  <a:cubicBezTo>
                    <a:pt x="215" y="257"/>
                    <a:pt x="220" y="243"/>
                    <a:pt x="225" y="238"/>
                  </a:cubicBezTo>
                  <a:lnTo>
                    <a:pt x="225" y="233"/>
                  </a:lnTo>
                  <a:lnTo>
                    <a:pt x="244" y="233"/>
                  </a:lnTo>
                  <a:cubicBezTo>
                    <a:pt x="254" y="249"/>
                    <a:pt x="225" y="267"/>
                    <a:pt x="252" y="270"/>
                  </a:cubicBezTo>
                  <a:cubicBezTo>
                    <a:pt x="252" y="275"/>
                    <a:pt x="252" y="281"/>
                    <a:pt x="247" y="283"/>
                  </a:cubicBezTo>
                  <a:cubicBezTo>
                    <a:pt x="249" y="288"/>
                    <a:pt x="252" y="291"/>
                    <a:pt x="257" y="291"/>
                  </a:cubicBezTo>
                  <a:lnTo>
                    <a:pt x="268" y="291"/>
                  </a:lnTo>
                  <a:lnTo>
                    <a:pt x="273" y="291"/>
                  </a:lnTo>
                  <a:cubicBezTo>
                    <a:pt x="275" y="291"/>
                    <a:pt x="280" y="291"/>
                    <a:pt x="280" y="296"/>
                  </a:cubicBezTo>
                  <a:cubicBezTo>
                    <a:pt x="277" y="299"/>
                    <a:pt x="280" y="296"/>
                    <a:pt x="283" y="296"/>
                  </a:cubicBezTo>
                  <a:cubicBezTo>
                    <a:pt x="293" y="291"/>
                    <a:pt x="298" y="286"/>
                    <a:pt x="312" y="28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3" name="Freeform 129">
              <a:extLst>
                <a:ext uri="{FF2B5EF4-FFF2-40B4-BE49-F238E27FC236}">
                  <a16:creationId xmlns:a16="http://schemas.microsoft.com/office/drawing/2014/main" id="{4896A1B5-3625-6A4B-83AF-5DA96D8DD31C}"/>
                </a:ext>
              </a:extLst>
            </p:cNvPr>
            <p:cNvSpPr>
              <a:spLocks noChangeArrowheads="1"/>
            </p:cNvSpPr>
            <p:nvPr/>
          </p:nvSpPr>
          <p:spPr bwMode="auto">
            <a:xfrm>
              <a:off x="5199063" y="2151063"/>
              <a:ext cx="14287" cy="17462"/>
            </a:xfrm>
            <a:custGeom>
              <a:avLst/>
              <a:gdLst>
                <a:gd name="T0" fmla="*/ 2 w 38"/>
                <a:gd name="T1" fmla="*/ 1 h 47"/>
                <a:gd name="T2" fmla="*/ 18 w 38"/>
                <a:gd name="T3" fmla="*/ 1 h 47"/>
                <a:gd name="T4" fmla="*/ 31 w 38"/>
                <a:gd name="T5" fmla="*/ 3 h 47"/>
                <a:gd name="T6" fmla="*/ 37 w 38"/>
                <a:gd name="T7" fmla="*/ 14 h 47"/>
                <a:gd name="T8" fmla="*/ 31 w 38"/>
                <a:gd name="T9" fmla="*/ 25 h 47"/>
                <a:gd name="T10" fmla="*/ 16 w 38"/>
                <a:gd name="T11" fmla="*/ 30 h 47"/>
                <a:gd name="T12" fmla="*/ 13 w 38"/>
                <a:gd name="T13" fmla="*/ 30 h 47"/>
                <a:gd name="T14" fmla="*/ 13 w 38"/>
                <a:gd name="T15" fmla="*/ 46 h 47"/>
                <a:gd name="T16" fmla="*/ 0 w 38"/>
                <a:gd name="T17" fmla="*/ 46 h 47"/>
                <a:gd name="T18" fmla="*/ 2 w 38"/>
                <a:gd name="T19" fmla="*/ 1 h 47"/>
                <a:gd name="T20" fmla="*/ 13 w 38"/>
                <a:gd name="T21" fmla="*/ 22 h 47"/>
                <a:gd name="T22" fmla="*/ 16 w 38"/>
                <a:gd name="T23" fmla="*/ 22 h 47"/>
                <a:gd name="T24" fmla="*/ 23 w 38"/>
                <a:gd name="T25" fmla="*/ 17 h 47"/>
                <a:gd name="T26" fmla="*/ 16 w 38"/>
                <a:gd name="T27" fmla="*/ 11 h 47"/>
                <a:gd name="T28" fmla="*/ 13 w 38"/>
                <a:gd name="T29" fmla="*/ 11 h 47"/>
                <a:gd name="T30" fmla="*/ 13 w 38"/>
                <a:gd name="T31"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7">
                  <a:moveTo>
                    <a:pt x="2" y="1"/>
                  </a:moveTo>
                  <a:cubicBezTo>
                    <a:pt x="5" y="1"/>
                    <a:pt x="10" y="1"/>
                    <a:pt x="18" y="1"/>
                  </a:cubicBezTo>
                  <a:cubicBezTo>
                    <a:pt x="23" y="1"/>
                    <a:pt x="29" y="0"/>
                    <a:pt x="31" y="3"/>
                  </a:cubicBezTo>
                  <a:cubicBezTo>
                    <a:pt x="34" y="5"/>
                    <a:pt x="37" y="9"/>
                    <a:pt x="37" y="14"/>
                  </a:cubicBezTo>
                  <a:cubicBezTo>
                    <a:pt x="37" y="19"/>
                    <a:pt x="34" y="22"/>
                    <a:pt x="31" y="25"/>
                  </a:cubicBezTo>
                  <a:cubicBezTo>
                    <a:pt x="29" y="27"/>
                    <a:pt x="23" y="30"/>
                    <a:pt x="16" y="30"/>
                  </a:cubicBezTo>
                  <a:lnTo>
                    <a:pt x="13" y="30"/>
                  </a:lnTo>
                  <a:lnTo>
                    <a:pt x="13" y="46"/>
                  </a:lnTo>
                  <a:lnTo>
                    <a:pt x="0" y="46"/>
                  </a:lnTo>
                  <a:lnTo>
                    <a:pt x="2" y="1"/>
                  </a:lnTo>
                  <a:close/>
                  <a:moveTo>
                    <a:pt x="13" y="22"/>
                  </a:moveTo>
                  <a:lnTo>
                    <a:pt x="16" y="22"/>
                  </a:lnTo>
                  <a:cubicBezTo>
                    <a:pt x="21" y="22"/>
                    <a:pt x="23" y="19"/>
                    <a:pt x="23" y="17"/>
                  </a:cubicBezTo>
                  <a:cubicBezTo>
                    <a:pt x="23" y="14"/>
                    <a:pt x="21" y="11"/>
                    <a:pt x="16" y="11"/>
                  </a:cubicBezTo>
                  <a:cubicBezTo>
                    <a:pt x="13" y="11"/>
                    <a:pt x="13" y="11"/>
                    <a:pt x="13" y="11"/>
                  </a:cubicBezTo>
                  <a:lnTo>
                    <a:pt x="13" y="22"/>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4" name="Freeform 130">
              <a:extLst>
                <a:ext uri="{FF2B5EF4-FFF2-40B4-BE49-F238E27FC236}">
                  <a16:creationId xmlns:a16="http://schemas.microsoft.com/office/drawing/2014/main" id="{D9EC33EB-9E34-034E-9FEA-24B51C551C64}"/>
                </a:ext>
              </a:extLst>
            </p:cNvPr>
            <p:cNvSpPr>
              <a:spLocks noChangeArrowheads="1"/>
            </p:cNvSpPr>
            <p:nvPr/>
          </p:nvSpPr>
          <p:spPr bwMode="auto">
            <a:xfrm>
              <a:off x="5202238" y="2174875"/>
              <a:ext cx="15875" cy="15875"/>
            </a:xfrm>
            <a:custGeom>
              <a:avLst/>
              <a:gdLst>
                <a:gd name="T0" fmla="*/ 16 w 43"/>
                <a:gd name="T1" fmla="*/ 35 h 46"/>
                <a:gd name="T2" fmla="*/ 13 w 43"/>
                <a:gd name="T3" fmla="*/ 45 h 46"/>
                <a:gd name="T4" fmla="*/ 0 w 43"/>
                <a:gd name="T5" fmla="*/ 45 h 46"/>
                <a:gd name="T6" fmla="*/ 13 w 43"/>
                <a:gd name="T7" fmla="*/ 0 h 46"/>
                <a:gd name="T8" fmla="*/ 29 w 43"/>
                <a:gd name="T9" fmla="*/ 0 h 46"/>
                <a:gd name="T10" fmla="*/ 42 w 43"/>
                <a:gd name="T11" fmla="*/ 45 h 46"/>
                <a:gd name="T12" fmla="*/ 32 w 43"/>
                <a:gd name="T13" fmla="*/ 45 h 46"/>
                <a:gd name="T14" fmla="*/ 29 w 43"/>
                <a:gd name="T15" fmla="*/ 35 h 46"/>
                <a:gd name="T16" fmla="*/ 16 w 43"/>
                <a:gd name="T17" fmla="*/ 35 h 46"/>
                <a:gd name="T18" fmla="*/ 26 w 43"/>
                <a:gd name="T19" fmla="*/ 24 h 46"/>
                <a:gd name="T20" fmla="*/ 24 w 43"/>
                <a:gd name="T21" fmla="*/ 16 h 46"/>
                <a:gd name="T22" fmla="*/ 21 w 43"/>
                <a:gd name="T23" fmla="*/ 8 h 46"/>
                <a:gd name="T24" fmla="*/ 21 w 43"/>
                <a:gd name="T25" fmla="*/ 8 h 46"/>
                <a:gd name="T26" fmla="*/ 18 w 43"/>
                <a:gd name="T27" fmla="*/ 16 h 46"/>
                <a:gd name="T28" fmla="*/ 16 w 43"/>
                <a:gd name="T29" fmla="*/ 24 h 46"/>
                <a:gd name="T30" fmla="*/ 26 w 43"/>
                <a:gd name="T3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46">
                  <a:moveTo>
                    <a:pt x="16" y="35"/>
                  </a:moveTo>
                  <a:lnTo>
                    <a:pt x="13" y="45"/>
                  </a:lnTo>
                  <a:lnTo>
                    <a:pt x="0" y="45"/>
                  </a:lnTo>
                  <a:lnTo>
                    <a:pt x="13" y="0"/>
                  </a:lnTo>
                  <a:lnTo>
                    <a:pt x="29" y="0"/>
                  </a:lnTo>
                  <a:lnTo>
                    <a:pt x="42" y="45"/>
                  </a:lnTo>
                  <a:lnTo>
                    <a:pt x="32" y="45"/>
                  </a:lnTo>
                  <a:lnTo>
                    <a:pt x="29" y="35"/>
                  </a:lnTo>
                  <a:lnTo>
                    <a:pt x="16" y="35"/>
                  </a:lnTo>
                  <a:close/>
                  <a:moveTo>
                    <a:pt x="26" y="24"/>
                  </a:moveTo>
                  <a:lnTo>
                    <a:pt x="24" y="16"/>
                  </a:lnTo>
                  <a:cubicBezTo>
                    <a:pt x="24" y="13"/>
                    <a:pt x="21" y="11"/>
                    <a:pt x="21" y="8"/>
                  </a:cubicBezTo>
                  <a:lnTo>
                    <a:pt x="21" y="8"/>
                  </a:lnTo>
                  <a:cubicBezTo>
                    <a:pt x="21" y="11"/>
                    <a:pt x="18" y="13"/>
                    <a:pt x="18" y="16"/>
                  </a:cubicBezTo>
                  <a:lnTo>
                    <a:pt x="16" y="24"/>
                  </a:lnTo>
                  <a:lnTo>
                    <a:pt x="26" y="2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5" name="Freeform 131">
              <a:extLst>
                <a:ext uri="{FF2B5EF4-FFF2-40B4-BE49-F238E27FC236}">
                  <a16:creationId xmlns:a16="http://schemas.microsoft.com/office/drawing/2014/main" id="{B9BD2ED6-F986-7648-B08B-BFA88F187CF0}"/>
                </a:ext>
              </a:extLst>
            </p:cNvPr>
            <p:cNvSpPr>
              <a:spLocks noChangeArrowheads="1"/>
            </p:cNvSpPr>
            <p:nvPr/>
          </p:nvSpPr>
          <p:spPr bwMode="auto">
            <a:xfrm>
              <a:off x="5199063" y="2197100"/>
              <a:ext cx="14287" cy="15875"/>
            </a:xfrm>
            <a:custGeom>
              <a:avLst/>
              <a:gdLst>
                <a:gd name="T0" fmla="*/ 10 w 40"/>
                <a:gd name="T1" fmla="*/ 0 h 46"/>
                <a:gd name="T2" fmla="*/ 10 w 40"/>
                <a:gd name="T3" fmla="*/ 16 h 46"/>
                <a:gd name="T4" fmla="*/ 26 w 40"/>
                <a:gd name="T5" fmla="*/ 16 h 46"/>
                <a:gd name="T6" fmla="*/ 26 w 40"/>
                <a:gd name="T7" fmla="*/ 0 h 46"/>
                <a:gd name="T8" fmla="*/ 39 w 40"/>
                <a:gd name="T9" fmla="*/ 0 h 46"/>
                <a:gd name="T10" fmla="*/ 39 w 40"/>
                <a:gd name="T11" fmla="*/ 45 h 46"/>
                <a:gd name="T12" fmla="*/ 26 w 40"/>
                <a:gd name="T13" fmla="*/ 45 h 46"/>
                <a:gd name="T14" fmla="*/ 26 w 40"/>
                <a:gd name="T15" fmla="*/ 26 h 46"/>
                <a:gd name="T16" fmla="*/ 10 w 40"/>
                <a:gd name="T17" fmla="*/ 26 h 46"/>
                <a:gd name="T18" fmla="*/ 10 w 40"/>
                <a:gd name="T19" fmla="*/ 45 h 46"/>
                <a:gd name="T20" fmla="*/ 0 w 40"/>
                <a:gd name="T21" fmla="*/ 45 h 46"/>
                <a:gd name="T22" fmla="*/ 0 w 40"/>
                <a:gd name="T23" fmla="*/ 0 h 46"/>
                <a:gd name="T24" fmla="*/ 10 w 40"/>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46">
                  <a:moveTo>
                    <a:pt x="10" y="0"/>
                  </a:moveTo>
                  <a:lnTo>
                    <a:pt x="10" y="16"/>
                  </a:lnTo>
                  <a:lnTo>
                    <a:pt x="26" y="16"/>
                  </a:lnTo>
                  <a:lnTo>
                    <a:pt x="26" y="0"/>
                  </a:lnTo>
                  <a:lnTo>
                    <a:pt x="39" y="0"/>
                  </a:lnTo>
                  <a:lnTo>
                    <a:pt x="39" y="45"/>
                  </a:lnTo>
                  <a:lnTo>
                    <a:pt x="26" y="45"/>
                  </a:lnTo>
                  <a:lnTo>
                    <a:pt x="26" y="26"/>
                  </a:lnTo>
                  <a:lnTo>
                    <a:pt x="10" y="26"/>
                  </a:lnTo>
                  <a:lnTo>
                    <a:pt x="10" y="45"/>
                  </a:lnTo>
                  <a:lnTo>
                    <a:pt x="0" y="45"/>
                  </a:lnTo>
                  <a:lnTo>
                    <a:pt x="0" y="0"/>
                  </a:lnTo>
                  <a:lnTo>
                    <a:pt x="1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6" name="Freeform 132">
              <a:extLst>
                <a:ext uri="{FF2B5EF4-FFF2-40B4-BE49-F238E27FC236}">
                  <a16:creationId xmlns:a16="http://schemas.microsoft.com/office/drawing/2014/main" id="{411CF424-10A2-C349-9956-43D64176C131}"/>
                </a:ext>
              </a:extLst>
            </p:cNvPr>
            <p:cNvSpPr>
              <a:spLocks noChangeArrowheads="1"/>
            </p:cNvSpPr>
            <p:nvPr/>
          </p:nvSpPr>
          <p:spPr bwMode="auto">
            <a:xfrm>
              <a:off x="5194300" y="2219325"/>
              <a:ext cx="15875" cy="17463"/>
            </a:xfrm>
            <a:custGeom>
              <a:avLst/>
              <a:gdLst>
                <a:gd name="T0" fmla="*/ 21 w 46"/>
                <a:gd name="T1" fmla="*/ 47 h 48"/>
                <a:gd name="T2" fmla="*/ 0 w 46"/>
                <a:gd name="T3" fmla="*/ 24 h 48"/>
                <a:gd name="T4" fmla="*/ 24 w 46"/>
                <a:gd name="T5" fmla="*/ 0 h 48"/>
                <a:gd name="T6" fmla="*/ 45 w 46"/>
                <a:gd name="T7" fmla="*/ 24 h 48"/>
                <a:gd name="T8" fmla="*/ 21 w 46"/>
                <a:gd name="T9" fmla="*/ 47 h 48"/>
                <a:gd name="T10" fmla="*/ 24 w 46"/>
                <a:gd name="T11" fmla="*/ 37 h 48"/>
                <a:gd name="T12" fmla="*/ 34 w 46"/>
                <a:gd name="T13" fmla="*/ 24 h 48"/>
                <a:gd name="T14" fmla="*/ 24 w 46"/>
                <a:gd name="T15" fmla="*/ 10 h 48"/>
                <a:gd name="T16" fmla="*/ 13 w 46"/>
                <a:gd name="T17" fmla="*/ 24 h 48"/>
                <a:gd name="T18" fmla="*/ 24 w 46"/>
                <a:gd name="T19"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8">
                  <a:moveTo>
                    <a:pt x="21" y="47"/>
                  </a:moveTo>
                  <a:cubicBezTo>
                    <a:pt x="8" y="47"/>
                    <a:pt x="0" y="37"/>
                    <a:pt x="0" y="24"/>
                  </a:cubicBezTo>
                  <a:cubicBezTo>
                    <a:pt x="0" y="10"/>
                    <a:pt x="8" y="0"/>
                    <a:pt x="24" y="0"/>
                  </a:cubicBezTo>
                  <a:cubicBezTo>
                    <a:pt x="37" y="2"/>
                    <a:pt x="45" y="13"/>
                    <a:pt x="45" y="24"/>
                  </a:cubicBezTo>
                  <a:cubicBezTo>
                    <a:pt x="45" y="37"/>
                    <a:pt x="37" y="47"/>
                    <a:pt x="21" y="47"/>
                  </a:cubicBezTo>
                  <a:close/>
                  <a:moveTo>
                    <a:pt x="24" y="37"/>
                  </a:moveTo>
                  <a:cubicBezTo>
                    <a:pt x="29" y="37"/>
                    <a:pt x="34" y="31"/>
                    <a:pt x="34" y="24"/>
                  </a:cubicBezTo>
                  <a:cubicBezTo>
                    <a:pt x="34" y="16"/>
                    <a:pt x="32" y="10"/>
                    <a:pt x="24" y="10"/>
                  </a:cubicBezTo>
                  <a:cubicBezTo>
                    <a:pt x="16" y="10"/>
                    <a:pt x="13" y="16"/>
                    <a:pt x="13" y="24"/>
                  </a:cubicBezTo>
                  <a:cubicBezTo>
                    <a:pt x="13" y="31"/>
                    <a:pt x="16" y="37"/>
                    <a:pt x="24" y="3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7" name="Freeform 133">
              <a:extLst>
                <a:ext uri="{FF2B5EF4-FFF2-40B4-BE49-F238E27FC236}">
                  <a16:creationId xmlns:a16="http://schemas.microsoft.com/office/drawing/2014/main" id="{4468FCB0-DED1-1E4F-93EB-E859BF18DBD7}"/>
                </a:ext>
              </a:extLst>
            </p:cNvPr>
            <p:cNvSpPr>
              <a:spLocks noChangeArrowheads="1"/>
            </p:cNvSpPr>
            <p:nvPr/>
          </p:nvSpPr>
          <p:spPr bwMode="auto">
            <a:xfrm>
              <a:off x="4916488" y="2159000"/>
              <a:ext cx="15875" cy="17463"/>
            </a:xfrm>
            <a:custGeom>
              <a:avLst/>
              <a:gdLst>
                <a:gd name="T0" fmla="*/ 21 w 46"/>
                <a:gd name="T1" fmla="*/ 48 h 49"/>
                <a:gd name="T2" fmla="*/ 0 w 46"/>
                <a:gd name="T3" fmla="*/ 24 h 49"/>
                <a:gd name="T4" fmla="*/ 24 w 46"/>
                <a:gd name="T5" fmla="*/ 0 h 49"/>
                <a:gd name="T6" fmla="*/ 45 w 46"/>
                <a:gd name="T7" fmla="*/ 24 h 49"/>
                <a:gd name="T8" fmla="*/ 21 w 46"/>
                <a:gd name="T9" fmla="*/ 48 h 49"/>
                <a:gd name="T10" fmla="*/ 24 w 46"/>
                <a:gd name="T11" fmla="*/ 37 h 49"/>
                <a:gd name="T12" fmla="*/ 35 w 46"/>
                <a:gd name="T13" fmla="*/ 24 h 49"/>
                <a:gd name="T14" fmla="*/ 24 w 46"/>
                <a:gd name="T15" fmla="*/ 10 h 49"/>
                <a:gd name="T16" fmla="*/ 13 w 46"/>
                <a:gd name="T17" fmla="*/ 24 h 49"/>
                <a:gd name="T18" fmla="*/ 24 w 46"/>
                <a:gd name="T19" fmla="*/ 3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9">
                  <a:moveTo>
                    <a:pt x="21" y="48"/>
                  </a:moveTo>
                  <a:cubicBezTo>
                    <a:pt x="8" y="48"/>
                    <a:pt x="0" y="37"/>
                    <a:pt x="0" y="24"/>
                  </a:cubicBezTo>
                  <a:cubicBezTo>
                    <a:pt x="0" y="10"/>
                    <a:pt x="8" y="0"/>
                    <a:pt x="24" y="0"/>
                  </a:cubicBezTo>
                  <a:cubicBezTo>
                    <a:pt x="37" y="3"/>
                    <a:pt x="45" y="13"/>
                    <a:pt x="45" y="24"/>
                  </a:cubicBezTo>
                  <a:cubicBezTo>
                    <a:pt x="45" y="37"/>
                    <a:pt x="37" y="48"/>
                    <a:pt x="21" y="48"/>
                  </a:cubicBezTo>
                  <a:close/>
                  <a:moveTo>
                    <a:pt x="24" y="37"/>
                  </a:moveTo>
                  <a:cubicBezTo>
                    <a:pt x="29" y="37"/>
                    <a:pt x="35" y="32"/>
                    <a:pt x="35" y="24"/>
                  </a:cubicBezTo>
                  <a:cubicBezTo>
                    <a:pt x="35" y="16"/>
                    <a:pt x="32" y="10"/>
                    <a:pt x="24" y="10"/>
                  </a:cubicBezTo>
                  <a:cubicBezTo>
                    <a:pt x="16" y="10"/>
                    <a:pt x="13" y="16"/>
                    <a:pt x="13" y="24"/>
                  </a:cubicBezTo>
                  <a:cubicBezTo>
                    <a:pt x="13" y="32"/>
                    <a:pt x="16" y="37"/>
                    <a:pt x="24" y="3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8" name="Freeform 134">
              <a:extLst>
                <a:ext uri="{FF2B5EF4-FFF2-40B4-BE49-F238E27FC236}">
                  <a16:creationId xmlns:a16="http://schemas.microsoft.com/office/drawing/2014/main" id="{6C870C3D-A484-294A-806C-9C8B32702ED0}"/>
                </a:ext>
              </a:extLst>
            </p:cNvPr>
            <p:cNvSpPr>
              <a:spLocks noChangeArrowheads="1"/>
            </p:cNvSpPr>
            <p:nvPr/>
          </p:nvSpPr>
          <p:spPr bwMode="auto">
            <a:xfrm>
              <a:off x="4916488" y="2185988"/>
              <a:ext cx="14287" cy="15875"/>
            </a:xfrm>
            <a:custGeom>
              <a:avLst/>
              <a:gdLst>
                <a:gd name="T0" fmla="*/ 2 w 38"/>
                <a:gd name="T1" fmla="*/ 0 h 46"/>
                <a:gd name="T2" fmla="*/ 18 w 38"/>
                <a:gd name="T3" fmla="*/ 0 h 46"/>
                <a:gd name="T4" fmla="*/ 31 w 38"/>
                <a:gd name="T5" fmla="*/ 3 h 46"/>
                <a:gd name="T6" fmla="*/ 37 w 38"/>
                <a:gd name="T7" fmla="*/ 13 h 46"/>
                <a:gd name="T8" fmla="*/ 31 w 38"/>
                <a:gd name="T9" fmla="*/ 24 h 46"/>
                <a:gd name="T10" fmla="*/ 15 w 38"/>
                <a:gd name="T11" fmla="*/ 29 h 46"/>
                <a:gd name="T12" fmla="*/ 13 w 38"/>
                <a:gd name="T13" fmla="*/ 29 h 46"/>
                <a:gd name="T14" fmla="*/ 13 w 38"/>
                <a:gd name="T15" fmla="*/ 45 h 46"/>
                <a:gd name="T16" fmla="*/ 0 w 38"/>
                <a:gd name="T17" fmla="*/ 45 h 46"/>
                <a:gd name="T18" fmla="*/ 2 w 38"/>
                <a:gd name="T19" fmla="*/ 0 h 46"/>
                <a:gd name="T20" fmla="*/ 13 w 38"/>
                <a:gd name="T21" fmla="*/ 21 h 46"/>
                <a:gd name="T22" fmla="*/ 15 w 38"/>
                <a:gd name="T23" fmla="*/ 21 h 46"/>
                <a:gd name="T24" fmla="*/ 23 w 38"/>
                <a:gd name="T25" fmla="*/ 16 h 46"/>
                <a:gd name="T26" fmla="*/ 15 w 38"/>
                <a:gd name="T27" fmla="*/ 11 h 46"/>
                <a:gd name="T28" fmla="*/ 13 w 38"/>
                <a:gd name="T29" fmla="*/ 11 h 46"/>
                <a:gd name="T30" fmla="*/ 13 w 38"/>
                <a:gd name="T31"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6">
                  <a:moveTo>
                    <a:pt x="2" y="0"/>
                  </a:moveTo>
                  <a:cubicBezTo>
                    <a:pt x="5" y="0"/>
                    <a:pt x="10" y="0"/>
                    <a:pt x="18" y="0"/>
                  </a:cubicBezTo>
                  <a:cubicBezTo>
                    <a:pt x="23" y="0"/>
                    <a:pt x="28" y="0"/>
                    <a:pt x="31" y="3"/>
                  </a:cubicBezTo>
                  <a:cubicBezTo>
                    <a:pt x="33" y="5"/>
                    <a:pt x="37" y="8"/>
                    <a:pt x="37" y="13"/>
                  </a:cubicBezTo>
                  <a:cubicBezTo>
                    <a:pt x="37" y="19"/>
                    <a:pt x="34" y="21"/>
                    <a:pt x="31" y="24"/>
                  </a:cubicBezTo>
                  <a:cubicBezTo>
                    <a:pt x="29" y="27"/>
                    <a:pt x="23" y="29"/>
                    <a:pt x="15" y="29"/>
                  </a:cubicBezTo>
                  <a:lnTo>
                    <a:pt x="13" y="29"/>
                  </a:lnTo>
                  <a:lnTo>
                    <a:pt x="13" y="45"/>
                  </a:lnTo>
                  <a:lnTo>
                    <a:pt x="0" y="45"/>
                  </a:lnTo>
                  <a:lnTo>
                    <a:pt x="2" y="0"/>
                  </a:lnTo>
                  <a:close/>
                  <a:moveTo>
                    <a:pt x="13" y="21"/>
                  </a:moveTo>
                  <a:lnTo>
                    <a:pt x="15" y="21"/>
                  </a:lnTo>
                  <a:cubicBezTo>
                    <a:pt x="21" y="21"/>
                    <a:pt x="23" y="19"/>
                    <a:pt x="23" y="16"/>
                  </a:cubicBezTo>
                  <a:cubicBezTo>
                    <a:pt x="23" y="13"/>
                    <a:pt x="21" y="11"/>
                    <a:pt x="15" y="11"/>
                  </a:cubicBezTo>
                  <a:cubicBezTo>
                    <a:pt x="13" y="11"/>
                    <a:pt x="13" y="11"/>
                    <a:pt x="13" y="11"/>
                  </a:cubicBezTo>
                  <a:lnTo>
                    <a:pt x="13" y="2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9" name="Freeform 135">
              <a:extLst>
                <a:ext uri="{FF2B5EF4-FFF2-40B4-BE49-F238E27FC236}">
                  <a16:creationId xmlns:a16="http://schemas.microsoft.com/office/drawing/2014/main" id="{83F6538E-2CDC-DE4A-8313-73A9887A5A08}"/>
                </a:ext>
              </a:extLst>
            </p:cNvPr>
            <p:cNvSpPr>
              <a:spLocks noChangeArrowheads="1"/>
            </p:cNvSpPr>
            <p:nvPr/>
          </p:nvSpPr>
          <p:spPr bwMode="auto">
            <a:xfrm>
              <a:off x="4921250" y="2208213"/>
              <a:ext cx="11113" cy="15875"/>
            </a:xfrm>
            <a:custGeom>
              <a:avLst/>
              <a:gdLst>
                <a:gd name="T0" fmla="*/ 6 w 33"/>
                <a:gd name="T1" fmla="*/ 31 h 46"/>
                <a:gd name="T2" fmla="*/ 16 w 33"/>
                <a:gd name="T3" fmla="*/ 34 h 46"/>
                <a:gd name="T4" fmla="*/ 22 w 33"/>
                <a:gd name="T5" fmla="*/ 31 h 46"/>
                <a:gd name="T6" fmla="*/ 14 w 33"/>
                <a:gd name="T7" fmla="*/ 26 h 46"/>
                <a:gd name="T8" fmla="*/ 0 w 33"/>
                <a:gd name="T9" fmla="*/ 13 h 46"/>
                <a:gd name="T10" fmla="*/ 19 w 33"/>
                <a:gd name="T11" fmla="*/ 0 h 46"/>
                <a:gd name="T12" fmla="*/ 32 w 33"/>
                <a:gd name="T13" fmla="*/ 2 h 46"/>
                <a:gd name="T14" fmla="*/ 30 w 33"/>
                <a:gd name="T15" fmla="*/ 13 h 46"/>
                <a:gd name="T16" fmla="*/ 19 w 33"/>
                <a:gd name="T17" fmla="*/ 10 h 46"/>
                <a:gd name="T18" fmla="*/ 14 w 33"/>
                <a:gd name="T19" fmla="*/ 13 h 46"/>
                <a:gd name="T20" fmla="*/ 22 w 33"/>
                <a:gd name="T21" fmla="*/ 18 h 46"/>
                <a:gd name="T22" fmla="*/ 32 w 33"/>
                <a:gd name="T23" fmla="*/ 31 h 46"/>
                <a:gd name="T24" fmla="*/ 14 w 33"/>
                <a:gd name="T25" fmla="*/ 45 h 46"/>
                <a:gd name="T26" fmla="*/ 0 w 33"/>
                <a:gd name="T27" fmla="*/ 42 h 46"/>
                <a:gd name="T28" fmla="*/ 6 w 33"/>
                <a:gd name="T29" fmla="*/ 3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46">
                  <a:moveTo>
                    <a:pt x="6" y="31"/>
                  </a:moveTo>
                  <a:cubicBezTo>
                    <a:pt x="8" y="34"/>
                    <a:pt x="14" y="34"/>
                    <a:pt x="16" y="34"/>
                  </a:cubicBezTo>
                  <a:cubicBezTo>
                    <a:pt x="22" y="34"/>
                    <a:pt x="22" y="31"/>
                    <a:pt x="22" y="31"/>
                  </a:cubicBezTo>
                  <a:cubicBezTo>
                    <a:pt x="22" y="29"/>
                    <a:pt x="19" y="29"/>
                    <a:pt x="14" y="26"/>
                  </a:cubicBezTo>
                  <a:cubicBezTo>
                    <a:pt x="6" y="23"/>
                    <a:pt x="0" y="18"/>
                    <a:pt x="0" y="13"/>
                  </a:cubicBezTo>
                  <a:cubicBezTo>
                    <a:pt x="0" y="5"/>
                    <a:pt x="8" y="0"/>
                    <a:pt x="19" y="0"/>
                  </a:cubicBezTo>
                  <a:cubicBezTo>
                    <a:pt x="24" y="0"/>
                    <a:pt x="30" y="0"/>
                    <a:pt x="32" y="2"/>
                  </a:cubicBezTo>
                  <a:lnTo>
                    <a:pt x="30" y="13"/>
                  </a:lnTo>
                  <a:cubicBezTo>
                    <a:pt x="27" y="13"/>
                    <a:pt x="24" y="10"/>
                    <a:pt x="19" y="10"/>
                  </a:cubicBezTo>
                  <a:cubicBezTo>
                    <a:pt x="16" y="10"/>
                    <a:pt x="14" y="13"/>
                    <a:pt x="14" y="13"/>
                  </a:cubicBezTo>
                  <a:cubicBezTo>
                    <a:pt x="14" y="15"/>
                    <a:pt x="16" y="15"/>
                    <a:pt x="22" y="18"/>
                  </a:cubicBezTo>
                  <a:cubicBezTo>
                    <a:pt x="30" y="21"/>
                    <a:pt x="32" y="26"/>
                    <a:pt x="32" y="31"/>
                  </a:cubicBezTo>
                  <a:cubicBezTo>
                    <a:pt x="32" y="39"/>
                    <a:pt x="27" y="45"/>
                    <a:pt x="14" y="45"/>
                  </a:cubicBezTo>
                  <a:cubicBezTo>
                    <a:pt x="8" y="45"/>
                    <a:pt x="3" y="42"/>
                    <a:pt x="0" y="42"/>
                  </a:cubicBezTo>
                  <a:lnTo>
                    <a:pt x="6"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0" name="Freeform 136">
              <a:extLst>
                <a:ext uri="{FF2B5EF4-FFF2-40B4-BE49-F238E27FC236}">
                  <a16:creationId xmlns:a16="http://schemas.microsoft.com/office/drawing/2014/main" id="{5096190A-5E53-DA4C-A088-C1509385D3B7}"/>
                </a:ext>
              </a:extLst>
            </p:cNvPr>
            <p:cNvSpPr>
              <a:spLocks noChangeArrowheads="1"/>
            </p:cNvSpPr>
            <p:nvPr/>
          </p:nvSpPr>
          <p:spPr bwMode="auto">
            <a:xfrm>
              <a:off x="2933700" y="2017713"/>
              <a:ext cx="438150" cy="381000"/>
            </a:xfrm>
            <a:custGeom>
              <a:avLst/>
              <a:gdLst>
                <a:gd name="T0" fmla="*/ 0 w 1219"/>
                <a:gd name="T1" fmla="*/ 0 h 1060"/>
                <a:gd name="T2" fmla="*/ 784 w 1219"/>
                <a:gd name="T3" fmla="*/ 0 h 1060"/>
                <a:gd name="T4" fmla="*/ 1218 w 1219"/>
                <a:gd name="T5" fmla="*/ 365 h 1060"/>
                <a:gd name="T6" fmla="*/ 781 w 1219"/>
                <a:gd name="T7" fmla="*/ 755 h 1060"/>
                <a:gd name="T8" fmla="*/ 455 w 1219"/>
                <a:gd name="T9" fmla="*/ 755 h 1060"/>
                <a:gd name="T10" fmla="*/ 455 w 1219"/>
                <a:gd name="T11" fmla="*/ 1059 h 1060"/>
                <a:gd name="T12" fmla="*/ 0 w 1219"/>
                <a:gd name="T13" fmla="*/ 1059 h 1060"/>
                <a:gd name="T14" fmla="*/ 0 w 1219"/>
                <a:gd name="T15" fmla="*/ 0 h 1060"/>
                <a:gd name="T16" fmla="*/ 543 w 1219"/>
                <a:gd name="T17" fmla="*/ 508 h 1060"/>
                <a:gd name="T18" fmla="*/ 762 w 1219"/>
                <a:gd name="T19" fmla="*/ 371 h 1060"/>
                <a:gd name="T20" fmla="*/ 543 w 1219"/>
                <a:gd name="T21" fmla="*/ 244 h 1060"/>
                <a:gd name="T22" fmla="*/ 445 w 1219"/>
                <a:gd name="T23" fmla="*/ 244 h 1060"/>
                <a:gd name="T24" fmla="*/ 445 w 1219"/>
                <a:gd name="T25" fmla="*/ 508 h 1060"/>
                <a:gd name="T26" fmla="*/ 543 w 1219"/>
                <a:gd name="T27" fmla="*/ 508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9" h="1060">
                  <a:moveTo>
                    <a:pt x="0" y="0"/>
                  </a:moveTo>
                  <a:lnTo>
                    <a:pt x="784" y="0"/>
                  </a:lnTo>
                  <a:cubicBezTo>
                    <a:pt x="969" y="0"/>
                    <a:pt x="1218" y="79"/>
                    <a:pt x="1218" y="365"/>
                  </a:cubicBezTo>
                  <a:cubicBezTo>
                    <a:pt x="1218" y="641"/>
                    <a:pt x="1019" y="755"/>
                    <a:pt x="781" y="755"/>
                  </a:cubicBezTo>
                  <a:lnTo>
                    <a:pt x="455" y="755"/>
                  </a:lnTo>
                  <a:lnTo>
                    <a:pt x="455" y="1059"/>
                  </a:lnTo>
                  <a:lnTo>
                    <a:pt x="0" y="1059"/>
                  </a:lnTo>
                  <a:lnTo>
                    <a:pt x="0" y="0"/>
                  </a:lnTo>
                  <a:close/>
                  <a:moveTo>
                    <a:pt x="543" y="508"/>
                  </a:moveTo>
                  <a:cubicBezTo>
                    <a:pt x="651" y="508"/>
                    <a:pt x="762" y="490"/>
                    <a:pt x="762" y="371"/>
                  </a:cubicBezTo>
                  <a:cubicBezTo>
                    <a:pt x="762" y="259"/>
                    <a:pt x="651" y="244"/>
                    <a:pt x="543" y="244"/>
                  </a:cubicBezTo>
                  <a:lnTo>
                    <a:pt x="445" y="244"/>
                  </a:lnTo>
                  <a:lnTo>
                    <a:pt x="445" y="508"/>
                  </a:lnTo>
                  <a:lnTo>
                    <a:pt x="543" y="50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1" name="Freeform 137">
              <a:extLst>
                <a:ext uri="{FF2B5EF4-FFF2-40B4-BE49-F238E27FC236}">
                  <a16:creationId xmlns:a16="http://schemas.microsoft.com/office/drawing/2014/main" id="{BA5FD134-5776-9743-9E1E-ECC4120F4707}"/>
                </a:ext>
              </a:extLst>
            </p:cNvPr>
            <p:cNvSpPr>
              <a:spLocks noChangeArrowheads="1"/>
            </p:cNvSpPr>
            <p:nvPr/>
          </p:nvSpPr>
          <p:spPr bwMode="auto">
            <a:xfrm>
              <a:off x="3335338" y="2017713"/>
              <a:ext cx="528637" cy="381000"/>
            </a:xfrm>
            <a:custGeom>
              <a:avLst/>
              <a:gdLst>
                <a:gd name="T0" fmla="*/ 416 w 1468"/>
                <a:gd name="T1" fmla="*/ 0 h 1060"/>
                <a:gd name="T2" fmla="*/ 1044 w 1468"/>
                <a:gd name="T3" fmla="*/ 0 h 1060"/>
                <a:gd name="T4" fmla="*/ 1467 w 1468"/>
                <a:gd name="T5" fmla="*/ 1059 h 1060"/>
                <a:gd name="T6" fmla="*/ 991 w 1468"/>
                <a:gd name="T7" fmla="*/ 1059 h 1060"/>
                <a:gd name="T8" fmla="*/ 911 w 1468"/>
                <a:gd name="T9" fmla="*/ 829 h 1060"/>
                <a:gd name="T10" fmla="*/ 527 w 1468"/>
                <a:gd name="T11" fmla="*/ 829 h 1060"/>
                <a:gd name="T12" fmla="*/ 453 w 1468"/>
                <a:gd name="T13" fmla="*/ 1059 h 1060"/>
                <a:gd name="T14" fmla="*/ 0 w 1468"/>
                <a:gd name="T15" fmla="*/ 1059 h 1060"/>
                <a:gd name="T16" fmla="*/ 416 w 1468"/>
                <a:gd name="T17" fmla="*/ 0 h 1060"/>
                <a:gd name="T18" fmla="*/ 591 w 1468"/>
                <a:gd name="T19" fmla="*/ 575 h 1060"/>
                <a:gd name="T20" fmla="*/ 856 w 1468"/>
                <a:gd name="T21" fmla="*/ 575 h 1060"/>
                <a:gd name="T22" fmla="*/ 726 w 1468"/>
                <a:gd name="T23" fmla="*/ 228 h 1060"/>
                <a:gd name="T24" fmla="*/ 723 w 1468"/>
                <a:gd name="T25" fmla="*/ 228 h 1060"/>
                <a:gd name="T26" fmla="*/ 591 w 1468"/>
                <a:gd name="T27" fmla="*/ 575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8" h="1060">
                  <a:moveTo>
                    <a:pt x="416" y="0"/>
                  </a:moveTo>
                  <a:lnTo>
                    <a:pt x="1044" y="0"/>
                  </a:lnTo>
                  <a:lnTo>
                    <a:pt x="1467" y="1059"/>
                  </a:lnTo>
                  <a:lnTo>
                    <a:pt x="991" y="1059"/>
                  </a:lnTo>
                  <a:lnTo>
                    <a:pt x="911" y="829"/>
                  </a:lnTo>
                  <a:lnTo>
                    <a:pt x="527" y="829"/>
                  </a:lnTo>
                  <a:lnTo>
                    <a:pt x="453" y="1059"/>
                  </a:lnTo>
                  <a:lnTo>
                    <a:pt x="0" y="1059"/>
                  </a:lnTo>
                  <a:lnTo>
                    <a:pt x="416" y="0"/>
                  </a:lnTo>
                  <a:close/>
                  <a:moveTo>
                    <a:pt x="591" y="575"/>
                  </a:moveTo>
                  <a:lnTo>
                    <a:pt x="856" y="575"/>
                  </a:lnTo>
                  <a:lnTo>
                    <a:pt x="726" y="228"/>
                  </a:lnTo>
                  <a:lnTo>
                    <a:pt x="723" y="228"/>
                  </a:lnTo>
                  <a:lnTo>
                    <a:pt x="591" y="57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2" name="Freeform 138">
              <a:extLst>
                <a:ext uri="{FF2B5EF4-FFF2-40B4-BE49-F238E27FC236}">
                  <a16:creationId xmlns:a16="http://schemas.microsoft.com/office/drawing/2014/main" id="{381E6FCA-A6DE-D841-A3F4-328F3EF02567}"/>
                </a:ext>
              </a:extLst>
            </p:cNvPr>
            <p:cNvSpPr>
              <a:spLocks noChangeArrowheads="1"/>
            </p:cNvSpPr>
            <p:nvPr/>
          </p:nvSpPr>
          <p:spPr bwMode="auto">
            <a:xfrm>
              <a:off x="3886200" y="2017713"/>
              <a:ext cx="438150" cy="381000"/>
            </a:xfrm>
            <a:custGeom>
              <a:avLst/>
              <a:gdLst>
                <a:gd name="T0" fmla="*/ 760 w 1217"/>
                <a:gd name="T1" fmla="*/ 0 h 1060"/>
                <a:gd name="T2" fmla="*/ 1216 w 1217"/>
                <a:gd name="T3" fmla="*/ 0 h 1060"/>
                <a:gd name="T4" fmla="*/ 1216 w 1217"/>
                <a:gd name="T5" fmla="*/ 1059 h 1060"/>
                <a:gd name="T6" fmla="*/ 760 w 1217"/>
                <a:gd name="T7" fmla="*/ 1059 h 1060"/>
                <a:gd name="T8" fmla="*/ 760 w 1217"/>
                <a:gd name="T9" fmla="*/ 678 h 1060"/>
                <a:gd name="T10" fmla="*/ 456 w 1217"/>
                <a:gd name="T11" fmla="*/ 678 h 1060"/>
                <a:gd name="T12" fmla="*/ 456 w 1217"/>
                <a:gd name="T13" fmla="*/ 1059 h 1060"/>
                <a:gd name="T14" fmla="*/ 0 w 1217"/>
                <a:gd name="T15" fmla="*/ 1059 h 1060"/>
                <a:gd name="T16" fmla="*/ 0 w 1217"/>
                <a:gd name="T17" fmla="*/ 0 h 1060"/>
                <a:gd name="T18" fmla="*/ 456 w 1217"/>
                <a:gd name="T19" fmla="*/ 0 h 1060"/>
                <a:gd name="T20" fmla="*/ 456 w 1217"/>
                <a:gd name="T21" fmla="*/ 365 h 1060"/>
                <a:gd name="T22" fmla="*/ 760 w 1217"/>
                <a:gd name="T23" fmla="*/ 365 h 1060"/>
                <a:gd name="T24" fmla="*/ 760 w 1217"/>
                <a:gd name="T25" fmla="*/ 0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7" h="1060">
                  <a:moveTo>
                    <a:pt x="760" y="0"/>
                  </a:moveTo>
                  <a:lnTo>
                    <a:pt x="1216" y="0"/>
                  </a:lnTo>
                  <a:lnTo>
                    <a:pt x="1216" y="1059"/>
                  </a:lnTo>
                  <a:lnTo>
                    <a:pt x="760" y="1059"/>
                  </a:lnTo>
                  <a:lnTo>
                    <a:pt x="760" y="678"/>
                  </a:lnTo>
                  <a:lnTo>
                    <a:pt x="456" y="678"/>
                  </a:lnTo>
                  <a:lnTo>
                    <a:pt x="456" y="1059"/>
                  </a:lnTo>
                  <a:lnTo>
                    <a:pt x="0" y="1059"/>
                  </a:lnTo>
                  <a:lnTo>
                    <a:pt x="0" y="0"/>
                  </a:lnTo>
                  <a:lnTo>
                    <a:pt x="456" y="0"/>
                  </a:lnTo>
                  <a:lnTo>
                    <a:pt x="456" y="365"/>
                  </a:lnTo>
                  <a:lnTo>
                    <a:pt x="760" y="365"/>
                  </a:lnTo>
                  <a:lnTo>
                    <a:pt x="76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3" name="Freeform 139">
              <a:extLst>
                <a:ext uri="{FF2B5EF4-FFF2-40B4-BE49-F238E27FC236}">
                  <a16:creationId xmlns:a16="http://schemas.microsoft.com/office/drawing/2014/main" id="{056093A4-A802-4349-A64C-94616DCF50A0}"/>
                </a:ext>
              </a:extLst>
            </p:cNvPr>
            <p:cNvSpPr>
              <a:spLocks noChangeArrowheads="1"/>
            </p:cNvSpPr>
            <p:nvPr/>
          </p:nvSpPr>
          <p:spPr bwMode="auto">
            <a:xfrm>
              <a:off x="4365625" y="2011363"/>
              <a:ext cx="476250" cy="395287"/>
            </a:xfrm>
            <a:custGeom>
              <a:avLst/>
              <a:gdLst>
                <a:gd name="T0" fmla="*/ 657 w 1322"/>
                <a:gd name="T1" fmla="*/ 1097 h 1098"/>
                <a:gd name="T2" fmla="*/ 0 w 1322"/>
                <a:gd name="T3" fmla="*/ 549 h 1098"/>
                <a:gd name="T4" fmla="*/ 657 w 1322"/>
                <a:gd name="T5" fmla="*/ 0 h 1098"/>
                <a:gd name="T6" fmla="*/ 1319 w 1322"/>
                <a:gd name="T7" fmla="*/ 549 h 1098"/>
                <a:gd name="T8" fmla="*/ 657 w 1322"/>
                <a:gd name="T9" fmla="*/ 1097 h 1098"/>
                <a:gd name="T10" fmla="*/ 657 w 1322"/>
                <a:gd name="T11" fmla="*/ 843 h 1098"/>
                <a:gd name="T12" fmla="*/ 845 w 1322"/>
                <a:gd name="T13" fmla="*/ 549 h 1098"/>
                <a:gd name="T14" fmla="*/ 657 w 1322"/>
                <a:gd name="T15" fmla="*/ 255 h 1098"/>
                <a:gd name="T16" fmla="*/ 474 w 1322"/>
                <a:gd name="T17" fmla="*/ 549 h 1098"/>
                <a:gd name="T18" fmla="*/ 657 w 1322"/>
                <a:gd name="T19" fmla="*/ 843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2" h="1098">
                  <a:moveTo>
                    <a:pt x="657" y="1097"/>
                  </a:moveTo>
                  <a:cubicBezTo>
                    <a:pt x="241" y="1097"/>
                    <a:pt x="0" y="909"/>
                    <a:pt x="0" y="549"/>
                  </a:cubicBezTo>
                  <a:cubicBezTo>
                    <a:pt x="0" y="194"/>
                    <a:pt x="244" y="0"/>
                    <a:pt x="657" y="0"/>
                  </a:cubicBezTo>
                  <a:cubicBezTo>
                    <a:pt x="1072" y="0"/>
                    <a:pt x="1319" y="194"/>
                    <a:pt x="1319" y="549"/>
                  </a:cubicBezTo>
                  <a:cubicBezTo>
                    <a:pt x="1321" y="911"/>
                    <a:pt x="1072" y="1097"/>
                    <a:pt x="657" y="1097"/>
                  </a:cubicBezTo>
                  <a:close/>
                  <a:moveTo>
                    <a:pt x="657" y="843"/>
                  </a:moveTo>
                  <a:cubicBezTo>
                    <a:pt x="837" y="843"/>
                    <a:pt x="842" y="662"/>
                    <a:pt x="845" y="549"/>
                  </a:cubicBezTo>
                  <a:cubicBezTo>
                    <a:pt x="842" y="451"/>
                    <a:pt x="831" y="255"/>
                    <a:pt x="657" y="255"/>
                  </a:cubicBezTo>
                  <a:cubicBezTo>
                    <a:pt x="487" y="255"/>
                    <a:pt x="474" y="448"/>
                    <a:pt x="474" y="549"/>
                  </a:cubicBezTo>
                  <a:cubicBezTo>
                    <a:pt x="477" y="662"/>
                    <a:pt x="495" y="843"/>
                    <a:pt x="657" y="84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39680815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369332"/>
          </a:xfrm>
        </p:spPr>
        <p:txBody>
          <a:bodyPr vert="horz" wrap="square" lIns="0" tIns="0" rIns="0" bIns="0" rtlCol="0" anchor="t" anchorCtr="0">
            <a:noAutofit/>
          </a:bodyPr>
          <a:lstStyle>
            <a:lvl1pPr>
              <a:defRPr lang="en-US" dirty="0"/>
            </a:lvl1pPr>
          </a:lstStyle>
          <a:p>
            <a:pPr lvl="0"/>
            <a:r>
              <a:rPr lang="en-US"/>
              <a:t>Click to edit Master title style</a:t>
            </a:r>
            <a:endParaRPr lang="en-US"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572142"/>
            <a:ext cx="11082528" cy="276999"/>
          </a:xfrm>
          <a:prstGeom prst="rect">
            <a:avLst/>
          </a:prstGeom>
        </p:spPr>
        <p:txBody>
          <a:bodyPr vert="horz" wrap="square" lIns="0" tIns="0" rIns="0" bIns="0" rtlCol="0">
            <a:noAutofit/>
          </a:bodyPr>
          <a:lstStyle>
            <a:lvl1pPr>
              <a:defRPr lang="en-US" sz="1800" b="0" dirty="0"/>
            </a:lvl1pPr>
          </a:lstStyle>
          <a:p>
            <a:pPr lvl="0">
              <a:buNone/>
            </a:pPr>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587339" y="6488153"/>
            <a:ext cx="325501" cy="138499"/>
          </a:xfrm>
          <a:prstGeom prst="rect">
            <a:avLst/>
          </a:prstGeom>
          <a:noFill/>
          <a:ln w="9525" algn="ctr">
            <a:noFill/>
            <a:miter lim="800000"/>
            <a:headEnd/>
            <a:tailEnd/>
          </a:ln>
          <a:effectLst/>
        </p:spPr>
        <p:txBody>
          <a:bodyPr wrap="square" lIns="0" tIns="0" rIns="0" bIns="0" anchor="b">
            <a:spAutoFit/>
          </a:bodyPr>
          <a:lstStyle/>
          <a:p>
            <a:pPr algn="ct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ct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6"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4218877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00FA3C-AE9F-364D-85E3-F169550E50B3}"/>
              </a:ext>
            </a:extLst>
          </p:cNvPr>
          <p:cNvSpPr/>
          <p:nvPr userDrawn="1"/>
        </p:nvSpPr>
        <p:spPr>
          <a:xfrm>
            <a:off x="0" y="1"/>
            <a:ext cx="12192000" cy="5975011"/>
          </a:xfrm>
          <a:prstGeom prst="rect">
            <a:avLst/>
          </a:prstGeom>
          <a:gradFill flip="none" rotWithShape="1">
            <a:gsLst>
              <a:gs pos="10982">
                <a:srgbClr val="FFFFFF"/>
              </a:gs>
              <a:gs pos="86000">
                <a:schemeClr val="bg1"/>
              </a:gs>
              <a:gs pos="94000">
                <a:srgbClr val="EDEDE6"/>
              </a:gs>
              <a:gs pos="38000">
                <a:schemeClr val="bg1"/>
              </a:gs>
              <a:gs pos="65000">
                <a:srgbClr val="EDEDE6"/>
              </a:gs>
              <a:gs pos="0">
                <a:srgbClr val="EDEDE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14" name="Rectangle 13"/>
          <p:cNvSpPr/>
          <p:nvPr userDrawn="1"/>
        </p:nvSpPr>
        <p:spPr>
          <a:xfrm>
            <a:off x="0" y="5902241"/>
            <a:ext cx="12192000" cy="955767"/>
          </a:xfrm>
          <a:prstGeom prst="rect">
            <a:avLst/>
          </a:prstGeom>
          <a:gradFill flip="none" rotWithShape="1">
            <a:gsLst>
              <a:gs pos="0">
                <a:schemeClr val="tx2">
                  <a:lumMod val="50000"/>
                </a:schemeClr>
              </a:gs>
              <a:gs pos="77000">
                <a:schemeClr val="tx2"/>
              </a:gs>
              <a:gs pos="20000">
                <a:schemeClr val="tx2">
                  <a:lumMod val="75000"/>
                </a:schemeClr>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highlight>
                <a:srgbClr val="FFDD0F"/>
              </a:highlight>
            </a:endParaRPr>
          </a:p>
        </p:txBody>
      </p:sp>
      <p:sp>
        <p:nvSpPr>
          <p:cNvPr id="12" name="Content Placeholder 2"/>
          <p:cNvSpPr>
            <a:spLocks noGrp="1"/>
          </p:cNvSpPr>
          <p:nvPr>
            <p:ph sz="quarter" idx="13" hasCustomPrompt="1"/>
          </p:nvPr>
        </p:nvSpPr>
        <p:spPr>
          <a:xfrm>
            <a:off x="493154" y="1208859"/>
            <a:ext cx="11134613" cy="4372127"/>
          </a:xfrm>
        </p:spPr>
        <p:txBody>
          <a:bodyPr/>
          <a:lstStyle>
            <a:lvl1pPr>
              <a:lnSpc>
                <a:spcPct val="100000"/>
              </a:lnSpc>
              <a:buClr>
                <a:srgbClr val="9E1F63"/>
              </a:buClr>
              <a:defRPr sz="1800" b="0" cap="none" spc="-30" baseline="0">
                <a:solidFill>
                  <a:schemeClr val="tx1">
                    <a:lumMod val="65000"/>
                    <a:lumOff val="35000"/>
                  </a:schemeClr>
                </a:solidFill>
                <a:latin typeface="Calibri" panose="020F0502020204030204" pitchFamily="34" charset="0"/>
                <a:cs typeface="Calibri" panose="020F0502020204030204" pitchFamily="34" charset="0"/>
              </a:defRPr>
            </a:lvl1pPr>
            <a:lvl2pPr marL="685800" indent="-228600">
              <a:lnSpc>
                <a:spcPct val="100000"/>
              </a:lnSpc>
              <a:buClr>
                <a:srgbClr val="9E1F63"/>
              </a:buClr>
              <a:buSzPct val="85000"/>
              <a:buFont typeface="Wingdings" charset="2"/>
              <a:buChar char="Ø"/>
              <a:defRPr sz="1800" cap="none" spc="-30" baseline="0">
                <a:solidFill>
                  <a:schemeClr val="tx1">
                    <a:lumMod val="65000"/>
                    <a:lumOff val="35000"/>
                  </a:schemeClr>
                </a:solidFill>
                <a:latin typeface="Calibri" panose="020F0502020204030204" pitchFamily="34" charset="0"/>
                <a:cs typeface="Calibri" panose="020F0502020204030204" pitchFamily="34" charset="0"/>
              </a:defRPr>
            </a:lvl2pPr>
            <a:lvl3pPr marL="1143000" indent="-228600">
              <a:lnSpc>
                <a:spcPct val="100000"/>
              </a:lnSpc>
              <a:buClr>
                <a:schemeClr val="tx1">
                  <a:lumMod val="50000"/>
                  <a:lumOff val="50000"/>
                </a:schemeClr>
              </a:buClr>
              <a:buSzPct val="80000"/>
              <a:buFont typeface="Arial" charset="0"/>
              <a:buChar char="•"/>
              <a:defRPr cap="none">
                <a:latin typeface="Calibri" panose="020F0502020204030204" pitchFamily="34" charset="0"/>
                <a:cs typeface="Calibri" panose="020F0502020204030204" pitchFamily="34" charset="0"/>
              </a:defRPr>
            </a:lvl3pPr>
            <a:lvl4pPr>
              <a:defRPr cap="none">
                <a:latin typeface="Calibri" panose="020F0502020204030204" pitchFamily="34" charset="0"/>
                <a:cs typeface="Calibri" panose="020F0502020204030204" pitchFamily="34" charset="0"/>
              </a:defRPr>
            </a:lvl4pPr>
            <a:lvl5pPr>
              <a:defRPr cap="none">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137872" y="6326141"/>
            <a:ext cx="764217" cy="250830"/>
          </a:xfrm>
        </p:spPr>
        <p:txBody>
          <a:bodyPr/>
          <a:lstStyle>
            <a:lvl1pPr>
              <a:defRPr sz="1200">
                <a:solidFill>
                  <a:schemeClr val="bg1">
                    <a:lumMod val="85000"/>
                  </a:schemeClr>
                </a:solidFill>
              </a:defRPr>
            </a:lvl1pPr>
          </a:lstStyle>
          <a:p>
            <a:fld id="{6D22F896-40B5-4ADD-8801-0D06FADFA095}" type="slidenum">
              <a:rPr lang="en-US" smtClean="0"/>
              <a:pPr/>
              <a:t>‹#›</a:t>
            </a:fld>
            <a:endParaRPr lang="en-US" dirty="0"/>
          </a:p>
        </p:txBody>
      </p:sp>
      <p:sp>
        <p:nvSpPr>
          <p:cNvPr id="16" name="Title 1">
            <a:extLst>
              <a:ext uri="{FF2B5EF4-FFF2-40B4-BE49-F238E27FC236}">
                <a16:creationId xmlns:a16="http://schemas.microsoft.com/office/drawing/2014/main" id="{1A09BD29-924B-9846-9702-13BA75CC63E6}"/>
              </a:ext>
            </a:extLst>
          </p:cNvPr>
          <p:cNvSpPr>
            <a:spLocks noGrp="1"/>
          </p:cNvSpPr>
          <p:nvPr>
            <p:ph type="title" hasCustomPrompt="1"/>
          </p:nvPr>
        </p:nvSpPr>
        <p:spPr>
          <a:xfrm>
            <a:off x="493152" y="381001"/>
            <a:ext cx="10364450" cy="761133"/>
          </a:xfrm>
          <a:noFill/>
          <a:ln>
            <a:noFill/>
          </a:ln>
        </p:spPr>
        <p:txBody>
          <a:bodyPr>
            <a:normAutofit/>
          </a:bodyPr>
          <a:lstStyle>
            <a:lvl1pPr algn="l">
              <a:defRPr sz="3200" b="1" i="0" cap="none" spc="-50" baseline="0">
                <a:solidFill>
                  <a:srgbClr val="9E1F63"/>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BBE06811-1A20-8E43-8350-DF5ECC8D3237}"/>
              </a:ext>
            </a:extLst>
          </p:cNvPr>
          <p:cNvCxnSpPr>
            <a:cxnSpLocks/>
          </p:cNvCxnSpPr>
          <p:nvPr userDrawn="1"/>
        </p:nvCxnSpPr>
        <p:spPr>
          <a:xfrm>
            <a:off x="584594" y="1061366"/>
            <a:ext cx="1104317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5F992CF-11DA-BC47-8551-9659E14CB2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010" y="6204680"/>
            <a:ext cx="5283200" cy="381000"/>
          </a:xfrm>
          <a:prstGeom prst="rect">
            <a:avLst/>
          </a:prstGeom>
        </p:spPr>
      </p:pic>
    </p:spTree>
    <p:extLst>
      <p:ext uri="{BB962C8B-B14F-4D97-AF65-F5344CB8AC3E}">
        <p14:creationId xmlns:p14="http://schemas.microsoft.com/office/powerpoint/2010/main" val="3973023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00FA3C-AE9F-364D-85E3-F169550E50B3}"/>
              </a:ext>
            </a:extLst>
          </p:cNvPr>
          <p:cNvSpPr/>
          <p:nvPr userDrawn="1"/>
        </p:nvSpPr>
        <p:spPr>
          <a:xfrm>
            <a:off x="0" y="1"/>
            <a:ext cx="12192000" cy="5975011"/>
          </a:xfrm>
          <a:prstGeom prst="rect">
            <a:avLst/>
          </a:prstGeom>
          <a:gradFill flip="none" rotWithShape="1">
            <a:gsLst>
              <a:gs pos="10982">
                <a:srgbClr val="FFFFFF"/>
              </a:gs>
              <a:gs pos="86000">
                <a:schemeClr val="bg1"/>
              </a:gs>
              <a:gs pos="94000">
                <a:srgbClr val="EDEDE6"/>
              </a:gs>
              <a:gs pos="38000">
                <a:schemeClr val="bg1"/>
              </a:gs>
              <a:gs pos="65000">
                <a:srgbClr val="EDEDE6"/>
              </a:gs>
              <a:gs pos="0">
                <a:srgbClr val="EDEDE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14" name="Rectangle 13"/>
          <p:cNvSpPr/>
          <p:nvPr userDrawn="1"/>
        </p:nvSpPr>
        <p:spPr>
          <a:xfrm>
            <a:off x="0" y="5902241"/>
            <a:ext cx="12192000" cy="955767"/>
          </a:xfrm>
          <a:prstGeom prst="rect">
            <a:avLst/>
          </a:prstGeom>
          <a:gradFill flip="none" rotWithShape="1">
            <a:gsLst>
              <a:gs pos="0">
                <a:schemeClr val="tx2">
                  <a:lumMod val="50000"/>
                </a:schemeClr>
              </a:gs>
              <a:gs pos="77000">
                <a:schemeClr val="tx2"/>
              </a:gs>
              <a:gs pos="20000">
                <a:schemeClr val="tx2">
                  <a:lumMod val="75000"/>
                </a:schemeClr>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highlight>
                <a:srgbClr val="FFDD0F"/>
              </a:highlight>
            </a:endParaRPr>
          </a:p>
        </p:txBody>
      </p:sp>
      <p:sp>
        <p:nvSpPr>
          <p:cNvPr id="12" name="Content Placeholder 2"/>
          <p:cNvSpPr>
            <a:spLocks noGrp="1"/>
          </p:cNvSpPr>
          <p:nvPr>
            <p:ph sz="quarter" idx="13" hasCustomPrompt="1"/>
          </p:nvPr>
        </p:nvSpPr>
        <p:spPr>
          <a:xfrm>
            <a:off x="493154" y="1208859"/>
            <a:ext cx="11134613" cy="4372127"/>
          </a:xfrm>
        </p:spPr>
        <p:txBody>
          <a:bodyPr/>
          <a:lstStyle>
            <a:lvl1pPr>
              <a:lnSpc>
                <a:spcPct val="100000"/>
              </a:lnSpc>
              <a:buClr>
                <a:srgbClr val="9E1F63"/>
              </a:buClr>
              <a:defRPr sz="1800" b="0" cap="none" spc="-30" baseline="0">
                <a:solidFill>
                  <a:schemeClr val="tx1">
                    <a:lumMod val="65000"/>
                    <a:lumOff val="35000"/>
                  </a:schemeClr>
                </a:solidFill>
                <a:latin typeface="Calibri" panose="020F0502020204030204" pitchFamily="34" charset="0"/>
                <a:cs typeface="Calibri" panose="020F0502020204030204" pitchFamily="34" charset="0"/>
              </a:defRPr>
            </a:lvl1pPr>
            <a:lvl2pPr marL="685800" indent="-228600">
              <a:lnSpc>
                <a:spcPct val="100000"/>
              </a:lnSpc>
              <a:buClr>
                <a:srgbClr val="9E1F63"/>
              </a:buClr>
              <a:buSzPct val="85000"/>
              <a:buFont typeface="Wingdings" charset="2"/>
              <a:buChar char="Ø"/>
              <a:defRPr sz="1800" cap="none" spc="-30" baseline="0">
                <a:solidFill>
                  <a:schemeClr val="tx1">
                    <a:lumMod val="65000"/>
                    <a:lumOff val="35000"/>
                  </a:schemeClr>
                </a:solidFill>
                <a:latin typeface="Calibri" panose="020F0502020204030204" pitchFamily="34" charset="0"/>
                <a:cs typeface="Calibri" panose="020F0502020204030204" pitchFamily="34" charset="0"/>
              </a:defRPr>
            </a:lvl2pPr>
            <a:lvl3pPr marL="1143000" indent="-228600">
              <a:lnSpc>
                <a:spcPct val="100000"/>
              </a:lnSpc>
              <a:buClr>
                <a:schemeClr val="tx1">
                  <a:lumMod val="50000"/>
                  <a:lumOff val="50000"/>
                </a:schemeClr>
              </a:buClr>
              <a:buSzPct val="80000"/>
              <a:buFont typeface="Arial" charset="0"/>
              <a:buChar char="•"/>
              <a:defRPr cap="none">
                <a:latin typeface="Calibri" panose="020F0502020204030204" pitchFamily="34" charset="0"/>
                <a:cs typeface="Calibri" panose="020F0502020204030204" pitchFamily="34" charset="0"/>
              </a:defRPr>
            </a:lvl3pPr>
            <a:lvl4pPr>
              <a:defRPr cap="none">
                <a:latin typeface="Calibri" panose="020F0502020204030204" pitchFamily="34" charset="0"/>
                <a:cs typeface="Calibri" panose="020F0502020204030204" pitchFamily="34" charset="0"/>
              </a:defRPr>
            </a:lvl4pPr>
            <a:lvl5pPr>
              <a:defRPr cap="none">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137872" y="6326141"/>
            <a:ext cx="764217" cy="250830"/>
          </a:xfrm>
        </p:spPr>
        <p:txBody>
          <a:bodyPr/>
          <a:lstStyle>
            <a:lvl1pPr>
              <a:defRPr sz="1200">
                <a:solidFill>
                  <a:schemeClr val="bg1">
                    <a:lumMod val="85000"/>
                  </a:schemeClr>
                </a:solidFill>
              </a:defRPr>
            </a:lvl1pPr>
          </a:lstStyle>
          <a:p>
            <a:fld id="{6D22F896-40B5-4ADD-8801-0D06FADFA095}" type="slidenum">
              <a:rPr lang="en-US" smtClean="0"/>
              <a:pPr/>
              <a:t>‹#›</a:t>
            </a:fld>
            <a:endParaRPr lang="en-US" dirty="0"/>
          </a:p>
        </p:txBody>
      </p:sp>
      <p:sp>
        <p:nvSpPr>
          <p:cNvPr id="16" name="Title 1">
            <a:extLst>
              <a:ext uri="{FF2B5EF4-FFF2-40B4-BE49-F238E27FC236}">
                <a16:creationId xmlns:a16="http://schemas.microsoft.com/office/drawing/2014/main" id="{1A09BD29-924B-9846-9702-13BA75CC63E6}"/>
              </a:ext>
            </a:extLst>
          </p:cNvPr>
          <p:cNvSpPr>
            <a:spLocks noGrp="1"/>
          </p:cNvSpPr>
          <p:nvPr>
            <p:ph type="title" hasCustomPrompt="1"/>
          </p:nvPr>
        </p:nvSpPr>
        <p:spPr>
          <a:xfrm>
            <a:off x="493152" y="381001"/>
            <a:ext cx="10364450" cy="761133"/>
          </a:xfrm>
          <a:noFill/>
          <a:ln>
            <a:noFill/>
          </a:ln>
        </p:spPr>
        <p:txBody>
          <a:bodyPr>
            <a:normAutofit/>
          </a:bodyPr>
          <a:lstStyle>
            <a:lvl1pPr algn="l">
              <a:defRPr sz="3200" b="1" i="0" cap="none" spc="-50" baseline="0">
                <a:solidFill>
                  <a:srgbClr val="9E1F63"/>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BBE06811-1A20-8E43-8350-DF5ECC8D3237}"/>
              </a:ext>
            </a:extLst>
          </p:cNvPr>
          <p:cNvCxnSpPr>
            <a:cxnSpLocks/>
          </p:cNvCxnSpPr>
          <p:nvPr userDrawn="1"/>
        </p:nvCxnSpPr>
        <p:spPr>
          <a:xfrm>
            <a:off x="584594" y="1061366"/>
            <a:ext cx="1104317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5F992CF-11DA-BC47-8551-9659E14CB2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010" y="6204680"/>
            <a:ext cx="5283200" cy="381000"/>
          </a:xfrm>
          <a:prstGeom prst="rect">
            <a:avLst/>
          </a:prstGeom>
        </p:spPr>
      </p:pic>
    </p:spTree>
    <p:extLst>
      <p:ext uri="{BB962C8B-B14F-4D97-AF65-F5344CB8AC3E}">
        <p14:creationId xmlns:p14="http://schemas.microsoft.com/office/powerpoint/2010/main" val="3711527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00FA3C-AE9F-364D-85E3-F169550E50B3}"/>
              </a:ext>
            </a:extLst>
          </p:cNvPr>
          <p:cNvSpPr/>
          <p:nvPr userDrawn="1"/>
        </p:nvSpPr>
        <p:spPr>
          <a:xfrm>
            <a:off x="0" y="1"/>
            <a:ext cx="12192000" cy="5975011"/>
          </a:xfrm>
          <a:prstGeom prst="rect">
            <a:avLst/>
          </a:prstGeom>
          <a:gradFill flip="none" rotWithShape="1">
            <a:gsLst>
              <a:gs pos="10982">
                <a:srgbClr val="FFFFFF"/>
              </a:gs>
              <a:gs pos="86000">
                <a:schemeClr val="bg1"/>
              </a:gs>
              <a:gs pos="94000">
                <a:srgbClr val="EDEDE6"/>
              </a:gs>
              <a:gs pos="38000">
                <a:schemeClr val="bg1"/>
              </a:gs>
              <a:gs pos="65000">
                <a:srgbClr val="EDEDE6"/>
              </a:gs>
              <a:gs pos="0">
                <a:srgbClr val="EDEDE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14" name="Rectangle 13"/>
          <p:cNvSpPr/>
          <p:nvPr userDrawn="1"/>
        </p:nvSpPr>
        <p:spPr>
          <a:xfrm>
            <a:off x="0" y="5902241"/>
            <a:ext cx="12192000" cy="955767"/>
          </a:xfrm>
          <a:prstGeom prst="rect">
            <a:avLst/>
          </a:prstGeom>
          <a:gradFill flip="none" rotWithShape="1">
            <a:gsLst>
              <a:gs pos="0">
                <a:schemeClr val="tx2">
                  <a:lumMod val="50000"/>
                </a:schemeClr>
              </a:gs>
              <a:gs pos="77000">
                <a:schemeClr val="tx2"/>
              </a:gs>
              <a:gs pos="20000">
                <a:schemeClr val="tx2">
                  <a:lumMod val="75000"/>
                </a:schemeClr>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highlight>
                <a:srgbClr val="FFDD0F"/>
              </a:highlight>
            </a:endParaRPr>
          </a:p>
        </p:txBody>
      </p:sp>
      <p:sp>
        <p:nvSpPr>
          <p:cNvPr id="12" name="Content Placeholder 2"/>
          <p:cNvSpPr>
            <a:spLocks noGrp="1"/>
          </p:cNvSpPr>
          <p:nvPr>
            <p:ph sz="quarter" idx="13" hasCustomPrompt="1"/>
          </p:nvPr>
        </p:nvSpPr>
        <p:spPr>
          <a:xfrm>
            <a:off x="493154" y="1208859"/>
            <a:ext cx="11134613" cy="4372127"/>
          </a:xfrm>
        </p:spPr>
        <p:txBody>
          <a:bodyPr/>
          <a:lstStyle>
            <a:lvl1pPr>
              <a:lnSpc>
                <a:spcPct val="100000"/>
              </a:lnSpc>
              <a:buClr>
                <a:srgbClr val="9E1F63"/>
              </a:buClr>
              <a:defRPr sz="1800" b="0" cap="none" spc="-30" baseline="0">
                <a:solidFill>
                  <a:schemeClr val="tx1">
                    <a:lumMod val="65000"/>
                    <a:lumOff val="35000"/>
                  </a:schemeClr>
                </a:solidFill>
                <a:latin typeface="Calibri" panose="020F0502020204030204" pitchFamily="34" charset="0"/>
                <a:cs typeface="Calibri" panose="020F0502020204030204" pitchFamily="34" charset="0"/>
              </a:defRPr>
            </a:lvl1pPr>
            <a:lvl2pPr marL="685800" indent="-228600">
              <a:lnSpc>
                <a:spcPct val="100000"/>
              </a:lnSpc>
              <a:buClr>
                <a:srgbClr val="9E1F63"/>
              </a:buClr>
              <a:buSzPct val="85000"/>
              <a:buFont typeface="Wingdings" charset="2"/>
              <a:buChar char="Ø"/>
              <a:defRPr sz="1800" cap="none" spc="-30" baseline="0">
                <a:solidFill>
                  <a:schemeClr val="tx1">
                    <a:lumMod val="65000"/>
                    <a:lumOff val="35000"/>
                  </a:schemeClr>
                </a:solidFill>
                <a:latin typeface="Calibri" panose="020F0502020204030204" pitchFamily="34" charset="0"/>
                <a:cs typeface="Calibri" panose="020F0502020204030204" pitchFamily="34" charset="0"/>
              </a:defRPr>
            </a:lvl2pPr>
            <a:lvl3pPr marL="1143000" indent="-228600">
              <a:lnSpc>
                <a:spcPct val="100000"/>
              </a:lnSpc>
              <a:buClr>
                <a:schemeClr val="tx1">
                  <a:lumMod val="50000"/>
                  <a:lumOff val="50000"/>
                </a:schemeClr>
              </a:buClr>
              <a:buSzPct val="80000"/>
              <a:buFont typeface="Arial" charset="0"/>
              <a:buChar char="•"/>
              <a:defRPr cap="none">
                <a:latin typeface="Calibri" panose="020F0502020204030204" pitchFamily="34" charset="0"/>
                <a:cs typeface="Calibri" panose="020F0502020204030204" pitchFamily="34" charset="0"/>
              </a:defRPr>
            </a:lvl3pPr>
            <a:lvl4pPr>
              <a:defRPr cap="none">
                <a:latin typeface="Calibri" panose="020F0502020204030204" pitchFamily="34" charset="0"/>
                <a:cs typeface="Calibri" panose="020F0502020204030204" pitchFamily="34" charset="0"/>
              </a:defRPr>
            </a:lvl4pPr>
            <a:lvl5pPr>
              <a:defRPr cap="none">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137872" y="6326141"/>
            <a:ext cx="764217" cy="250830"/>
          </a:xfrm>
        </p:spPr>
        <p:txBody>
          <a:bodyPr/>
          <a:lstStyle>
            <a:lvl1pPr>
              <a:defRPr sz="1200">
                <a:solidFill>
                  <a:schemeClr val="bg1">
                    <a:lumMod val="85000"/>
                  </a:schemeClr>
                </a:solidFill>
              </a:defRPr>
            </a:lvl1pPr>
          </a:lstStyle>
          <a:p>
            <a:fld id="{6D22F896-40B5-4ADD-8801-0D06FADFA095}" type="slidenum">
              <a:rPr lang="en-US" smtClean="0"/>
              <a:pPr/>
              <a:t>‹#›</a:t>
            </a:fld>
            <a:endParaRPr lang="en-US" dirty="0"/>
          </a:p>
        </p:txBody>
      </p:sp>
      <p:sp>
        <p:nvSpPr>
          <p:cNvPr id="16" name="Title 1">
            <a:extLst>
              <a:ext uri="{FF2B5EF4-FFF2-40B4-BE49-F238E27FC236}">
                <a16:creationId xmlns:a16="http://schemas.microsoft.com/office/drawing/2014/main" id="{1A09BD29-924B-9846-9702-13BA75CC63E6}"/>
              </a:ext>
            </a:extLst>
          </p:cNvPr>
          <p:cNvSpPr>
            <a:spLocks noGrp="1"/>
          </p:cNvSpPr>
          <p:nvPr>
            <p:ph type="title" hasCustomPrompt="1"/>
          </p:nvPr>
        </p:nvSpPr>
        <p:spPr>
          <a:xfrm>
            <a:off x="493152" y="381001"/>
            <a:ext cx="10364450" cy="761133"/>
          </a:xfrm>
          <a:noFill/>
          <a:ln>
            <a:noFill/>
          </a:ln>
        </p:spPr>
        <p:txBody>
          <a:bodyPr>
            <a:normAutofit/>
          </a:bodyPr>
          <a:lstStyle>
            <a:lvl1pPr algn="l">
              <a:defRPr sz="3200" b="1" i="0" cap="none" spc="-50" baseline="0">
                <a:solidFill>
                  <a:srgbClr val="9E1F63"/>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BBE06811-1A20-8E43-8350-DF5ECC8D3237}"/>
              </a:ext>
            </a:extLst>
          </p:cNvPr>
          <p:cNvCxnSpPr>
            <a:cxnSpLocks/>
          </p:cNvCxnSpPr>
          <p:nvPr userDrawn="1"/>
        </p:nvCxnSpPr>
        <p:spPr>
          <a:xfrm>
            <a:off x="584594" y="1061366"/>
            <a:ext cx="1104317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5F992CF-11DA-BC47-8551-9659E14CB2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010" y="6204680"/>
            <a:ext cx="5283200" cy="381000"/>
          </a:xfrm>
          <a:prstGeom prst="rect">
            <a:avLst/>
          </a:prstGeom>
        </p:spPr>
      </p:pic>
    </p:spTree>
    <p:extLst>
      <p:ext uri="{BB962C8B-B14F-4D97-AF65-F5344CB8AC3E}">
        <p14:creationId xmlns:p14="http://schemas.microsoft.com/office/powerpoint/2010/main" val="3316375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F38D2-D0DC-4931-A6BE-822940830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20660B-F8CF-464A-A671-2F06A0FCFF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833FD-E08C-464E-A849-F0722E0FB6F1}"/>
              </a:ext>
            </a:extLst>
          </p:cNvPr>
          <p:cNvSpPr>
            <a:spLocks noGrp="1"/>
          </p:cNvSpPr>
          <p:nvPr>
            <p:ph type="dt" sz="half" idx="10"/>
          </p:nvPr>
        </p:nvSpPr>
        <p:spPr/>
        <p:txBody>
          <a:bodyPr/>
          <a:lstStyle/>
          <a:p>
            <a:fld id="{EF9A5BFA-D03A-4BBC-949B-F7AD3CAB3A7C}" type="datetimeFigureOut">
              <a:rPr lang="en-US" smtClean="0"/>
              <a:t>2/18/2021</a:t>
            </a:fld>
            <a:endParaRPr lang="en-US"/>
          </a:p>
        </p:txBody>
      </p:sp>
      <p:sp>
        <p:nvSpPr>
          <p:cNvPr id="5" name="Footer Placeholder 4">
            <a:extLst>
              <a:ext uri="{FF2B5EF4-FFF2-40B4-BE49-F238E27FC236}">
                <a16:creationId xmlns:a16="http://schemas.microsoft.com/office/drawing/2014/main" id="{08277EB8-F44F-43BC-A4A5-2794787EC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AAFF5A-E64D-436E-ACFB-9B4B5973A1B0}"/>
              </a:ext>
            </a:extLst>
          </p:cNvPr>
          <p:cNvSpPr>
            <a:spLocks noGrp="1"/>
          </p:cNvSpPr>
          <p:nvPr>
            <p:ph type="sldNum" sz="quarter" idx="12"/>
          </p:nvPr>
        </p:nvSpPr>
        <p:spPr/>
        <p:txBody>
          <a:bodyPr/>
          <a:lstStyle/>
          <a:p>
            <a:fld id="{81174480-CDEF-4F1C-B8C7-491DDE0A55DD}" type="slidenum">
              <a:rPr lang="en-US" smtClean="0"/>
              <a:t>‹#›</a:t>
            </a:fld>
            <a:endParaRPr lang="en-US"/>
          </a:p>
        </p:txBody>
      </p:sp>
    </p:spTree>
    <p:extLst>
      <p:ext uri="{BB962C8B-B14F-4D97-AF65-F5344CB8AC3E}">
        <p14:creationId xmlns:p14="http://schemas.microsoft.com/office/powerpoint/2010/main" val="3459380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Layouts 2">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956" y="1590"/>
          <a:ext cx="1953" cy="1587"/>
        </p:xfrm>
        <a:graphic>
          <a:graphicData uri="http://schemas.openxmlformats.org/presentationml/2006/ole">
            <mc:AlternateContent xmlns:mc="http://schemas.openxmlformats.org/markup-compatibility/2006">
              <mc:Choice xmlns:v="urn:schemas-microsoft-com:vml" Requires="v">
                <p:oleObj name="think-cell Slide" r:id="rId4" imgW="476" imgH="357" progId="TCLayout.ActiveDocument.1">
                  <p:embed/>
                </p:oleObj>
              </mc:Choice>
              <mc:Fallback>
                <p:oleObj name="think-cell Slide" r:id="rId4" imgW="476" imgH="357" progId="TCLayout.ActiveDocument.1">
                  <p:embed/>
                  <p:pic>
                    <p:nvPicPr>
                      <p:cNvPr id="3" name="Object 2" hidden="1"/>
                      <p:cNvPicPr/>
                      <p:nvPr/>
                    </p:nvPicPr>
                    <p:blipFill>
                      <a:blip r:embed="rId5"/>
                      <a:stretch>
                        <a:fillRect/>
                      </a:stretch>
                    </p:blipFill>
                    <p:spPr>
                      <a:xfrm>
                        <a:off x="1956" y="1590"/>
                        <a:ext cx="1953"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64BA69C-0BFA-4197-BF45-8EC652D78058}"/>
              </a:ext>
            </a:extLst>
          </p:cNvPr>
          <p:cNvSpPr/>
          <p:nvPr userDrawn="1">
            <p:custDataLst>
              <p:tags r:id="rId2"/>
            </p:custDataLst>
          </p:nvPr>
        </p:nvSpPr>
        <p:spPr>
          <a:xfrm>
            <a:off x="0" y="0"/>
            <a:ext cx="195384"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585" b="0" i="0" baseline="0" dirty="0" err="1">
              <a:solidFill>
                <a:srgbClr val="FFFFFF"/>
              </a:solidFill>
              <a:latin typeface="Calibri" panose="020F0502020204030204" pitchFamily="34" charset="0"/>
              <a:ea typeface="+mj-ea"/>
              <a:cs typeface="+mj-cs"/>
              <a:sym typeface="Calibri" panose="020F0502020204030204" pitchFamily="34" charset="0"/>
            </a:endParaRPr>
          </a:p>
        </p:txBody>
      </p:sp>
      <p:sp>
        <p:nvSpPr>
          <p:cNvPr id="4" name="Title 3"/>
          <p:cNvSpPr>
            <a:spLocks noGrp="1"/>
          </p:cNvSpPr>
          <p:nvPr>
            <p:ph type="title" hasCustomPrompt="1"/>
          </p:nvPr>
        </p:nvSpPr>
        <p:spPr>
          <a:xfrm>
            <a:off x="775385" y="622801"/>
            <a:ext cx="10642708" cy="358047"/>
          </a:xfrm>
        </p:spPr>
        <p:txBody>
          <a:bodyPr/>
          <a:lstStyle>
            <a:lvl1pPr>
              <a:defRPr sz="2585">
                <a:solidFill>
                  <a:schemeClr val="bg1"/>
                </a:solidFill>
                <a:latin typeface="+mj-lt"/>
                <a:ea typeface="+mj-ea"/>
                <a:cs typeface="+mj-cs"/>
                <a:sym typeface="+mj-lt"/>
              </a:defRPr>
            </a:lvl1pPr>
          </a:lstStyle>
          <a:p>
            <a:r>
              <a:rPr lang="en-US" dirty="0"/>
              <a:t>Click to add title</a:t>
            </a:r>
          </a:p>
        </p:txBody>
      </p:sp>
      <p:sp>
        <p:nvSpPr>
          <p:cNvPr id="7" name="Page"/>
          <p:cNvSpPr txBox="1"/>
          <p:nvPr userDrawn="1"/>
        </p:nvSpPr>
        <p:spPr>
          <a:xfrm>
            <a:off x="11217159" y="6559527"/>
            <a:ext cx="200933" cy="142027"/>
          </a:xfrm>
          <a:prstGeom prst="rect">
            <a:avLst/>
          </a:prstGeom>
          <a:noFill/>
        </p:spPr>
        <p:txBody>
          <a:bodyPr wrap="square" lIns="0" tIns="0" rIns="0" bIns="0" rtlCol="0" anchor="b">
            <a:spAutoFit/>
          </a:bodyPr>
          <a:lstStyle/>
          <a:p>
            <a:pPr marL="0" marR="0" indent="0" algn="r" defTabSz="844083" rtl="0" eaLnBrk="1" fontAlgn="auto" latinLnBrk="0" hangingPunct="1">
              <a:lnSpc>
                <a:spcPct val="100000"/>
              </a:lnSpc>
              <a:spcBef>
                <a:spcPts val="0"/>
              </a:spcBef>
              <a:spcAft>
                <a:spcPts val="0"/>
              </a:spcAft>
              <a:buClrTx/>
              <a:buSzTx/>
              <a:buFontTx/>
              <a:buNone/>
              <a:tabLst/>
              <a:defRPr/>
            </a:pPr>
            <a:fld id="{DFCF27A5-1A5B-48D3-A060-2758FFBB1ADD}" type="slidenum">
              <a:rPr lang="en-US" sz="923" kern="1200" smtClean="0">
                <a:solidFill>
                  <a:schemeClr val="bg1"/>
                </a:solidFill>
                <a:latin typeface="+mn-lt"/>
                <a:ea typeface="+mn-ea"/>
                <a:cs typeface="+mn-cs"/>
                <a:sym typeface="+mn-lt"/>
              </a:rPr>
              <a:pPr marL="0" marR="0" indent="0" algn="r" defTabSz="844083" rtl="0" eaLnBrk="1" fontAlgn="auto" latinLnBrk="0" hangingPunct="1">
                <a:lnSpc>
                  <a:spcPct val="100000"/>
                </a:lnSpc>
                <a:spcBef>
                  <a:spcPts val="0"/>
                </a:spcBef>
                <a:spcAft>
                  <a:spcPts val="0"/>
                </a:spcAft>
                <a:buClrTx/>
                <a:buSzTx/>
                <a:buFontTx/>
                <a:buNone/>
                <a:tabLst/>
                <a:defRPr/>
              </a:pPr>
              <a:t>‹#›</a:t>
            </a:fld>
            <a:endParaRPr lang="en-US" sz="923" kern="1200" dirty="0">
              <a:solidFill>
                <a:schemeClr val="bg1"/>
              </a:solidFill>
              <a:latin typeface="+mn-lt"/>
              <a:ea typeface="+mn-ea"/>
              <a:cs typeface="+mn-cs"/>
              <a:sym typeface="+mn-lt"/>
            </a:endParaRPr>
          </a:p>
        </p:txBody>
      </p:sp>
    </p:spTree>
    <p:extLst>
      <p:ext uri="{BB962C8B-B14F-4D97-AF65-F5344CB8AC3E}">
        <p14:creationId xmlns:p14="http://schemas.microsoft.com/office/powerpoint/2010/main" val="4052245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00FA3C-AE9F-364D-85E3-F169550E50B3}"/>
              </a:ext>
            </a:extLst>
          </p:cNvPr>
          <p:cNvSpPr/>
          <p:nvPr userDrawn="1"/>
        </p:nvSpPr>
        <p:spPr>
          <a:xfrm>
            <a:off x="0" y="1"/>
            <a:ext cx="12192000" cy="5975011"/>
          </a:xfrm>
          <a:prstGeom prst="rect">
            <a:avLst/>
          </a:prstGeom>
          <a:gradFill flip="none" rotWithShape="1">
            <a:gsLst>
              <a:gs pos="10982">
                <a:srgbClr val="FFFFFF"/>
              </a:gs>
              <a:gs pos="86000">
                <a:schemeClr val="bg1"/>
              </a:gs>
              <a:gs pos="94000">
                <a:srgbClr val="EDEDE6"/>
              </a:gs>
              <a:gs pos="38000">
                <a:schemeClr val="bg1"/>
              </a:gs>
              <a:gs pos="65000">
                <a:srgbClr val="EDEDE6"/>
              </a:gs>
              <a:gs pos="0">
                <a:srgbClr val="EDEDE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14" name="Rectangle 13"/>
          <p:cNvSpPr/>
          <p:nvPr userDrawn="1"/>
        </p:nvSpPr>
        <p:spPr>
          <a:xfrm>
            <a:off x="0" y="5902241"/>
            <a:ext cx="12192000" cy="955767"/>
          </a:xfrm>
          <a:prstGeom prst="rect">
            <a:avLst/>
          </a:prstGeom>
          <a:gradFill flip="none" rotWithShape="1">
            <a:gsLst>
              <a:gs pos="0">
                <a:schemeClr val="tx2">
                  <a:lumMod val="50000"/>
                </a:schemeClr>
              </a:gs>
              <a:gs pos="77000">
                <a:schemeClr val="tx2"/>
              </a:gs>
              <a:gs pos="20000">
                <a:schemeClr val="tx2">
                  <a:lumMod val="75000"/>
                </a:schemeClr>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highlight>
                <a:srgbClr val="FFDD0F"/>
              </a:highlight>
            </a:endParaRPr>
          </a:p>
        </p:txBody>
      </p:sp>
      <p:sp>
        <p:nvSpPr>
          <p:cNvPr id="12" name="Content Placeholder 2"/>
          <p:cNvSpPr>
            <a:spLocks noGrp="1"/>
          </p:cNvSpPr>
          <p:nvPr>
            <p:ph sz="quarter" idx="13" hasCustomPrompt="1"/>
          </p:nvPr>
        </p:nvSpPr>
        <p:spPr>
          <a:xfrm>
            <a:off x="493154" y="1279198"/>
            <a:ext cx="11134613" cy="4372127"/>
          </a:xfrm>
        </p:spPr>
        <p:txBody>
          <a:bodyPr/>
          <a:lstStyle>
            <a:lvl1pPr>
              <a:lnSpc>
                <a:spcPct val="100000"/>
              </a:lnSpc>
              <a:buClr>
                <a:srgbClr val="9E1F63"/>
              </a:buClr>
              <a:defRPr sz="1800" b="1" cap="none">
                <a:solidFill>
                  <a:schemeClr val="tx1">
                    <a:lumMod val="65000"/>
                    <a:lumOff val="35000"/>
                  </a:schemeClr>
                </a:solidFill>
                <a:latin typeface="Calibri" panose="020F0502020204030204" pitchFamily="34" charset="0"/>
                <a:cs typeface="Calibri" panose="020F0502020204030204" pitchFamily="34" charset="0"/>
              </a:defRPr>
            </a:lvl1pPr>
            <a:lvl2pPr marL="685800" indent="-228600">
              <a:lnSpc>
                <a:spcPct val="100000"/>
              </a:lnSpc>
              <a:buClr>
                <a:srgbClr val="9E1F63"/>
              </a:buClr>
              <a:buSzPct val="85000"/>
              <a:buFont typeface="Wingdings" charset="2"/>
              <a:buChar char="Ø"/>
              <a:defRPr sz="1600" cap="none" spc="-30" baseline="0">
                <a:solidFill>
                  <a:schemeClr val="tx1">
                    <a:lumMod val="65000"/>
                    <a:lumOff val="35000"/>
                  </a:schemeClr>
                </a:solidFill>
                <a:latin typeface="Calibri" panose="020F0502020204030204" pitchFamily="34" charset="0"/>
                <a:cs typeface="Calibri" panose="020F0502020204030204" pitchFamily="34" charset="0"/>
              </a:defRPr>
            </a:lvl2pPr>
            <a:lvl3pPr marL="1143000" indent="-228600">
              <a:lnSpc>
                <a:spcPct val="100000"/>
              </a:lnSpc>
              <a:buClr>
                <a:schemeClr val="tx1">
                  <a:lumMod val="50000"/>
                  <a:lumOff val="50000"/>
                </a:schemeClr>
              </a:buClr>
              <a:buSzPct val="80000"/>
              <a:buFont typeface="Arial" charset="0"/>
              <a:buChar char="•"/>
              <a:defRPr cap="none">
                <a:latin typeface="Calibri" panose="020F0502020204030204" pitchFamily="34" charset="0"/>
                <a:cs typeface="Calibri" panose="020F0502020204030204" pitchFamily="34" charset="0"/>
              </a:defRPr>
            </a:lvl3pPr>
            <a:lvl4pPr>
              <a:defRPr cap="none">
                <a:latin typeface="Calibri" panose="020F0502020204030204" pitchFamily="34" charset="0"/>
                <a:cs typeface="Calibri" panose="020F0502020204030204" pitchFamily="34" charset="0"/>
              </a:defRPr>
            </a:lvl4pPr>
            <a:lvl5pPr>
              <a:defRPr cap="none">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137872" y="6326141"/>
            <a:ext cx="764217" cy="250830"/>
          </a:xfrm>
        </p:spPr>
        <p:txBody>
          <a:bodyPr/>
          <a:lstStyle>
            <a:lvl1pPr>
              <a:defRPr sz="1200">
                <a:solidFill>
                  <a:schemeClr val="bg1">
                    <a:lumMod val="85000"/>
                  </a:schemeClr>
                </a:solidFill>
              </a:defRPr>
            </a:lvl1pPr>
          </a:lstStyle>
          <a:p>
            <a:fld id="{6D22F896-40B5-4ADD-8801-0D06FADFA095}" type="slidenum">
              <a:rPr lang="en-US" smtClean="0"/>
              <a:pPr/>
              <a:t>‹#›</a:t>
            </a:fld>
            <a:endParaRPr lang="en-US" dirty="0"/>
          </a:p>
        </p:txBody>
      </p:sp>
      <p:sp>
        <p:nvSpPr>
          <p:cNvPr id="16" name="Title 1">
            <a:extLst>
              <a:ext uri="{FF2B5EF4-FFF2-40B4-BE49-F238E27FC236}">
                <a16:creationId xmlns:a16="http://schemas.microsoft.com/office/drawing/2014/main" id="{1A09BD29-924B-9846-9702-13BA75CC63E6}"/>
              </a:ext>
            </a:extLst>
          </p:cNvPr>
          <p:cNvSpPr>
            <a:spLocks noGrp="1"/>
          </p:cNvSpPr>
          <p:nvPr>
            <p:ph type="title" hasCustomPrompt="1"/>
          </p:nvPr>
        </p:nvSpPr>
        <p:spPr>
          <a:xfrm>
            <a:off x="493152" y="381001"/>
            <a:ext cx="10364450" cy="761133"/>
          </a:xfrm>
          <a:noFill/>
          <a:ln>
            <a:noFill/>
          </a:ln>
        </p:spPr>
        <p:txBody>
          <a:bodyPr>
            <a:normAutofit/>
          </a:bodyPr>
          <a:lstStyle>
            <a:lvl1pPr algn="l">
              <a:defRPr sz="2800" b="1" i="0" cap="none" spc="-50" baseline="0">
                <a:solidFill>
                  <a:srgbClr val="9E1F63"/>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BBE06811-1A20-8E43-8350-DF5ECC8D3237}"/>
              </a:ext>
            </a:extLst>
          </p:cNvPr>
          <p:cNvCxnSpPr>
            <a:cxnSpLocks/>
          </p:cNvCxnSpPr>
          <p:nvPr userDrawn="1"/>
        </p:nvCxnSpPr>
        <p:spPr>
          <a:xfrm>
            <a:off x="584594" y="1061366"/>
            <a:ext cx="1104317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2F0BF1C0-E3EF-1B40-9329-8CC1579B73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5425" y="6162357"/>
            <a:ext cx="5283200" cy="457200"/>
          </a:xfrm>
          <a:prstGeom prst="rect">
            <a:avLst/>
          </a:prstGeom>
        </p:spPr>
      </p:pic>
    </p:spTree>
    <p:extLst>
      <p:ext uri="{BB962C8B-B14F-4D97-AF65-F5344CB8AC3E}">
        <p14:creationId xmlns:p14="http://schemas.microsoft.com/office/powerpoint/2010/main" val="3750902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2A0B5-1FA2-9847-AAA1-B5D94338A8D4}"/>
              </a:ext>
            </a:extLst>
          </p:cNvPr>
          <p:cNvSpPr>
            <a:spLocks noGrp="1"/>
          </p:cNvSpPr>
          <p:nvPr>
            <p:ph type="title"/>
          </p:nvPr>
        </p:nvSpPr>
        <p:spPr/>
        <p:txBody>
          <a:bodyPr/>
          <a:lstStyle/>
          <a:p>
            <a:r>
              <a:rPr lang="en-US"/>
              <a:t>Click to edit Master title style</a:t>
            </a:r>
            <a:endParaRPr lang="en-SR"/>
          </a:p>
        </p:txBody>
      </p:sp>
      <p:sp>
        <p:nvSpPr>
          <p:cNvPr id="3" name="Content Placeholder 2">
            <a:extLst>
              <a:ext uri="{FF2B5EF4-FFF2-40B4-BE49-F238E27FC236}">
                <a16:creationId xmlns:a16="http://schemas.microsoft.com/office/drawing/2014/main" id="{05D5B41A-C686-B14B-A5B9-3D9DBD8D0B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R"/>
          </a:p>
        </p:txBody>
      </p:sp>
      <p:sp>
        <p:nvSpPr>
          <p:cNvPr id="4" name="Date Placeholder 3">
            <a:extLst>
              <a:ext uri="{FF2B5EF4-FFF2-40B4-BE49-F238E27FC236}">
                <a16:creationId xmlns:a16="http://schemas.microsoft.com/office/drawing/2014/main" id="{48163720-413E-FD40-93AF-4A863CD68361}"/>
              </a:ext>
            </a:extLst>
          </p:cNvPr>
          <p:cNvSpPr>
            <a:spLocks noGrp="1"/>
          </p:cNvSpPr>
          <p:nvPr>
            <p:ph type="dt" sz="half" idx="10"/>
          </p:nvPr>
        </p:nvSpPr>
        <p:spPr/>
        <p:txBody>
          <a:bodyPr/>
          <a:lstStyle/>
          <a:p>
            <a:fld id="{D295B991-368F-DA46-ADBF-61139941C970}" type="datetimeFigureOut">
              <a:rPr lang="en-SR" smtClean="0"/>
              <a:t>02/18/2021</a:t>
            </a:fld>
            <a:endParaRPr lang="en-SR"/>
          </a:p>
        </p:txBody>
      </p:sp>
      <p:sp>
        <p:nvSpPr>
          <p:cNvPr id="5" name="Footer Placeholder 4">
            <a:extLst>
              <a:ext uri="{FF2B5EF4-FFF2-40B4-BE49-F238E27FC236}">
                <a16:creationId xmlns:a16="http://schemas.microsoft.com/office/drawing/2014/main" id="{1CD1B0D1-154F-C24A-8F44-7DEB0F4A09A5}"/>
              </a:ext>
            </a:extLst>
          </p:cNvPr>
          <p:cNvSpPr>
            <a:spLocks noGrp="1"/>
          </p:cNvSpPr>
          <p:nvPr>
            <p:ph type="ftr" sz="quarter" idx="11"/>
          </p:nvPr>
        </p:nvSpPr>
        <p:spPr/>
        <p:txBody>
          <a:bodyPr/>
          <a:lstStyle/>
          <a:p>
            <a:endParaRPr lang="en-SR"/>
          </a:p>
        </p:txBody>
      </p:sp>
      <p:sp>
        <p:nvSpPr>
          <p:cNvPr id="6" name="Slide Number Placeholder 5">
            <a:extLst>
              <a:ext uri="{FF2B5EF4-FFF2-40B4-BE49-F238E27FC236}">
                <a16:creationId xmlns:a16="http://schemas.microsoft.com/office/drawing/2014/main" id="{34C8A91E-3CF1-9647-BF0A-DE37D03F2C11}"/>
              </a:ext>
            </a:extLst>
          </p:cNvPr>
          <p:cNvSpPr>
            <a:spLocks noGrp="1"/>
          </p:cNvSpPr>
          <p:nvPr>
            <p:ph type="sldNum" sz="quarter" idx="12"/>
          </p:nvPr>
        </p:nvSpPr>
        <p:spPr/>
        <p:txBody>
          <a:bodyPr/>
          <a:lstStyle/>
          <a:p>
            <a:fld id="{696833B7-61F7-BF42-8089-AE254E6BB809}" type="slidenum">
              <a:rPr lang="en-SR" smtClean="0"/>
              <a:t>‹#›</a:t>
            </a:fld>
            <a:endParaRPr lang="en-SR"/>
          </a:p>
        </p:txBody>
      </p:sp>
    </p:spTree>
    <p:extLst>
      <p:ext uri="{BB962C8B-B14F-4D97-AF65-F5344CB8AC3E}">
        <p14:creationId xmlns:p14="http://schemas.microsoft.com/office/powerpoint/2010/main" val="1299137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10472-9342-8040-BCAA-43D73CDBAB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R"/>
          </a:p>
        </p:txBody>
      </p:sp>
      <p:sp>
        <p:nvSpPr>
          <p:cNvPr id="3" name="Subtitle 2">
            <a:extLst>
              <a:ext uri="{FF2B5EF4-FFF2-40B4-BE49-F238E27FC236}">
                <a16:creationId xmlns:a16="http://schemas.microsoft.com/office/drawing/2014/main" id="{D48E51CC-74E6-8F40-B0A9-9C7999F99C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R"/>
          </a:p>
        </p:txBody>
      </p:sp>
      <p:sp>
        <p:nvSpPr>
          <p:cNvPr id="4" name="Date Placeholder 3">
            <a:extLst>
              <a:ext uri="{FF2B5EF4-FFF2-40B4-BE49-F238E27FC236}">
                <a16:creationId xmlns:a16="http://schemas.microsoft.com/office/drawing/2014/main" id="{E4AF59EF-0B40-8940-AD8F-65EB925E792F}"/>
              </a:ext>
            </a:extLst>
          </p:cNvPr>
          <p:cNvSpPr>
            <a:spLocks noGrp="1"/>
          </p:cNvSpPr>
          <p:nvPr>
            <p:ph type="dt" sz="half" idx="10"/>
          </p:nvPr>
        </p:nvSpPr>
        <p:spPr/>
        <p:txBody>
          <a:bodyPr/>
          <a:lstStyle/>
          <a:p>
            <a:fld id="{D295B991-368F-DA46-ADBF-61139941C970}" type="datetimeFigureOut">
              <a:rPr lang="en-SR" smtClean="0"/>
              <a:t>02/18/2021</a:t>
            </a:fld>
            <a:endParaRPr lang="en-SR"/>
          </a:p>
        </p:txBody>
      </p:sp>
      <p:sp>
        <p:nvSpPr>
          <p:cNvPr id="5" name="Footer Placeholder 4">
            <a:extLst>
              <a:ext uri="{FF2B5EF4-FFF2-40B4-BE49-F238E27FC236}">
                <a16:creationId xmlns:a16="http://schemas.microsoft.com/office/drawing/2014/main" id="{B681FE8B-3887-1349-82E7-B7BE8AFDCDDB}"/>
              </a:ext>
            </a:extLst>
          </p:cNvPr>
          <p:cNvSpPr>
            <a:spLocks noGrp="1"/>
          </p:cNvSpPr>
          <p:nvPr>
            <p:ph type="ftr" sz="quarter" idx="11"/>
          </p:nvPr>
        </p:nvSpPr>
        <p:spPr/>
        <p:txBody>
          <a:bodyPr/>
          <a:lstStyle/>
          <a:p>
            <a:endParaRPr lang="en-SR"/>
          </a:p>
        </p:txBody>
      </p:sp>
      <p:sp>
        <p:nvSpPr>
          <p:cNvPr id="6" name="Slide Number Placeholder 5">
            <a:extLst>
              <a:ext uri="{FF2B5EF4-FFF2-40B4-BE49-F238E27FC236}">
                <a16:creationId xmlns:a16="http://schemas.microsoft.com/office/drawing/2014/main" id="{E57935A5-5388-A84D-98F8-B5DBD37BB41E}"/>
              </a:ext>
            </a:extLst>
          </p:cNvPr>
          <p:cNvSpPr>
            <a:spLocks noGrp="1"/>
          </p:cNvSpPr>
          <p:nvPr>
            <p:ph type="sldNum" sz="quarter" idx="12"/>
          </p:nvPr>
        </p:nvSpPr>
        <p:spPr/>
        <p:txBody>
          <a:bodyPr/>
          <a:lstStyle/>
          <a:p>
            <a:fld id="{696833B7-61F7-BF42-8089-AE254E6BB809}" type="slidenum">
              <a:rPr lang="en-SR" smtClean="0"/>
              <a:t>‹#›</a:t>
            </a:fld>
            <a:endParaRPr lang="en-SR"/>
          </a:p>
        </p:txBody>
      </p:sp>
    </p:spTree>
    <p:extLst>
      <p:ext uri="{BB962C8B-B14F-4D97-AF65-F5344CB8AC3E}">
        <p14:creationId xmlns:p14="http://schemas.microsoft.com/office/powerpoint/2010/main" val="148942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Three Content With Head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EA215F-E308-4485-BD7A-A7B7B561240F}"/>
              </a:ext>
            </a:extLst>
          </p:cNvPr>
          <p:cNvSpPr>
            <a:spLocks noGrp="1"/>
          </p:cNvSpPr>
          <p:nvPr>
            <p:ph type="sldNum" sz="quarter" idx="10"/>
          </p:nvPr>
        </p:nvSpPr>
        <p:spPr/>
        <p:txBody>
          <a:bodyPr/>
          <a:lstStyle/>
          <a:p>
            <a:fld id="{C5EF2332-01BF-834F-8236-50238282D533}" type="slidenum">
              <a:rPr lang="en-US" smtClean="0"/>
              <a:t>‹#›</a:t>
            </a:fld>
            <a:endParaRPr lang="en-US"/>
          </a:p>
        </p:txBody>
      </p:sp>
      <p:sp>
        <p:nvSpPr>
          <p:cNvPr id="4" name="Date Placeholder 3">
            <a:extLst>
              <a:ext uri="{FF2B5EF4-FFF2-40B4-BE49-F238E27FC236}">
                <a16:creationId xmlns:a16="http://schemas.microsoft.com/office/drawing/2014/main" id="{BCA401B4-EA85-450A-9AD6-B22F81704CBF}"/>
              </a:ext>
            </a:extLst>
          </p:cNvPr>
          <p:cNvSpPr>
            <a:spLocks noGrp="1"/>
          </p:cNvSpPr>
          <p:nvPr>
            <p:ph type="dt" sz="half" idx="11"/>
          </p:nvPr>
        </p:nvSpPr>
        <p:spPr/>
        <p:txBody>
          <a:bodyPr/>
          <a:lstStyle/>
          <a:p>
            <a:fld id="{241EB5C9-1307-BA42-ABA2-0BC069CD8E7F}" type="datetimeFigureOut">
              <a:rPr lang="en-US" smtClean="0"/>
              <a:t>2/18/2021</a:t>
            </a:fld>
            <a:endParaRPr lang="en-US"/>
          </a:p>
        </p:txBody>
      </p:sp>
      <p:sp>
        <p:nvSpPr>
          <p:cNvPr id="5" name="Content Placeholder 2">
            <a:extLst>
              <a:ext uri="{FF2B5EF4-FFF2-40B4-BE49-F238E27FC236}">
                <a16:creationId xmlns:a16="http://schemas.microsoft.com/office/drawing/2014/main" id="{314B0D1C-69A9-4DE5-A2EC-3AE23CBAB864}"/>
              </a:ext>
            </a:extLst>
          </p:cNvPr>
          <p:cNvSpPr>
            <a:spLocks noGrp="1"/>
          </p:cNvSpPr>
          <p:nvPr>
            <p:ph sz="half" idx="1"/>
          </p:nvPr>
        </p:nvSpPr>
        <p:spPr>
          <a:xfrm>
            <a:off x="6176433" y="1670858"/>
            <a:ext cx="5669535" cy="4956683"/>
          </a:xfrm>
        </p:spPr>
        <p:txBody>
          <a:bodyPr/>
          <a:lstStyle>
            <a:lvl1pPr>
              <a:defRPr sz="2100" b="0"/>
            </a:lvl1pPr>
            <a:lvl2pPr>
              <a:defRPr sz="1800" b="0"/>
            </a:lvl2pPr>
            <a:lvl3pPr>
              <a:defRPr sz="1500" b="0"/>
            </a:lvl3pPr>
            <a:lvl4pPr>
              <a:defRPr sz="1350" b="0"/>
            </a:lvl4pPr>
            <a:lvl5pPr>
              <a:defRPr sz="1350" b="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8">
            <a:extLst>
              <a:ext uri="{FF2B5EF4-FFF2-40B4-BE49-F238E27FC236}">
                <a16:creationId xmlns:a16="http://schemas.microsoft.com/office/drawing/2014/main" id="{40E36CC0-0CEE-4F7D-BD64-E12742EC33CD}"/>
              </a:ext>
            </a:extLst>
          </p:cNvPr>
          <p:cNvSpPr/>
          <p:nvPr userDrawn="1"/>
        </p:nvSpPr>
        <p:spPr>
          <a:xfrm>
            <a:off x="0" y="5877768"/>
            <a:ext cx="12192000" cy="980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sz="3599"/>
          </a:p>
        </p:txBody>
      </p:sp>
      <p:sp>
        <p:nvSpPr>
          <p:cNvPr id="6" name="Content Placeholder 2">
            <a:extLst>
              <a:ext uri="{FF2B5EF4-FFF2-40B4-BE49-F238E27FC236}">
                <a16:creationId xmlns:a16="http://schemas.microsoft.com/office/drawing/2014/main" id="{3D8B041D-E134-4B62-A4BC-A12CE4E35896}"/>
              </a:ext>
            </a:extLst>
          </p:cNvPr>
          <p:cNvSpPr>
            <a:spLocks noGrp="1"/>
          </p:cNvSpPr>
          <p:nvPr>
            <p:ph sz="half" idx="12"/>
          </p:nvPr>
        </p:nvSpPr>
        <p:spPr>
          <a:xfrm>
            <a:off x="346033" y="1261955"/>
            <a:ext cx="5669534" cy="1817472"/>
          </a:xfrm>
        </p:spPr>
        <p:txBody>
          <a:bodyPr/>
          <a:lstStyle>
            <a:lvl1pPr>
              <a:defRPr sz="2100" b="0"/>
            </a:lvl1pPr>
            <a:lvl2pPr>
              <a:defRPr sz="1800" b="0"/>
            </a:lvl2pPr>
            <a:lvl3pPr>
              <a:defRPr sz="1500" b="0"/>
            </a:lvl3pPr>
            <a:lvl4pPr>
              <a:defRPr sz="1350" b="0"/>
            </a:lvl4pPr>
            <a:lvl5pPr>
              <a:defRPr sz="1350" b="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3ECA7F43-0C57-4B08-B5FB-65BC8E5CFF2C}"/>
              </a:ext>
            </a:extLst>
          </p:cNvPr>
          <p:cNvSpPr>
            <a:spLocks noGrp="1"/>
          </p:cNvSpPr>
          <p:nvPr>
            <p:ph sz="half" idx="13"/>
          </p:nvPr>
        </p:nvSpPr>
        <p:spPr>
          <a:xfrm>
            <a:off x="346033" y="3150172"/>
            <a:ext cx="5669534" cy="3477370"/>
          </a:xfrm>
        </p:spPr>
        <p:txBody>
          <a:bodyPr/>
          <a:lstStyle>
            <a:lvl1pPr>
              <a:defRPr sz="2100" b="0"/>
            </a:lvl1pPr>
            <a:lvl2pPr>
              <a:defRPr sz="1800" b="0"/>
            </a:lvl2pPr>
            <a:lvl3pPr>
              <a:defRPr sz="1500" b="0"/>
            </a:lvl3pPr>
            <a:lvl4pPr>
              <a:defRPr sz="1350" b="0"/>
            </a:lvl4pPr>
            <a:lvl5pPr>
              <a:defRPr sz="1350" b="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1">
            <a:extLst>
              <a:ext uri="{FF2B5EF4-FFF2-40B4-BE49-F238E27FC236}">
                <a16:creationId xmlns:a16="http://schemas.microsoft.com/office/drawing/2014/main" id="{FD1F9657-5C8B-4EEF-A1B6-DCE306850F4C}"/>
              </a:ext>
            </a:extLst>
          </p:cNvPr>
          <p:cNvSpPr>
            <a:spLocks noGrp="1"/>
          </p:cNvSpPr>
          <p:nvPr>
            <p:ph type="title"/>
          </p:nvPr>
        </p:nvSpPr>
        <p:spPr>
          <a:xfrm>
            <a:off x="346033" y="48210"/>
            <a:ext cx="11499934" cy="1143000"/>
          </a:xfrm>
        </p:spPr>
        <p:txBody>
          <a:bodyPr/>
          <a:lstStyle/>
          <a:p>
            <a:r>
              <a:rPr lang="en-US" dirty="0"/>
              <a:t>Click to edit Master title style</a:t>
            </a:r>
            <a:endParaRPr lang="en-GB" dirty="0"/>
          </a:p>
        </p:txBody>
      </p:sp>
      <p:sp>
        <p:nvSpPr>
          <p:cNvPr id="11" name="Text Placeholder 13">
            <a:extLst>
              <a:ext uri="{FF2B5EF4-FFF2-40B4-BE49-F238E27FC236}">
                <a16:creationId xmlns:a16="http://schemas.microsoft.com/office/drawing/2014/main" id="{83B3A65B-C338-407C-869F-D257AB93E55C}"/>
              </a:ext>
            </a:extLst>
          </p:cNvPr>
          <p:cNvSpPr>
            <a:spLocks noGrp="1"/>
          </p:cNvSpPr>
          <p:nvPr>
            <p:ph type="body" sz="quarter" idx="14"/>
          </p:nvPr>
        </p:nvSpPr>
        <p:spPr>
          <a:xfrm>
            <a:off x="6176433" y="1262063"/>
            <a:ext cx="5669533" cy="408794"/>
          </a:xfrm>
        </p:spPr>
        <p:txBody>
          <a:bodyPr/>
          <a:lstStyle>
            <a:lvl1pPr marL="0" indent="0">
              <a:buNone/>
              <a:defRPr sz="1400" b="1">
                <a:solidFill>
                  <a:schemeClr val="tx1"/>
                </a:solidFill>
              </a:defRPr>
            </a:lvl1pPr>
          </a:lstStyle>
          <a:p>
            <a:pPr lvl="0"/>
            <a:r>
              <a:rPr lang="en-US" dirty="0"/>
              <a:t>Click to edit Master text styles</a:t>
            </a:r>
            <a:endParaRPr lang="en-FI" dirty="0"/>
          </a:p>
        </p:txBody>
      </p:sp>
    </p:spTree>
    <p:extLst>
      <p:ext uri="{BB962C8B-B14F-4D97-AF65-F5344CB8AC3E}">
        <p14:creationId xmlns:p14="http://schemas.microsoft.com/office/powerpoint/2010/main" val="4263524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20BD9E-1DF7-40F9-BBE3-4BDEDB343D43}"/>
              </a:ext>
            </a:extLst>
          </p:cNvPr>
          <p:cNvSpPr>
            <a:spLocks noGrp="1"/>
          </p:cNvSpPr>
          <p:nvPr>
            <p:ph type="dt" sz="half" idx="10"/>
          </p:nvPr>
        </p:nvSpPr>
        <p:spPr/>
        <p:txBody>
          <a:bodyPr/>
          <a:lstStyle/>
          <a:p>
            <a:fld id="{4453D1EF-985E-40D8-9454-A00A492193EC}" type="datetimeFigureOut">
              <a:rPr lang="en-US" smtClean="0"/>
              <a:t>2/18/2021</a:t>
            </a:fld>
            <a:endParaRPr lang="en-US"/>
          </a:p>
        </p:txBody>
      </p:sp>
      <p:sp>
        <p:nvSpPr>
          <p:cNvPr id="3" name="Footer Placeholder 2">
            <a:extLst>
              <a:ext uri="{FF2B5EF4-FFF2-40B4-BE49-F238E27FC236}">
                <a16:creationId xmlns:a16="http://schemas.microsoft.com/office/drawing/2014/main" id="{947F3825-CF77-41F9-B744-3C4AA69F96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58F61D-AE24-469B-BE9A-6AA1D7DFC900}"/>
              </a:ext>
            </a:extLst>
          </p:cNvPr>
          <p:cNvSpPr>
            <a:spLocks noGrp="1"/>
          </p:cNvSpPr>
          <p:nvPr>
            <p:ph type="sldNum" sz="quarter" idx="12"/>
          </p:nvPr>
        </p:nvSpPr>
        <p:spPr/>
        <p:txBody>
          <a:bodyPr/>
          <a:lstStyle/>
          <a:p>
            <a:fld id="{1C7A153C-AD79-4089-A313-4EA8C3034C00}" type="slidenum">
              <a:rPr lang="en-US" smtClean="0"/>
              <a:t>‹#›</a:t>
            </a:fld>
            <a:endParaRPr lang="en-US"/>
          </a:p>
        </p:txBody>
      </p:sp>
    </p:spTree>
    <p:extLst>
      <p:ext uri="{BB962C8B-B14F-4D97-AF65-F5344CB8AC3E}">
        <p14:creationId xmlns:p14="http://schemas.microsoft.com/office/powerpoint/2010/main" val="39556906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userDrawn="1"/>
        </p:nvSpPr>
        <p:spPr bwMode="auto">
          <a:xfrm>
            <a:off x="5726499" y="385122"/>
            <a:ext cx="742191" cy="1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138" b="1">
                <a:solidFill>
                  <a:srgbClr val="FF671B"/>
                </a:solidFill>
                <a:latin typeface="+mn-lt"/>
                <a:sym typeface="Montserrat-Regular" charset="0"/>
              </a:rPr>
              <a:t>PAHO/WHO</a:t>
            </a:r>
          </a:p>
        </p:txBody>
      </p:sp>
      <p:grpSp>
        <p:nvGrpSpPr>
          <p:cNvPr id="4" name="Group 3"/>
          <p:cNvGrpSpPr/>
          <p:nvPr userDrawn="1"/>
        </p:nvGrpSpPr>
        <p:grpSpPr>
          <a:xfrm>
            <a:off x="5897564" y="1470034"/>
            <a:ext cx="400050" cy="95250"/>
            <a:chOff x="1942594" y="2781300"/>
            <a:chExt cx="799891" cy="190500"/>
          </a:xfrm>
          <a:solidFill>
            <a:srgbClr val="FF671B"/>
          </a:solidFill>
        </p:grpSpPr>
        <p:sp>
          <p:nvSpPr>
            <p:cNvPr id="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742801" fontAlgn="auto">
                <a:spcBef>
                  <a:spcPts val="0"/>
                </a:spcBef>
                <a:spcAft>
                  <a:spcPts val="0"/>
                </a:spcAft>
                <a:defRPr/>
              </a:pPr>
              <a:endParaRPr lang="en-US" sz="1463">
                <a:latin typeface="+mj-lt"/>
                <a:ea typeface="+mn-ea"/>
              </a:endParaRPr>
            </a:p>
          </p:txBody>
        </p:sp>
        <p:sp>
          <p:nvSpPr>
            <p:cNvPr id="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742801" fontAlgn="auto">
                <a:spcBef>
                  <a:spcPts val="0"/>
                </a:spcBef>
                <a:spcAft>
                  <a:spcPts val="0"/>
                </a:spcAft>
                <a:defRPr/>
              </a:pPr>
              <a:endParaRPr lang="en-US" sz="1463">
                <a:latin typeface="+mj-lt"/>
                <a:ea typeface="+mn-ea"/>
              </a:endParaRPr>
            </a:p>
          </p:txBody>
        </p:sp>
        <p:sp>
          <p:nvSpPr>
            <p:cNvPr id="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742801" fontAlgn="auto">
                <a:spcBef>
                  <a:spcPts val="0"/>
                </a:spcBef>
                <a:spcAft>
                  <a:spcPts val="0"/>
                </a:spcAft>
                <a:defRPr/>
              </a:pPr>
              <a:endParaRPr lang="en-US" sz="1463">
                <a:latin typeface="+mj-lt"/>
                <a:ea typeface="+mn-ea"/>
              </a:endParaRPr>
            </a:p>
          </p:txBody>
        </p:sp>
      </p:grpSp>
      <p:pic>
        <p:nvPicPr>
          <p:cNvPr id="8" name="Picture 7"/>
          <p:cNvPicPr>
            <a:picLocks noChangeAspect="1"/>
          </p:cNvPicPr>
          <p:nvPr userDrawn="1"/>
        </p:nvPicPr>
        <p:blipFill>
          <a:blip r:embed="rId3"/>
          <a:stretch>
            <a:fillRect/>
          </a:stretch>
        </p:blipFill>
        <p:spPr>
          <a:xfrm>
            <a:off x="9885054" y="6249206"/>
            <a:ext cx="1621441" cy="262553"/>
          </a:xfrm>
          <a:prstGeom prst="rect">
            <a:avLst/>
          </a:prstGeom>
        </p:spPr>
      </p:pic>
      <p:sp>
        <p:nvSpPr>
          <p:cNvPr id="12" name="Text Placeholder 9"/>
          <p:cNvSpPr>
            <a:spLocks noGrp="1"/>
          </p:cNvSpPr>
          <p:nvPr>
            <p:ph type="body" sz="quarter" idx="10" hasCustomPrompt="1"/>
          </p:nvPr>
        </p:nvSpPr>
        <p:spPr>
          <a:xfrm>
            <a:off x="851695" y="655534"/>
            <a:ext cx="10587038" cy="763139"/>
          </a:xfrm>
        </p:spPr>
        <p:txBody>
          <a:bodyPr/>
          <a:lstStyle>
            <a:lvl1pPr marL="0" indent="0" algn="ctr">
              <a:buNone/>
              <a:defRPr sz="3575">
                <a:solidFill>
                  <a:schemeClr val="bg1"/>
                </a:solidFill>
                <a:latin typeface="+mj-lt"/>
              </a:defRPr>
            </a:lvl1pPr>
            <a:lvl2pPr marL="371475" indent="0" algn="ctr">
              <a:buNone/>
              <a:defRPr>
                <a:solidFill>
                  <a:schemeClr val="bg1"/>
                </a:solidFill>
              </a:defRPr>
            </a:lvl2pPr>
            <a:lvl3pPr marL="742949" indent="0" algn="ctr">
              <a:buNone/>
              <a:defRPr>
                <a:solidFill>
                  <a:schemeClr val="bg1"/>
                </a:solidFill>
              </a:defRPr>
            </a:lvl3pPr>
            <a:lvl4pPr marL="1114425" indent="0" algn="ctr">
              <a:buNone/>
              <a:defRPr>
                <a:solidFill>
                  <a:schemeClr val="bg1"/>
                </a:solidFill>
              </a:defRPr>
            </a:lvl4pPr>
            <a:lvl5pPr marL="1485900" indent="0" algn="ctr">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324002718"/>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3334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userDrawn="1"/>
        </p:nvSpPr>
        <p:spPr bwMode="auto">
          <a:xfrm>
            <a:off x="5726499" y="385122"/>
            <a:ext cx="742191" cy="1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138" b="1">
                <a:solidFill>
                  <a:srgbClr val="FF671B"/>
                </a:solidFill>
                <a:latin typeface="+mn-lt"/>
                <a:sym typeface="Montserrat-Regular" charset="0"/>
              </a:rPr>
              <a:t>PAHO/WHO</a:t>
            </a:r>
          </a:p>
        </p:txBody>
      </p:sp>
      <p:grpSp>
        <p:nvGrpSpPr>
          <p:cNvPr id="4" name="Group 3"/>
          <p:cNvGrpSpPr/>
          <p:nvPr userDrawn="1"/>
        </p:nvGrpSpPr>
        <p:grpSpPr>
          <a:xfrm>
            <a:off x="5897564" y="1470034"/>
            <a:ext cx="400050" cy="95250"/>
            <a:chOff x="1942594" y="2781300"/>
            <a:chExt cx="799891" cy="190500"/>
          </a:xfrm>
          <a:solidFill>
            <a:srgbClr val="FF671B"/>
          </a:solidFill>
        </p:grpSpPr>
        <p:sp>
          <p:nvSpPr>
            <p:cNvPr id="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742801" fontAlgn="auto">
                <a:spcBef>
                  <a:spcPts val="0"/>
                </a:spcBef>
                <a:spcAft>
                  <a:spcPts val="0"/>
                </a:spcAft>
                <a:defRPr/>
              </a:pPr>
              <a:endParaRPr lang="en-US" sz="1463">
                <a:latin typeface="+mj-lt"/>
                <a:ea typeface="+mn-ea"/>
              </a:endParaRPr>
            </a:p>
          </p:txBody>
        </p:sp>
        <p:sp>
          <p:nvSpPr>
            <p:cNvPr id="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742801" fontAlgn="auto">
                <a:spcBef>
                  <a:spcPts val="0"/>
                </a:spcBef>
                <a:spcAft>
                  <a:spcPts val="0"/>
                </a:spcAft>
                <a:defRPr/>
              </a:pPr>
              <a:endParaRPr lang="en-US" sz="1463">
                <a:latin typeface="+mj-lt"/>
                <a:ea typeface="+mn-ea"/>
              </a:endParaRPr>
            </a:p>
          </p:txBody>
        </p:sp>
        <p:sp>
          <p:nvSpPr>
            <p:cNvPr id="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742801" fontAlgn="auto">
                <a:spcBef>
                  <a:spcPts val="0"/>
                </a:spcBef>
                <a:spcAft>
                  <a:spcPts val="0"/>
                </a:spcAft>
                <a:defRPr/>
              </a:pPr>
              <a:endParaRPr lang="en-US" sz="1463">
                <a:latin typeface="+mj-lt"/>
                <a:ea typeface="+mn-ea"/>
              </a:endParaRPr>
            </a:p>
          </p:txBody>
        </p:sp>
      </p:grpSp>
      <p:pic>
        <p:nvPicPr>
          <p:cNvPr id="8" name="Picture 7"/>
          <p:cNvPicPr>
            <a:picLocks noChangeAspect="1"/>
          </p:cNvPicPr>
          <p:nvPr userDrawn="1"/>
        </p:nvPicPr>
        <p:blipFill>
          <a:blip r:embed="rId3"/>
          <a:stretch>
            <a:fillRect/>
          </a:stretch>
        </p:blipFill>
        <p:spPr>
          <a:xfrm>
            <a:off x="9885054" y="6249206"/>
            <a:ext cx="1621441" cy="262553"/>
          </a:xfrm>
          <a:prstGeom prst="rect">
            <a:avLst/>
          </a:prstGeom>
        </p:spPr>
      </p:pic>
      <p:sp>
        <p:nvSpPr>
          <p:cNvPr id="12" name="Text Placeholder 9"/>
          <p:cNvSpPr>
            <a:spLocks noGrp="1"/>
          </p:cNvSpPr>
          <p:nvPr>
            <p:ph type="body" sz="quarter" idx="10" hasCustomPrompt="1"/>
          </p:nvPr>
        </p:nvSpPr>
        <p:spPr>
          <a:xfrm>
            <a:off x="851695" y="655534"/>
            <a:ext cx="10587038" cy="763139"/>
          </a:xfrm>
        </p:spPr>
        <p:txBody>
          <a:bodyPr/>
          <a:lstStyle>
            <a:lvl1pPr marL="0" indent="0" algn="ctr">
              <a:buNone/>
              <a:defRPr sz="3575">
                <a:solidFill>
                  <a:schemeClr val="bg1"/>
                </a:solidFill>
                <a:latin typeface="+mj-lt"/>
              </a:defRPr>
            </a:lvl1pPr>
            <a:lvl2pPr marL="371475" indent="0" algn="ctr">
              <a:buNone/>
              <a:defRPr>
                <a:solidFill>
                  <a:schemeClr val="bg1"/>
                </a:solidFill>
              </a:defRPr>
            </a:lvl2pPr>
            <a:lvl3pPr marL="742949" indent="0" algn="ctr">
              <a:buNone/>
              <a:defRPr>
                <a:solidFill>
                  <a:schemeClr val="bg1"/>
                </a:solidFill>
              </a:defRPr>
            </a:lvl3pPr>
            <a:lvl4pPr marL="1114425" indent="0" algn="ctr">
              <a:buNone/>
              <a:defRPr>
                <a:solidFill>
                  <a:schemeClr val="bg1"/>
                </a:solidFill>
              </a:defRPr>
            </a:lvl4pPr>
            <a:lvl5pPr marL="1485900" indent="0" algn="ctr">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89794504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D2E0A-DA0E-4ACB-B5B6-E56BF40FC3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EE7485-04BF-4A85-8041-ABBB88EFCF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7286BE-9308-44B4-9D16-E2DDFD533CCF}"/>
              </a:ext>
            </a:extLst>
          </p:cNvPr>
          <p:cNvSpPr>
            <a:spLocks noGrp="1"/>
          </p:cNvSpPr>
          <p:nvPr>
            <p:ph type="dt" sz="half" idx="10"/>
          </p:nvPr>
        </p:nvSpPr>
        <p:spPr/>
        <p:txBody>
          <a:bodyPr/>
          <a:lstStyle/>
          <a:p>
            <a:fld id="{EF9A5BFA-D03A-4BBC-949B-F7AD3CAB3A7C}" type="datetimeFigureOut">
              <a:rPr lang="en-US" smtClean="0"/>
              <a:t>2/18/2021</a:t>
            </a:fld>
            <a:endParaRPr lang="en-US"/>
          </a:p>
        </p:txBody>
      </p:sp>
      <p:sp>
        <p:nvSpPr>
          <p:cNvPr id="5" name="Footer Placeholder 4">
            <a:extLst>
              <a:ext uri="{FF2B5EF4-FFF2-40B4-BE49-F238E27FC236}">
                <a16:creationId xmlns:a16="http://schemas.microsoft.com/office/drawing/2014/main" id="{AE7EF6C7-089D-4FAE-B360-2C9292F52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793CA3-546D-40C1-A27A-735CC222E7DC}"/>
              </a:ext>
            </a:extLst>
          </p:cNvPr>
          <p:cNvSpPr>
            <a:spLocks noGrp="1"/>
          </p:cNvSpPr>
          <p:nvPr>
            <p:ph type="sldNum" sz="quarter" idx="12"/>
          </p:nvPr>
        </p:nvSpPr>
        <p:spPr/>
        <p:txBody>
          <a:bodyPr/>
          <a:lstStyle/>
          <a:p>
            <a:fld id="{81174480-CDEF-4F1C-B8C7-491DDE0A55DD}" type="slidenum">
              <a:rPr lang="en-US" smtClean="0"/>
              <a:t>‹#›</a:t>
            </a:fld>
            <a:endParaRPr lang="en-US"/>
          </a:p>
        </p:txBody>
      </p:sp>
    </p:spTree>
    <p:extLst>
      <p:ext uri="{BB962C8B-B14F-4D97-AF65-F5344CB8AC3E}">
        <p14:creationId xmlns:p14="http://schemas.microsoft.com/office/powerpoint/2010/main" val="3521295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C5F1F-3468-4A0A-A295-20000FDDF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8B05CD-526F-43A0-AC6E-2227E9FF22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8A0792-9F50-416C-A2FC-B668C4487A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AB312B-C702-4941-BD02-F7FBACF4ACE9}"/>
              </a:ext>
            </a:extLst>
          </p:cNvPr>
          <p:cNvSpPr>
            <a:spLocks noGrp="1"/>
          </p:cNvSpPr>
          <p:nvPr>
            <p:ph type="dt" sz="half" idx="10"/>
          </p:nvPr>
        </p:nvSpPr>
        <p:spPr/>
        <p:txBody>
          <a:bodyPr/>
          <a:lstStyle/>
          <a:p>
            <a:fld id="{EF9A5BFA-D03A-4BBC-949B-F7AD3CAB3A7C}" type="datetimeFigureOut">
              <a:rPr lang="en-US" smtClean="0"/>
              <a:t>2/18/2021</a:t>
            </a:fld>
            <a:endParaRPr lang="en-US"/>
          </a:p>
        </p:txBody>
      </p:sp>
      <p:sp>
        <p:nvSpPr>
          <p:cNvPr id="6" name="Footer Placeholder 5">
            <a:extLst>
              <a:ext uri="{FF2B5EF4-FFF2-40B4-BE49-F238E27FC236}">
                <a16:creationId xmlns:a16="http://schemas.microsoft.com/office/drawing/2014/main" id="{F105A318-6681-464B-9F04-07366B424C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163A08-E45E-4E2A-9921-DCF3906C5157}"/>
              </a:ext>
            </a:extLst>
          </p:cNvPr>
          <p:cNvSpPr>
            <a:spLocks noGrp="1"/>
          </p:cNvSpPr>
          <p:nvPr>
            <p:ph type="sldNum" sz="quarter" idx="12"/>
          </p:nvPr>
        </p:nvSpPr>
        <p:spPr/>
        <p:txBody>
          <a:bodyPr/>
          <a:lstStyle/>
          <a:p>
            <a:fld id="{81174480-CDEF-4F1C-B8C7-491DDE0A55DD}" type="slidenum">
              <a:rPr lang="en-US" smtClean="0"/>
              <a:t>‹#›</a:t>
            </a:fld>
            <a:endParaRPr lang="en-US"/>
          </a:p>
        </p:txBody>
      </p:sp>
    </p:spTree>
    <p:extLst>
      <p:ext uri="{BB962C8B-B14F-4D97-AF65-F5344CB8AC3E}">
        <p14:creationId xmlns:p14="http://schemas.microsoft.com/office/powerpoint/2010/main" val="3818659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A6C76-DCB3-4CEE-894D-53A284402B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CC8A4B-D559-4EC4-A520-C7ECA152E9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680CE4-9099-4BC4-ADEC-46EACA0B45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C59690-C62D-4C84-9C42-C88E1B0962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3C50A-B232-47EF-B20C-F82F0A51F8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814FFF-677C-4A8B-BD58-CEFBC1171E55}"/>
              </a:ext>
            </a:extLst>
          </p:cNvPr>
          <p:cNvSpPr>
            <a:spLocks noGrp="1"/>
          </p:cNvSpPr>
          <p:nvPr>
            <p:ph type="dt" sz="half" idx="10"/>
          </p:nvPr>
        </p:nvSpPr>
        <p:spPr/>
        <p:txBody>
          <a:bodyPr/>
          <a:lstStyle/>
          <a:p>
            <a:fld id="{EF9A5BFA-D03A-4BBC-949B-F7AD3CAB3A7C}" type="datetimeFigureOut">
              <a:rPr lang="en-US" smtClean="0"/>
              <a:t>2/18/2021</a:t>
            </a:fld>
            <a:endParaRPr lang="en-US"/>
          </a:p>
        </p:txBody>
      </p:sp>
      <p:sp>
        <p:nvSpPr>
          <p:cNvPr id="8" name="Footer Placeholder 7">
            <a:extLst>
              <a:ext uri="{FF2B5EF4-FFF2-40B4-BE49-F238E27FC236}">
                <a16:creationId xmlns:a16="http://schemas.microsoft.com/office/drawing/2014/main" id="{79E4E1FD-4FF2-43AE-A63E-BC396B8512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A8C4C7-35C1-422D-B1F9-FB5633FC72A3}"/>
              </a:ext>
            </a:extLst>
          </p:cNvPr>
          <p:cNvSpPr>
            <a:spLocks noGrp="1"/>
          </p:cNvSpPr>
          <p:nvPr>
            <p:ph type="sldNum" sz="quarter" idx="12"/>
          </p:nvPr>
        </p:nvSpPr>
        <p:spPr/>
        <p:txBody>
          <a:bodyPr/>
          <a:lstStyle/>
          <a:p>
            <a:fld id="{81174480-CDEF-4F1C-B8C7-491DDE0A55DD}" type="slidenum">
              <a:rPr lang="en-US" smtClean="0"/>
              <a:t>‹#›</a:t>
            </a:fld>
            <a:endParaRPr lang="en-US"/>
          </a:p>
        </p:txBody>
      </p:sp>
    </p:spTree>
    <p:extLst>
      <p:ext uri="{BB962C8B-B14F-4D97-AF65-F5344CB8AC3E}">
        <p14:creationId xmlns:p14="http://schemas.microsoft.com/office/powerpoint/2010/main" val="3831354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562FA-A842-4945-8CF2-761B0EFF34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A0C9D4-8035-4E1B-A6D1-8334ABBC4B92}"/>
              </a:ext>
            </a:extLst>
          </p:cNvPr>
          <p:cNvSpPr>
            <a:spLocks noGrp="1"/>
          </p:cNvSpPr>
          <p:nvPr>
            <p:ph type="dt" sz="half" idx="10"/>
          </p:nvPr>
        </p:nvSpPr>
        <p:spPr/>
        <p:txBody>
          <a:bodyPr/>
          <a:lstStyle/>
          <a:p>
            <a:fld id="{EF9A5BFA-D03A-4BBC-949B-F7AD3CAB3A7C}" type="datetimeFigureOut">
              <a:rPr lang="en-US" smtClean="0"/>
              <a:t>2/18/2021</a:t>
            </a:fld>
            <a:endParaRPr lang="en-US"/>
          </a:p>
        </p:txBody>
      </p:sp>
      <p:sp>
        <p:nvSpPr>
          <p:cNvPr id="4" name="Footer Placeholder 3">
            <a:extLst>
              <a:ext uri="{FF2B5EF4-FFF2-40B4-BE49-F238E27FC236}">
                <a16:creationId xmlns:a16="http://schemas.microsoft.com/office/drawing/2014/main" id="{36DC3EC2-361E-4CCC-B29B-2933F920DE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48A4E3-C103-487F-A627-5B1A5D2E0C1C}"/>
              </a:ext>
            </a:extLst>
          </p:cNvPr>
          <p:cNvSpPr>
            <a:spLocks noGrp="1"/>
          </p:cNvSpPr>
          <p:nvPr>
            <p:ph type="sldNum" sz="quarter" idx="12"/>
          </p:nvPr>
        </p:nvSpPr>
        <p:spPr/>
        <p:txBody>
          <a:bodyPr/>
          <a:lstStyle/>
          <a:p>
            <a:fld id="{81174480-CDEF-4F1C-B8C7-491DDE0A55DD}" type="slidenum">
              <a:rPr lang="en-US" smtClean="0"/>
              <a:t>‹#›</a:t>
            </a:fld>
            <a:endParaRPr lang="en-US"/>
          </a:p>
        </p:txBody>
      </p:sp>
    </p:spTree>
    <p:extLst>
      <p:ext uri="{BB962C8B-B14F-4D97-AF65-F5344CB8AC3E}">
        <p14:creationId xmlns:p14="http://schemas.microsoft.com/office/powerpoint/2010/main" val="1798645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54D39E-73F7-4E60-8B25-4C582D223A2A}"/>
              </a:ext>
            </a:extLst>
          </p:cNvPr>
          <p:cNvSpPr>
            <a:spLocks noGrp="1"/>
          </p:cNvSpPr>
          <p:nvPr>
            <p:ph type="dt" sz="half" idx="10"/>
          </p:nvPr>
        </p:nvSpPr>
        <p:spPr/>
        <p:txBody>
          <a:bodyPr/>
          <a:lstStyle/>
          <a:p>
            <a:fld id="{EF9A5BFA-D03A-4BBC-949B-F7AD3CAB3A7C}" type="datetimeFigureOut">
              <a:rPr lang="en-US" smtClean="0"/>
              <a:t>2/18/2021</a:t>
            </a:fld>
            <a:endParaRPr lang="en-US"/>
          </a:p>
        </p:txBody>
      </p:sp>
      <p:sp>
        <p:nvSpPr>
          <p:cNvPr id="3" name="Footer Placeholder 2">
            <a:extLst>
              <a:ext uri="{FF2B5EF4-FFF2-40B4-BE49-F238E27FC236}">
                <a16:creationId xmlns:a16="http://schemas.microsoft.com/office/drawing/2014/main" id="{B78AFA81-64CB-475E-9468-F75331CC98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97033A-5437-42CD-BA1E-E307C9A09E07}"/>
              </a:ext>
            </a:extLst>
          </p:cNvPr>
          <p:cNvSpPr>
            <a:spLocks noGrp="1"/>
          </p:cNvSpPr>
          <p:nvPr>
            <p:ph type="sldNum" sz="quarter" idx="12"/>
          </p:nvPr>
        </p:nvSpPr>
        <p:spPr/>
        <p:txBody>
          <a:bodyPr/>
          <a:lstStyle/>
          <a:p>
            <a:fld id="{81174480-CDEF-4F1C-B8C7-491DDE0A55DD}" type="slidenum">
              <a:rPr lang="en-US" smtClean="0"/>
              <a:t>‹#›</a:t>
            </a:fld>
            <a:endParaRPr lang="en-US"/>
          </a:p>
        </p:txBody>
      </p:sp>
    </p:spTree>
    <p:extLst>
      <p:ext uri="{BB962C8B-B14F-4D97-AF65-F5344CB8AC3E}">
        <p14:creationId xmlns:p14="http://schemas.microsoft.com/office/powerpoint/2010/main" val="2142957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1EFA-AE63-4939-B9F6-89D77A209D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0979A4-B03C-4BCC-8FE7-2BAB499DD9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1AC43B-69C9-4A72-9931-FF430F925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57B8B0-615E-4B70-B01B-5A4DAAC94A99}"/>
              </a:ext>
            </a:extLst>
          </p:cNvPr>
          <p:cNvSpPr>
            <a:spLocks noGrp="1"/>
          </p:cNvSpPr>
          <p:nvPr>
            <p:ph type="dt" sz="half" idx="10"/>
          </p:nvPr>
        </p:nvSpPr>
        <p:spPr/>
        <p:txBody>
          <a:bodyPr/>
          <a:lstStyle/>
          <a:p>
            <a:fld id="{EF9A5BFA-D03A-4BBC-949B-F7AD3CAB3A7C}" type="datetimeFigureOut">
              <a:rPr lang="en-US" smtClean="0"/>
              <a:t>2/18/2021</a:t>
            </a:fld>
            <a:endParaRPr lang="en-US"/>
          </a:p>
        </p:txBody>
      </p:sp>
      <p:sp>
        <p:nvSpPr>
          <p:cNvPr id="6" name="Footer Placeholder 5">
            <a:extLst>
              <a:ext uri="{FF2B5EF4-FFF2-40B4-BE49-F238E27FC236}">
                <a16:creationId xmlns:a16="http://schemas.microsoft.com/office/drawing/2014/main" id="{366C383E-7003-4C26-93CB-9762FB1DC1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339BD4-3DFA-48D5-8B23-2EE9D1150DBE}"/>
              </a:ext>
            </a:extLst>
          </p:cNvPr>
          <p:cNvSpPr>
            <a:spLocks noGrp="1"/>
          </p:cNvSpPr>
          <p:nvPr>
            <p:ph type="sldNum" sz="quarter" idx="12"/>
          </p:nvPr>
        </p:nvSpPr>
        <p:spPr/>
        <p:txBody>
          <a:bodyPr/>
          <a:lstStyle/>
          <a:p>
            <a:fld id="{81174480-CDEF-4F1C-B8C7-491DDE0A55DD}" type="slidenum">
              <a:rPr lang="en-US" smtClean="0"/>
              <a:t>‹#›</a:t>
            </a:fld>
            <a:endParaRPr lang="en-US"/>
          </a:p>
        </p:txBody>
      </p:sp>
    </p:spTree>
    <p:extLst>
      <p:ext uri="{BB962C8B-B14F-4D97-AF65-F5344CB8AC3E}">
        <p14:creationId xmlns:p14="http://schemas.microsoft.com/office/powerpoint/2010/main" val="3965096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13BF8-82AB-4B8A-8E7C-112BBE5E0B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8A3702-768C-4DE8-8309-235D52BD4A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E11B8F-7B6C-43FF-9185-63732C88D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4FEA76-823A-483B-A90B-C62CA7B870E2}"/>
              </a:ext>
            </a:extLst>
          </p:cNvPr>
          <p:cNvSpPr>
            <a:spLocks noGrp="1"/>
          </p:cNvSpPr>
          <p:nvPr>
            <p:ph type="dt" sz="half" idx="10"/>
          </p:nvPr>
        </p:nvSpPr>
        <p:spPr/>
        <p:txBody>
          <a:bodyPr/>
          <a:lstStyle/>
          <a:p>
            <a:fld id="{EF9A5BFA-D03A-4BBC-949B-F7AD3CAB3A7C}" type="datetimeFigureOut">
              <a:rPr lang="en-US" smtClean="0"/>
              <a:t>2/18/2021</a:t>
            </a:fld>
            <a:endParaRPr lang="en-US"/>
          </a:p>
        </p:txBody>
      </p:sp>
      <p:sp>
        <p:nvSpPr>
          <p:cNvPr id="6" name="Footer Placeholder 5">
            <a:extLst>
              <a:ext uri="{FF2B5EF4-FFF2-40B4-BE49-F238E27FC236}">
                <a16:creationId xmlns:a16="http://schemas.microsoft.com/office/drawing/2014/main" id="{D432C93A-79F8-4EDE-A109-1C2FC5605F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57295-EEF6-4F06-9E5A-A3BC21DF8442}"/>
              </a:ext>
            </a:extLst>
          </p:cNvPr>
          <p:cNvSpPr>
            <a:spLocks noGrp="1"/>
          </p:cNvSpPr>
          <p:nvPr>
            <p:ph type="sldNum" sz="quarter" idx="12"/>
          </p:nvPr>
        </p:nvSpPr>
        <p:spPr/>
        <p:txBody>
          <a:bodyPr/>
          <a:lstStyle/>
          <a:p>
            <a:fld id="{81174480-CDEF-4F1C-B8C7-491DDE0A55DD}" type="slidenum">
              <a:rPr lang="en-US" smtClean="0"/>
              <a:t>‹#›</a:t>
            </a:fld>
            <a:endParaRPr lang="en-US"/>
          </a:p>
        </p:txBody>
      </p:sp>
    </p:spTree>
    <p:extLst>
      <p:ext uri="{BB962C8B-B14F-4D97-AF65-F5344CB8AC3E}">
        <p14:creationId xmlns:p14="http://schemas.microsoft.com/office/powerpoint/2010/main" val="231513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4.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807194-857B-49AE-97A3-F763AE0BC8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CFDB91-B076-412E-BFA0-D3849D1404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7145E-F8D1-49D7-B738-3E659D5DF6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9A5BFA-D03A-4BBC-949B-F7AD3CAB3A7C}" type="datetimeFigureOut">
              <a:rPr lang="en-US" smtClean="0"/>
              <a:t>2/18/2021</a:t>
            </a:fld>
            <a:endParaRPr lang="en-US"/>
          </a:p>
        </p:txBody>
      </p:sp>
      <p:sp>
        <p:nvSpPr>
          <p:cNvPr id="5" name="Footer Placeholder 4">
            <a:extLst>
              <a:ext uri="{FF2B5EF4-FFF2-40B4-BE49-F238E27FC236}">
                <a16:creationId xmlns:a16="http://schemas.microsoft.com/office/drawing/2014/main" id="{148D2546-2EA6-453D-84B4-65AA76ACA3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31975D-36C7-4638-B533-CACB47F0C3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174480-CDEF-4F1C-B8C7-491DDE0A55DD}" type="slidenum">
              <a:rPr lang="en-US" smtClean="0"/>
              <a:t>‹#›</a:t>
            </a:fld>
            <a:endParaRPr lang="en-US"/>
          </a:p>
        </p:txBody>
      </p:sp>
    </p:spTree>
    <p:extLst>
      <p:ext uri="{BB962C8B-B14F-4D97-AF65-F5344CB8AC3E}">
        <p14:creationId xmlns:p14="http://schemas.microsoft.com/office/powerpoint/2010/main" val="3095141667"/>
      </p:ext>
    </p:extLst>
  </p:cSld>
  <p:clrMap bg1="lt1" tx1="dk1" bg2="lt2" tx2="dk2" accent1="accent1" accent2="accent2" accent3="accent3" accent4="accent4" accent5="accent5" accent6="accent6" hlink="hlink" folHlink="folHlink"/>
  <p:sldLayoutIdLst>
    <p:sldLayoutId id="2147483669" r:id="rId1"/>
    <p:sldLayoutId id="2147483680" r:id="rId2"/>
    <p:sldLayoutId id="2147483651" r:id="rId3"/>
    <p:sldLayoutId id="2147483652" r:id="rId4"/>
    <p:sldLayoutId id="2147483653" r:id="rId5"/>
    <p:sldLayoutId id="2147483654" r:id="rId6"/>
    <p:sldLayoutId id="2147483676" r:id="rId7"/>
    <p:sldLayoutId id="2147483656" r:id="rId8"/>
    <p:sldLayoutId id="2147483657" r:id="rId9"/>
    <p:sldLayoutId id="2147483658" r:id="rId10"/>
    <p:sldLayoutId id="2147483659" r:id="rId11"/>
    <p:sldLayoutId id="2147483671" r:id="rId12"/>
    <p:sldLayoutId id="2147483670" r:id="rId13"/>
    <p:sldLayoutId id="2147483672" r:id="rId14"/>
    <p:sldLayoutId id="214748366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B9387C-54A5-D742-9D78-01B3459E6B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R"/>
          </a:p>
        </p:txBody>
      </p:sp>
      <p:sp>
        <p:nvSpPr>
          <p:cNvPr id="3" name="Text Placeholder 2">
            <a:extLst>
              <a:ext uri="{FF2B5EF4-FFF2-40B4-BE49-F238E27FC236}">
                <a16:creationId xmlns:a16="http://schemas.microsoft.com/office/drawing/2014/main" id="{75CC852C-C8A4-AD46-B375-A9AFF5AEB9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R"/>
          </a:p>
        </p:txBody>
      </p:sp>
      <p:sp>
        <p:nvSpPr>
          <p:cNvPr id="4" name="Date Placeholder 3">
            <a:extLst>
              <a:ext uri="{FF2B5EF4-FFF2-40B4-BE49-F238E27FC236}">
                <a16:creationId xmlns:a16="http://schemas.microsoft.com/office/drawing/2014/main" id="{509EDDEF-34F4-B04C-9486-3F15F64280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5B991-368F-DA46-ADBF-61139941C970}" type="datetimeFigureOut">
              <a:rPr lang="en-SR" smtClean="0"/>
              <a:t>02/18/2021</a:t>
            </a:fld>
            <a:endParaRPr lang="en-SR"/>
          </a:p>
        </p:txBody>
      </p:sp>
      <p:sp>
        <p:nvSpPr>
          <p:cNvPr id="5" name="Footer Placeholder 4">
            <a:extLst>
              <a:ext uri="{FF2B5EF4-FFF2-40B4-BE49-F238E27FC236}">
                <a16:creationId xmlns:a16="http://schemas.microsoft.com/office/drawing/2014/main" id="{B179939D-BF17-9B43-B6DE-7B5E4BA6BA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R"/>
          </a:p>
        </p:txBody>
      </p:sp>
      <p:sp>
        <p:nvSpPr>
          <p:cNvPr id="6" name="Slide Number Placeholder 5">
            <a:extLst>
              <a:ext uri="{FF2B5EF4-FFF2-40B4-BE49-F238E27FC236}">
                <a16:creationId xmlns:a16="http://schemas.microsoft.com/office/drawing/2014/main" id="{20C37ECA-1825-3746-8243-D74E9C3901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6833B7-61F7-BF42-8089-AE254E6BB809}" type="slidenum">
              <a:rPr lang="en-SR" smtClean="0"/>
              <a:t>‹#›</a:t>
            </a:fld>
            <a:endParaRPr lang="en-SR"/>
          </a:p>
        </p:txBody>
      </p:sp>
    </p:spTree>
    <p:extLst>
      <p:ext uri="{BB962C8B-B14F-4D97-AF65-F5344CB8AC3E}">
        <p14:creationId xmlns:p14="http://schemas.microsoft.com/office/powerpoint/2010/main" val="2870055382"/>
      </p:ext>
    </p:extLst>
  </p:cSld>
  <p:clrMap bg1="lt1" tx1="dk1" bg2="lt2" tx2="dk2" accent1="accent1" accent2="accent2" accent3="accent3" accent4="accent4" accent5="accent5" accent6="accent6" hlink="hlink" folHlink="folHlink"/>
  <p:sldLayoutIdLst>
    <p:sldLayoutId id="2147483664" r:id="rId1"/>
    <p:sldLayoutId id="2147483662" r:id="rId2"/>
    <p:sldLayoutId id="2147483675" r:id="rId3"/>
    <p:sldLayoutId id="2147483677" r:id="rId4"/>
    <p:sldLayoutId id="2147483678" r:id="rId5"/>
    <p:sldLayoutId id="2147483665" r:id="rId6"/>
    <p:sldLayoutId id="2147483650" r:id="rId7"/>
    <p:sldLayoutId id="2147483649" r:id="rId8"/>
    <p:sldLayoutId id="214748366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8E29EC-07E8-4AA4-8B54-1EAA1E8C5C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5410D9-9A0E-4FB2-84B9-DC5F824E29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9DAD79-3D52-4B54-93E6-888BB4234E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3D1EF-985E-40D8-9454-A00A492193EC}" type="datetimeFigureOut">
              <a:rPr lang="en-US" smtClean="0"/>
              <a:t>2/18/2021</a:t>
            </a:fld>
            <a:endParaRPr lang="en-US"/>
          </a:p>
        </p:txBody>
      </p:sp>
      <p:sp>
        <p:nvSpPr>
          <p:cNvPr id="5" name="Footer Placeholder 4">
            <a:extLst>
              <a:ext uri="{FF2B5EF4-FFF2-40B4-BE49-F238E27FC236}">
                <a16:creationId xmlns:a16="http://schemas.microsoft.com/office/drawing/2014/main" id="{1154D937-3BCE-4CE6-890B-3C288C5CFE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C8FB15-8DDE-48C0-9D6D-C4404ECA56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A153C-AD79-4089-A313-4EA8C3034C00}" type="slidenum">
              <a:rPr lang="en-US" smtClean="0"/>
              <a:t>‹#›</a:t>
            </a:fld>
            <a:endParaRPr lang="en-US"/>
          </a:p>
        </p:txBody>
      </p:sp>
    </p:spTree>
    <p:extLst>
      <p:ext uri="{BB962C8B-B14F-4D97-AF65-F5344CB8AC3E}">
        <p14:creationId xmlns:p14="http://schemas.microsoft.com/office/powerpoint/2010/main" val="1914577070"/>
      </p:ext>
    </p:extLst>
  </p:cSld>
  <p:clrMap bg1="lt1" tx1="dk1" bg2="lt2" tx2="dk2" accent1="accent1" accent2="accent2" accent3="accent3" accent4="accent4" accent5="accent5" accent6="accent6" hlink="hlink" folHlink="folHlink"/>
  <p:sldLayoutIdLst>
    <p:sldLayoutId id="2147483655" r:id="rId1"/>
    <p:sldLayoutId id="214748366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3" cstate="print"/>
          <a:stretch>
            <a:fillRect/>
          </a:stretch>
        </p:blipFill>
        <p:spPr>
          <a:xfrm>
            <a:off x="0" y="0"/>
            <a:ext cx="12192000" cy="6858000"/>
          </a:xfrm>
          <a:prstGeom prst="rect">
            <a:avLst/>
          </a:prstGeom>
        </p:spPr>
      </p:pic>
      <p:sp>
        <p:nvSpPr>
          <p:cNvPr id="2" name="Holder 2"/>
          <p:cNvSpPr>
            <a:spLocks noGrp="1"/>
          </p:cNvSpPr>
          <p:nvPr>
            <p:ph type="title"/>
          </p:nvPr>
        </p:nvSpPr>
        <p:spPr>
          <a:xfrm>
            <a:off x="3970658" y="3261917"/>
            <a:ext cx="4250682" cy="742314"/>
          </a:xfrm>
          <a:prstGeom prst="rect">
            <a:avLst/>
          </a:prstGeom>
        </p:spPr>
        <p:txBody>
          <a:bodyPr wrap="square" lIns="0" tIns="0" rIns="0" bIns="0">
            <a:spAutoFit/>
          </a:bodyPr>
          <a:lstStyle>
            <a:lvl1pPr>
              <a:defRPr sz="4700" b="0" i="0">
                <a:solidFill>
                  <a:schemeClr val="bg1"/>
                </a:solidFill>
                <a:latin typeface="Calibri Light"/>
                <a:cs typeface="Calibri Light"/>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2/18/2021</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4569329"/>
      </p:ext>
    </p:extLst>
  </p:cSld>
  <p:clrMap bg1="lt1" tx1="dk1" bg2="lt2" tx2="dk2" accent1="accent1" accent2="accent2" accent3="accent3" accent4="accent4" accent5="accent5" accent6="accent6" hlink="hlink" folHlink="folHlink"/>
  <p:sldLayoutIdLst>
    <p:sldLayoutId id="2147483666"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50966A-8538-4439-A739-689CF0FB5F18}"/>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8D18D6-F68A-4942-9E79-E21F30314813}"/>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6E523-225D-40AA-B6BF-EEC321BE2CDA}"/>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1A4FB000-0EED-4D69-B604-016196D0DAC6}" type="datetimeFigureOut">
              <a:rPr lang="en-US" smtClean="0"/>
              <a:t>2/18/2021</a:t>
            </a:fld>
            <a:endParaRPr lang="en-US"/>
          </a:p>
        </p:txBody>
      </p:sp>
      <p:sp>
        <p:nvSpPr>
          <p:cNvPr id="5" name="Footer Placeholder 4">
            <a:extLst>
              <a:ext uri="{FF2B5EF4-FFF2-40B4-BE49-F238E27FC236}">
                <a16:creationId xmlns:a16="http://schemas.microsoft.com/office/drawing/2014/main" id="{58822283-DB32-4D88-9EBA-5006BA15F1CC}"/>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D59D39-A0E5-4EEE-A440-BEC45AD586D0}"/>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49FC174D-58B4-446C-8A38-9270255BB727}" type="slidenum">
              <a:rPr lang="en-US" smtClean="0"/>
              <a:t>‹#›</a:t>
            </a:fld>
            <a:endParaRPr lang="en-US"/>
          </a:p>
        </p:txBody>
      </p:sp>
    </p:spTree>
    <p:extLst>
      <p:ext uri="{BB962C8B-B14F-4D97-AF65-F5344CB8AC3E}">
        <p14:creationId xmlns:p14="http://schemas.microsoft.com/office/powerpoint/2010/main" val="528302330"/>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hyperlink" Target="https://paho-covid19-response-who.hub.arcgis.com/pages/paho-saint-lucia-covid-19-response" TargetMode="External"/><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hyperlink" Target="https://covid19.who.int/"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hyperlink" Target="https://paho-covid19-response-who.hub.arcgis.com/pages/paho-saint-vincent-and-the-grenadines-covid-19-response" TargetMode="External"/><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hyperlink" Target="https://paho-covid19-response-who.hub.arcgis.com/pages/paho-antigua-and-barbuda-covid-19-response" TargetMode="External"/><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hyperlink" Target="https://paho-covid19-response-who.hub.arcgis.com/pages/paho-grenada-covid-19-response" TargetMode="External"/><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48.emf"/></Relationships>
</file>

<file path=ppt/slides/_rels/slide36.xml.rels><?xml version="1.0" encoding="UTF-8" standalone="yes"?>
<Relationships xmlns="http://schemas.openxmlformats.org/package/2006/relationships"><Relationship Id="rId3" Type="http://schemas.openxmlformats.org/officeDocument/2006/relationships/hyperlink" Target="https://elifesciences.org/articles/61312#content" TargetMode="External"/><Relationship Id="rId2" Type="http://schemas.openxmlformats.org/officeDocument/2006/relationships/hyperlink" Target="https://www.who.int/docs/default-source/coronaviruse/risk-comms-updates/update47-sars-cov-2-variants.pdf?sfvrsn=f2180835_4" TargetMode="External"/><Relationship Id="rId1" Type="http://schemas.openxmlformats.org/officeDocument/2006/relationships/slideLayout" Target="../slideLayouts/slideLayout19.xml"/><Relationship Id="rId4" Type="http://schemas.openxmlformats.org/officeDocument/2006/relationships/hyperlink" Target="https://www.thelancet.com/journals/lancet/article/PIIS0140-6736(21)00183-5/fulltext?s=08"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thelancet.com/journals/laninf/article/PIIS1473-3099(20)30764-7/fulltext" TargetMode="External"/><Relationship Id="rId2" Type="http://schemas.openxmlformats.org/officeDocument/2006/relationships/hyperlink" Target="https://www.thelancet.com/journals/laninf/article/PIIS1473-3099(20)30783-0/fulltext" TargetMode="Externa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hyperlink" Target="https://www.medrxiv.org/content/10.1101/2021.01.13.21249642v1"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tags" Target="../tags/tag12.xml"/><Relationship Id="rId7" Type="http://schemas.openxmlformats.org/officeDocument/2006/relationships/image" Target="../media/image5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51.emf"/><Relationship Id="rId5" Type="http://schemas.openxmlformats.org/officeDocument/2006/relationships/oleObject" Target="../embeddings/oleObject3.bin"/><Relationship Id="rId4"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image" Target="../media/image58.png"/><Relationship Id="rId18" Type="http://schemas.openxmlformats.org/officeDocument/2006/relationships/hyperlink" Target="https://ir.novavax.com/news-releases/news-release-details/novavax-covid-19-vaccine-demonstrates-893-efficacy-uk-phase-3" TargetMode="External"/><Relationship Id="rId26" Type="http://schemas.openxmlformats.org/officeDocument/2006/relationships/hyperlink" Target="https://www.bloomberg.com/news/articles/2021-01-12/china-vaccine-going-global-with-four-different-efficacy-rates" TargetMode="External"/><Relationship Id="rId3" Type="http://schemas.openxmlformats.org/officeDocument/2006/relationships/tags" Target="../tags/tag15.xml"/><Relationship Id="rId21" Type="http://schemas.openxmlformats.org/officeDocument/2006/relationships/hyperlink" Target="https://www.biorxiv.org/content/10.1101/2021.02.05.430003v1" TargetMode="External"/><Relationship Id="rId7" Type="http://schemas.openxmlformats.org/officeDocument/2006/relationships/oleObject" Target="../embeddings/oleObject4.bin"/><Relationship Id="rId12" Type="http://schemas.openxmlformats.org/officeDocument/2006/relationships/image" Target="../media/image57.png"/><Relationship Id="rId17" Type="http://schemas.openxmlformats.org/officeDocument/2006/relationships/hyperlink" Target="https://www.jnj.com/johnson-johnson-announces-single-shot-janssen-covid-19-vaccine-candidate-met-primary-endpoints-in-interim-analysis-of-its-phase-3-ensemble-trial#_edn2" TargetMode="External"/><Relationship Id="rId25" Type="http://schemas.openxmlformats.org/officeDocument/2006/relationships/hyperlink" Target="https://www.thelancet.com/journals/lancet/article/PIIS0140-6736(21)00234-8/fulltext" TargetMode="External"/><Relationship Id="rId2" Type="http://schemas.openxmlformats.org/officeDocument/2006/relationships/tags" Target="../tags/tag14.xml"/><Relationship Id="rId16" Type="http://schemas.openxmlformats.org/officeDocument/2006/relationships/image" Target="../media/image61.png"/><Relationship Id="rId20" Type="http://schemas.openxmlformats.org/officeDocument/2006/relationships/hyperlink" Target="https://www.nature.com/articles/s41591-021-01270-4" TargetMode="External"/><Relationship Id="rId1" Type="http://schemas.openxmlformats.org/officeDocument/2006/relationships/tags" Target="../tags/tag13.xml"/><Relationship Id="rId6" Type="http://schemas.openxmlformats.org/officeDocument/2006/relationships/slideLayout" Target="../slideLayouts/slideLayout16.xml"/><Relationship Id="rId11" Type="http://schemas.openxmlformats.org/officeDocument/2006/relationships/image" Target="../media/image56.png"/><Relationship Id="rId24" Type="http://schemas.openxmlformats.org/officeDocument/2006/relationships/hyperlink" Target="https://www.thelancet.com/journals/lancet/article/PIIS0140-6736(20)32661-1/fulltext" TargetMode="External"/><Relationship Id="rId5" Type="http://schemas.openxmlformats.org/officeDocument/2006/relationships/tags" Target="../tags/tag17.xml"/><Relationship Id="rId15" Type="http://schemas.openxmlformats.org/officeDocument/2006/relationships/image" Target="../media/image60.jpeg"/><Relationship Id="rId23" Type="http://schemas.openxmlformats.org/officeDocument/2006/relationships/hyperlink" Target="https://www.biorxiv.org/content/10.1101/2021.02.01.429069v1.full.pdf" TargetMode="External"/><Relationship Id="rId28" Type="http://schemas.openxmlformats.org/officeDocument/2006/relationships/hyperlink" Target="https://www.jnj.com/johnson-johnson-announces-single-shot-janssen-covid-19-vaccine-candidate-met-primary-endpoints-in-interim-analysis-of-its-phase-3-ensemble-trial" TargetMode="External"/><Relationship Id="rId10" Type="http://schemas.openxmlformats.org/officeDocument/2006/relationships/image" Target="../media/image55.png"/><Relationship Id="rId19" Type="http://schemas.openxmlformats.org/officeDocument/2006/relationships/hyperlink" Target="https://investors.modernatx.com/news-releases/news-release-details/moderna-covid-19-vaccine-retains-neutralizing-activity-against" TargetMode="External"/><Relationship Id="rId4" Type="http://schemas.openxmlformats.org/officeDocument/2006/relationships/tags" Target="../tags/tag16.xml"/><Relationship Id="rId9" Type="http://schemas.openxmlformats.org/officeDocument/2006/relationships/image" Target="../media/image54.png"/><Relationship Id="rId14" Type="http://schemas.openxmlformats.org/officeDocument/2006/relationships/image" Target="../media/image59.jpeg"/><Relationship Id="rId22" Type="http://schemas.openxmlformats.org/officeDocument/2006/relationships/hyperlink" Target="https://www.medrxiv.org/content/10.1101/2021.02.10.21251247v1" TargetMode="External"/><Relationship Id="rId27" Type="http://schemas.openxmlformats.org/officeDocument/2006/relationships/hyperlink" Target="https://www.bloomberg.com/news/articles/2020-12-31/china-approves-first-covid-vaccine-for-use-in-general-population"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F604CCFA-3335-4673-82D8-918C35ED28B0}"/>
              </a:ext>
            </a:extLst>
          </p:cNvPr>
          <p:cNvSpPr txBox="1">
            <a:spLocks/>
          </p:cNvSpPr>
          <p:nvPr/>
        </p:nvSpPr>
        <p:spPr>
          <a:xfrm>
            <a:off x="638159" y="1009357"/>
            <a:ext cx="11365846" cy="48392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44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399"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latin typeface="Book Antiqua" panose="02040602050305030304" pitchFamily="18" charset="0"/>
              </a:rPr>
              <a:t>Office for Barbados and the Eastern Caribbean Countries</a:t>
            </a:r>
            <a:endParaRPr lang="en-US" sz="4800" b="1" dirty="0">
              <a:latin typeface="Book Antiqua" panose="02040602050305030304" pitchFamily="18" charset="0"/>
            </a:endParaRPr>
          </a:p>
          <a:p>
            <a:endParaRPr lang="en-US" sz="4800" b="1" dirty="0">
              <a:latin typeface="Book Antiqua" panose="02040602050305030304" pitchFamily="18" charset="0"/>
            </a:endParaRPr>
          </a:p>
          <a:p>
            <a:r>
              <a:rPr lang="en-US" sz="4800" b="1" dirty="0">
                <a:latin typeface="Book Antiqua" panose="02040602050305030304" pitchFamily="18" charset="0"/>
              </a:rPr>
              <a:t>COVID-19 Briefing to the </a:t>
            </a:r>
          </a:p>
          <a:p>
            <a:r>
              <a:rPr lang="en-US" sz="4800" b="1" dirty="0">
                <a:latin typeface="Book Antiqua" panose="02040602050305030304" pitchFamily="18" charset="0"/>
              </a:rPr>
              <a:t>Diplomatic Corps</a:t>
            </a:r>
          </a:p>
          <a:p>
            <a:endParaRPr lang="en-US" sz="4800" b="1" dirty="0">
              <a:latin typeface="Book Antiqua" panose="02040602050305030304" pitchFamily="18" charset="0"/>
              <a:cs typeface="Calibri Light" panose="020F0302020204030204"/>
            </a:endParaRPr>
          </a:p>
          <a:p>
            <a:r>
              <a:rPr lang="en-US" sz="4000" b="1" i="1" dirty="0">
                <a:latin typeface="Book Antiqua" panose="02040602050305030304" pitchFamily="18" charset="0"/>
                <a:cs typeface="Calibri Light" panose="020F0302020204030204"/>
              </a:rPr>
              <a:t>17 February 2021</a:t>
            </a:r>
          </a:p>
        </p:txBody>
      </p:sp>
    </p:spTree>
    <p:extLst>
      <p:ext uri="{BB962C8B-B14F-4D97-AF65-F5344CB8AC3E}">
        <p14:creationId xmlns:p14="http://schemas.microsoft.com/office/powerpoint/2010/main" val="602891511"/>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D945-9FFD-44AB-AF2C-194DD48D46E3}"/>
              </a:ext>
            </a:extLst>
          </p:cNvPr>
          <p:cNvSpPr>
            <a:spLocks noGrp="1"/>
          </p:cNvSpPr>
          <p:nvPr>
            <p:ph type="title"/>
          </p:nvPr>
        </p:nvSpPr>
        <p:spPr/>
        <p:txBody>
          <a:bodyPr/>
          <a:lstStyle/>
          <a:p>
            <a:r>
              <a:rPr lang="en-US" dirty="0"/>
              <a:t>Overview of Barbados COVID-19 situation</a:t>
            </a:r>
          </a:p>
        </p:txBody>
      </p:sp>
      <p:pic>
        <p:nvPicPr>
          <p:cNvPr id="7" name="Picture 6">
            <a:extLst>
              <a:ext uri="{FF2B5EF4-FFF2-40B4-BE49-F238E27FC236}">
                <a16:creationId xmlns:a16="http://schemas.microsoft.com/office/drawing/2014/main" id="{6332D9AA-C744-4382-B94E-37C41C140C02}"/>
              </a:ext>
            </a:extLst>
          </p:cNvPr>
          <p:cNvPicPr>
            <a:picLocks noChangeAspect="1"/>
          </p:cNvPicPr>
          <p:nvPr/>
        </p:nvPicPr>
        <p:blipFill>
          <a:blip r:embed="rId2"/>
          <a:stretch>
            <a:fillRect/>
          </a:stretch>
        </p:blipFill>
        <p:spPr>
          <a:xfrm>
            <a:off x="0" y="1904547"/>
            <a:ext cx="12192000" cy="4588328"/>
          </a:xfrm>
          <a:prstGeom prst="rect">
            <a:avLst/>
          </a:prstGeom>
        </p:spPr>
      </p:pic>
    </p:spTree>
    <p:extLst>
      <p:ext uri="{BB962C8B-B14F-4D97-AF65-F5344CB8AC3E}">
        <p14:creationId xmlns:p14="http://schemas.microsoft.com/office/powerpoint/2010/main" val="770070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ED247-19D1-4A7C-A06C-D743EB3CA73D}"/>
              </a:ext>
            </a:extLst>
          </p:cNvPr>
          <p:cNvPicPr>
            <a:picLocks noChangeAspect="1"/>
          </p:cNvPicPr>
          <p:nvPr/>
        </p:nvPicPr>
        <p:blipFill>
          <a:blip r:embed="rId2"/>
          <a:stretch>
            <a:fillRect/>
          </a:stretch>
        </p:blipFill>
        <p:spPr>
          <a:xfrm>
            <a:off x="871768" y="94999"/>
            <a:ext cx="10448463" cy="6502175"/>
          </a:xfrm>
          <a:prstGeom prst="rect">
            <a:avLst/>
          </a:prstGeom>
        </p:spPr>
      </p:pic>
      <p:sp>
        <p:nvSpPr>
          <p:cNvPr id="2" name="TextBox 1">
            <a:extLst>
              <a:ext uri="{FF2B5EF4-FFF2-40B4-BE49-F238E27FC236}">
                <a16:creationId xmlns:a16="http://schemas.microsoft.com/office/drawing/2014/main" id="{D45C0ED0-C1E7-974A-9507-26BE169D45C2}"/>
              </a:ext>
            </a:extLst>
          </p:cNvPr>
          <p:cNvSpPr txBox="1"/>
          <p:nvPr/>
        </p:nvSpPr>
        <p:spPr>
          <a:xfrm>
            <a:off x="10515600" y="1639229"/>
            <a:ext cx="939120" cy="461665"/>
          </a:xfrm>
          <a:prstGeom prst="rect">
            <a:avLst/>
          </a:prstGeom>
          <a:noFill/>
        </p:spPr>
        <p:txBody>
          <a:bodyPr wrap="square" rtlCol="0">
            <a:spAutoFit/>
          </a:bodyPr>
          <a:lstStyle/>
          <a:p>
            <a:r>
              <a:rPr lang="en-SR" sz="2400" dirty="0">
                <a:highlight>
                  <a:srgbClr val="FFFF00"/>
                </a:highlight>
              </a:rPr>
              <a:t>94.3</a:t>
            </a:r>
          </a:p>
        </p:txBody>
      </p:sp>
      <p:sp>
        <p:nvSpPr>
          <p:cNvPr id="3" name="TextBox 2">
            <a:extLst>
              <a:ext uri="{FF2B5EF4-FFF2-40B4-BE49-F238E27FC236}">
                <a16:creationId xmlns:a16="http://schemas.microsoft.com/office/drawing/2014/main" id="{D26C54F6-1340-2F41-A608-0E9ABD3EC635}"/>
              </a:ext>
            </a:extLst>
          </p:cNvPr>
          <p:cNvSpPr txBox="1"/>
          <p:nvPr/>
        </p:nvSpPr>
        <p:spPr>
          <a:xfrm>
            <a:off x="8106937" y="4505093"/>
            <a:ext cx="572593" cy="461665"/>
          </a:xfrm>
          <a:prstGeom prst="rect">
            <a:avLst/>
          </a:prstGeom>
          <a:noFill/>
        </p:spPr>
        <p:txBody>
          <a:bodyPr wrap="none" rtlCol="0">
            <a:spAutoFit/>
          </a:bodyPr>
          <a:lstStyle/>
          <a:p>
            <a:r>
              <a:rPr lang="en-SR" sz="2400" dirty="0">
                <a:highlight>
                  <a:srgbClr val="FFFF00"/>
                </a:highlight>
              </a:rPr>
              <a:t>2.4</a:t>
            </a:r>
          </a:p>
        </p:txBody>
      </p:sp>
    </p:spTree>
    <p:extLst>
      <p:ext uri="{BB962C8B-B14F-4D97-AF65-F5344CB8AC3E}">
        <p14:creationId xmlns:p14="http://schemas.microsoft.com/office/powerpoint/2010/main" val="2749710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4BAB83-1588-42F0-BD69-D2822D4A5573}"/>
              </a:ext>
            </a:extLst>
          </p:cNvPr>
          <p:cNvPicPr>
            <a:picLocks noChangeAspect="1"/>
          </p:cNvPicPr>
          <p:nvPr/>
        </p:nvPicPr>
        <p:blipFill>
          <a:blip r:embed="rId2"/>
          <a:stretch>
            <a:fillRect/>
          </a:stretch>
        </p:blipFill>
        <p:spPr>
          <a:xfrm>
            <a:off x="0" y="306017"/>
            <a:ext cx="12192000" cy="6092404"/>
          </a:xfrm>
          <a:prstGeom prst="rect">
            <a:avLst/>
          </a:prstGeom>
        </p:spPr>
      </p:pic>
    </p:spTree>
    <p:extLst>
      <p:ext uri="{BB962C8B-B14F-4D97-AF65-F5344CB8AC3E}">
        <p14:creationId xmlns:p14="http://schemas.microsoft.com/office/powerpoint/2010/main" val="744883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B6FAE-2501-4A87-B23F-4DF33DEED795}"/>
              </a:ext>
            </a:extLst>
          </p:cNvPr>
          <p:cNvSpPr>
            <a:spLocks noGrp="1"/>
          </p:cNvSpPr>
          <p:nvPr>
            <p:ph type="title"/>
          </p:nvPr>
        </p:nvSpPr>
        <p:spPr/>
        <p:txBody>
          <a:bodyPr/>
          <a:lstStyle/>
          <a:p>
            <a:r>
              <a:rPr lang="en-US" dirty="0"/>
              <a:t>Rt</a:t>
            </a:r>
          </a:p>
        </p:txBody>
      </p:sp>
      <p:pic>
        <p:nvPicPr>
          <p:cNvPr id="5" name="Picture 4">
            <a:extLst>
              <a:ext uri="{FF2B5EF4-FFF2-40B4-BE49-F238E27FC236}">
                <a16:creationId xmlns:a16="http://schemas.microsoft.com/office/drawing/2014/main" id="{DAB9505D-FA18-4B68-B6AA-084CB3BF5C43}"/>
              </a:ext>
            </a:extLst>
          </p:cNvPr>
          <p:cNvPicPr>
            <a:picLocks noChangeAspect="1"/>
          </p:cNvPicPr>
          <p:nvPr/>
        </p:nvPicPr>
        <p:blipFill>
          <a:blip r:embed="rId2"/>
          <a:stretch>
            <a:fillRect/>
          </a:stretch>
        </p:blipFill>
        <p:spPr>
          <a:xfrm>
            <a:off x="3524943" y="0"/>
            <a:ext cx="8433954" cy="6858000"/>
          </a:xfrm>
          <a:prstGeom prst="rect">
            <a:avLst/>
          </a:prstGeom>
        </p:spPr>
      </p:pic>
      <p:pic>
        <p:nvPicPr>
          <p:cNvPr id="7" name="Picture 6">
            <a:extLst>
              <a:ext uri="{FF2B5EF4-FFF2-40B4-BE49-F238E27FC236}">
                <a16:creationId xmlns:a16="http://schemas.microsoft.com/office/drawing/2014/main" id="{C1C6A1C1-F75D-454F-9C46-8D2EDC4A1805}"/>
              </a:ext>
            </a:extLst>
          </p:cNvPr>
          <p:cNvPicPr>
            <a:picLocks noChangeAspect="1"/>
          </p:cNvPicPr>
          <p:nvPr/>
        </p:nvPicPr>
        <p:blipFill>
          <a:blip r:embed="rId3"/>
          <a:stretch>
            <a:fillRect/>
          </a:stretch>
        </p:blipFill>
        <p:spPr>
          <a:xfrm>
            <a:off x="155240" y="3805364"/>
            <a:ext cx="3246120" cy="2440842"/>
          </a:xfrm>
          <a:prstGeom prst="rect">
            <a:avLst/>
          </a:prstGeom>
        </p:spPr>
      </p:pic>
      <p:cxnSp>
        <p:nvCxnSpPr>
          <p:cNvPr id="11" name="Straight Connector 10">
            <a:extLst>
              <a:ext uri="{FF2B5EF4-FFF2-40B4-BE49-F238E27FC236}">
                <a16:creationId xmlns:a16="http://schemas.microsoft.com/office/drawing/2014/main" id="{32884760-AF18-4351-9C4B-2B5791B9AD23}"/>
              </a:ext>
            </a:extLst>
          </p:cNvPr>
          <p:cNvCxnSpPr/>
          <p:nvPr/>
        </p:nvCxnSpPr>
        <p:spPr>
          <a:xfrm>
            <a:off x="155240" y="4467298"/>
            <a:ext cx="4939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9B1021B-7D6E-AF41-8616-C8FC9313F199}"/>
              </a:ext>
            </a:extLst>
          </p:cNvPr>
          <p:cNvSpPr txBox="1"/>
          <p:nvPr/>
        </p:nvSpPr>
        <p:spPr>
          <a:xfrm>
            <a:off x="1059366" y="1851102"/>
            <a:ext cx="1084086" cy="707886"/>
          </a:xfrm>
          <a:prstGeom prst="rect">
            <a:avLst/>
          </a:prstGeom>
          <a:noFill/>
        </p:spPr>
        <p:txBody>
          <a:bodyPr wrap="square" rtlCol="0">
            <a:spAutoFit/>
          </a:bodyPr>
          <a:lstStyle/>
          <a:p>
            <a:r>
              <a:rPr lang="en-SR" sz="4000" dirty="0">
                <a:highlight>
                  <a:srgbClr val="FFFF00"/>
                </a:highlight>
              </a:rPr>
              <a:t>1.43</a:t>
            </a:r>
          </a:p>
        </p:txBody>
      </p:sp>
    </p:spTree>
    <p:extLst>
      <p:ext uri="{BB962C8B-B14F-4D97-AF65-F5344CB8AC3E}">
        <p14:creationId xmlns:p14="http://schemas.microsoft.com/office/powerpoint/2010/main" val="408053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5207CB-43C7-44A5-834E-F2E3E3173390}"/>
              </a:ext>
            </a:extLst>
          </p:cNvPr>
          <p:cNvPicPr>
            <a:picLocks noChangeAspect="1"/>
          </p:cNvPicPr>
          <p:nvPr/>
        </p:nvPicPr>
        <p:blipFill rotWithShape="1">
          <a:blip r:embed="rId2"/>
          <a:srcRect l="1892"/>
          <a:stretch/>
        </p:blipFill>
        <p:spPr>
          <a:xfrm>
            <a:off x="2596615" y="293722"/>
            <a:ext cx="6854511" cy="6492319"/>
          </a:xfrm>
          <a:prstGeom prst="rect">
            <a:avLst/>
          </a:prstGeom>
        </p:spPr>
      </p:pic>
    </p:spTree>
    <p:extLst>
      <p:ext uri="{BB962C8B-B14F-4D97-AF65-F5344CB8AC3E}">
        <p14:creationId xmlns:p14="http://schemas.microsoft.com/office/powerpoint/2010/main" val="1047052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CBF9-4BBC-4876-87B1-C865ED9752DC}"/>
              </a:ext>
            </a:extLst>
          </p:cNvPr>
          <p:cNvSpPr>
            <a:spLocks noGrp="1"/>
          </p:cNvSpPr>
          <p:nvPr>
            <p:ph type="ctrTitle"/>
          </p:nvPr>
        </p:nvSpPr>
        <p:spPr/>
        <p:txBody>
          <a:bodyPr/>
          <a:lstStyle/>
          <a:p>
            <a:r>
              <a:rPr lang="en-US" dirty="0"/>
              <a:t>Saint Lucia</a:t>
            </a:r>
          </a:p>
        </p:txBody>
      </p:sp>
      <p:sp>
        <p:nvSpPr>
          <p:cNvPr id="3" name="Subtitle 2">
            <a:extLst>
              <a:ext uri="{FF2B5EF4-FFF2-40B4-BE49-F238E27FC236}">
                <a16:creationId xmlns:a16="http://schemas.microsoft.com/office/drawing/2014/main" id="{12CBC9F1-D685-4044-B244-3E25F589B6D4}"/>
              </a:ext>
            </a:extLst>
          </p:cNvPr>
          <p:cNvSpPr>
            <a:spLocks noGrp="1"/>
          </p:cNvSpPr>
          <p:nvPr>
            <p:ph type="subTitle" idx="1"/>
          </p:nvPr>
        </p:nvSpPr>
        <p:spPr/>
        <p:txBody>
          <a:bodyPr/>
          <a:lstStyle/>
          <a:p>
            <a:r>
              <a:rPr lang="en-US" dirty="0"/>
              <a:t>February 15, 2021</a:t>
            </a:r>
          </a:p>
        </p:txBody>
      </p:sp>
    </p:spTree>
    <p:extLst>
      <p:ext uri="{BB962C8B-B14F-4D97-AF65-F5344CB8AC3E}">
        <p14:creationId xmlns:p14="http://schemas.microsoft.com/office/powerpoint/2010/main" val="3175011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D945-9FFD-44AB-AF2C-194DD48D46E3}"/>
              </a:ext>
            </a:extLst>
          </p:cNvPr>
          <p:cNvSpPr>
            <a:spLocks noGrp="1"/>
          </p:cNvSpPr>
          <p:nvPr>
            <p:ph type="title"/>
          </p:nvPr>
        </p:nvSpPr>
        <p:spPr>
          <a:xfrm>
            <a:off x="838200" y="154109"/>
            <a:ext cx="10515600" cy="1325563"/>
          </a:xfrm>
        </p:spPr>
        <p:txBody>
          <a:bodyPr/>
          <a:lstStyle/>
          <a:p>
            <a:pPr algn="ctr"/>
            <a:r>
              <a:rPr lang="en-US" dirty="0"/>
              <a:t>Overview of Saint Lucia COVID-19 situation</a:t>
            </a:r>
          </a:p>
        </p:txBody>
      </p:sp>
      <p:pic>
        <p:nvPicPr>
          <p:cNvPr id="7" name="Picture 6">
            <a:extLst>
              <a:ext uri="{FF2B5EF4-FFF2-40B4-BE49-F238E27FC236}">
                <a16:creationId xmlns:a16="http://schemas.microsoft.com/office/drawing/2014/main" id="{6332D9AA-C744-4382-B94E-37C41C140C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0413" y="1566883"/>
            <a:ext cx="11791174" cy="4611133"/>
          </a:xfrm>
          <a:prstGeom prst="rect">
            <a:avLst/>
          </a:prstGeom>
        </p:spPr>
      </p:pic>
      <p:sp>
        <p:nvSpPr>
          <p:cNvPr id="5" name="TextBox 4">
            <a:extLst>
              <a:ext uri="{FF2B5EF4-FFF2-40B4-BE49-F238E27FC236}">
                <a16:creationId xmlns:a16="http://schemas.microsoft.com/office/drawing/2014/main" id="{69DB40DD-B24A-42F7-A94A-766FB4657181}"/>
              </a:ext>
            </a:extLst>
          </p:cNvPr>
          <p:cNvSpPr txBox="1"/>
          <p:nvPr/>
        </p:nvSpPr>
        <p:spPr>
          <a:xfrm>
            <a:off x="3849274" y="6588475"/>
            <a:ext cx="5301760" cy="230832"/>
          </a:xfrm>
          <a:prstGeom prst="rect">
            <a:avLst/>
          </a:prstGeom>
          <a:noFill/>
        </p:spPr>
        <p:txBody>
          <a:bodyPr wrap="square">
            <a:spAutoFit/>
          </a:bodyPr>
          <a:lstStyle/>
          <a:p>
            <a:r>
              <a:rPr lang="en-US" sz="900" dirty="0">
                <a:solidFill>
                  <a:schemeClr val="accent1"/>
                </a:solidFill>
                <a:hlinkClick r:id="rId3"/>
              </a:rPr>
              <a:t>https://paho-covid19-response-who.hub.arcgis.com/pages/paho-saint-lucia-covid-19-response</a:t>
            </a:r>
            <a:r>
              <a:rPr lang="en-US" sz="900" dirty="0">
                <a:solidFill>
                  <a:schemeClr val="accent1"/>
                </a:solidFill>
              </a:rPr>
              <a:t> </a:t>
            </a:r>
          </a:p>
        </p:txBody>
      </p:sp>
    </p:spTree>
    <p:extLst>
      <p:ext uri="{BB962C8B-B14F-4D97-AF65-F5344CB8AC3E}">
        <p14:creationId xmlns:p14="http://schemas.microsoft.com/office/powerpoint/2010/main" val="215521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ED247-19D1-4A7C-A06C-D743EB3CA7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9384" y="306430"/>
            <a:ext cx="10448462" cy="5877260"/>
          </a:xfrm>
          <a:prstGeom prst="rect">
            <a:avLst/>
          </a:prstGeom>
        </p:spPr>
      </p:pic>
      <p:sp>
        <p:nvSpPr>
          <p:cNvPr id="2" name="TextBox 1">
            <a:extLst>
              <a:ext uri="{FF2B5EF4-FFF2-40B4-BE49-F238E27FC236}">
                <a16:creationId xmlns:a16="http://schemas.microsoft.com/office/drawing/2014/main" id="{52A30608-19C1-AC49-B2C1-4861CB5033A3}"/>
              </a:ext>
            </a:extLst>
          </p:cNvPr>
          <p:cNvSpPr txBox="1"/>
          <p:nvPr/>
        </p:nvSpPr>
        <p:spPr>
          <a:xfrm>
            <a:off x="10147611" y="1561171"/>
            <a:ext cx="955778" cy="461665"/>
          </a:xfrm>
          <a:prstGeom prst="rect">
            <a:avLst/>
          </a:prstGeom>
          <a:noFill/>
        </p:spPr>
        <p:txBody>
          <a:bodyPr wrap="square" rtlCol="0">
            <a:spAutoFit/>
          </a:bodyPr>
          <a:lstStyle/>
          <a:p>
            <a:r>
              <a:rPr lang="en-SR" sz="2400" b="1" dirty="0">
                <a:highlight>
                  <a:srgbClr val="FFFF00"/>
                </a:highlight>
              </a:rPr>
              <a:t>267.9</a:t>
            </a:r>
          </a:p>
        </p:txBody>
      </p:sp>
      <p:sp>
        <p:nvSpPr>
          <p:cNvPr id="3" name="TextBox 2">
            <a:extLst>
              <a:ext uri="{FF2B5EF4-FFF2-40B4-BE49-F238E27FC236}">
                <a16:creationId xmlns:a16="http://schemas.microsoft.com/office/drawing/2014/main" id="{071E0B25-4959-7242-9EDB-58A2F66BBD66}"/>
              </a:ext>
            </a:extLst>
          </p:cNvPr>
          <p:cNvSpPr txBox="1"/>
          <p:nvPr/>
        </p:nvSpPr>
        <p:spPr>
          <a:xfrm>
            <a:off x="7192537" y="5096107"/>
            <a:ext cx="572593" cy="461665"/>
          </a:xfrm>
          <a:prstGeom prst="rect">
            <a:avLst/>
          </a:prstGeom>
          <a:noFill/>
        </p:spPr>
        <p:txBody>
          <a:bodyPr wrap="none" rtlCol="0">
            <a:spAutoFit/>
          </a:bodyPr>
          <a:lstStyle/>
          <a:p>
            <a:r>
              <a:rPr lang="en-SR" sz="2400" b="1" dirty="0">
                <a:highlight>
                  <a:srgbClr val="FFFF00"/>
                </a:highlight>
              </a:rPr>
              <a:t>2.8</a:t>
            </a:r>
          </a:p>
        </p:txBody>
      </p:sp>
    </p:spTree>
    <p:extLst>
      <p:ext uri="{BB962C8B-B14F-4D97-AF65-F5344CB8AC3E}">
        <p14:creationId xmlns:p14="http://schemas.microsoft.com/office/powerpoint/2010/main" val="2076093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4BAB83-1588-42F0-BD69-D2822D4A55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8395" y="306017"/>
            <a:ext cx="10830940" cy="6092404"/>
          </a:xfrm>
          <a:prstGeom prst="rect">
            <a:avLst/>
          </a:prstGeom>
        </p:spPr>
      </p:pic>
    </p:spTree>
    <p:extLst>
      <p:ext uri="{BB962C8B-B14F-4D97-AF65-F5344CB8AC3E}">
        <p14:creationId xmlns:p14="http://schemas.microsoft.com/office/powerpoint/2010/main" val="1709715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B6FAE-2501-4A87-B23F-4DF33DEED795}"/>
              </a:ext>
            </a:extLst>
          </p:cNvPr>
          <p:cNvSpPr>
            <a:spLocks noGrp="1"/>
          </p:cNvSpPr>
          <p:nvPr>
            <p:ph type="title"/>
          </p:nvPr>
        </p:nvSpPr>
        <p:spPr/>
        <p:txBody>
          <a:bodyPr/>
          <a:lstStyle/>
          <a:p>
            <a:r>
              <a:rPr lang="en-US" dirty="0"/>
              <a:t>Rt</a:t>
            </a:r>
          </a:p>
        </p:txBody>
      </p:sp>
      <p:pic>
        <p:nvPicPr>
          <p:cNvPr id="5" name="Picture 4">
            <a:extLst>
              <a:ext uri="{FF2B5EF4-FFF2-40B4-BE49-F238E27FC236}">
                <a16:creationId xmlns:a16="http://schemas.microsoft.com/office/drawing/2014/main" id="{DAB9505D-FA18-4B68-B6AA-084CB3BF5C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93250" y="0"/>
            <a:ext cx="7897339" cy="6858000"/>
          </a:xfrm>
          <a:prstGeom prst="rect">
            <a:avLst/>
          </a:prstGeom>
        </p:spPr>
      </p:pic>
      <p:pic>
        <p:nvPicPr>
          <p:cNvPr id="7" name="Picture 6">
            <a:extLst>
              <a:ext uri="{FF2B5EF4-FFF2-40B4-BE49-F238E27FC236}">
                <a16:creationId xmlns:a16="http://schemas.microsoft.com/office/drawing/2014/main" id="{C1C6A1C1-F75D-454F-9C46-8D2EDC4A18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5240" y="3864051"/>
            <a:ext cx="3246120" cy="2323467"/>
          </a:xfrm>
          <a:prstGeom prst="rect">
            <a:avLst/>
          </a:prstGeom>
        </p:spPr>
      </p:pic>
      <p:cxnSp>
        <p:nvCxnSpPr>
          <p:cNvPr id="11" name="Straight Connector 10">
            <a:extLst>
              <a:ext uri="{FF2B5EF4-FFF2-40B4-BE49-F238E27FC236}">
                <a16:creationId xmlns:a16="http://schemas.microsoft.com/office/drawing/2014/main" id="{32884760-AF18-4351-9C4B-2B5791B9AD23}"/>
              </a:ext>
            </a:extLst>
          </p:cNvPr>
          <p:cNvCxnSpPr/>
          <p:nvPr/>
        </p:nvCxnSpPr>
        <p:spPr>
          <a:xfrm>
            <a:off x="155240" y="4467298"/>
            <a:ext cx="4939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AA2190A-2A10-C144-B93A-D3454287F190}"/>
              </a:ext>
            </a:extLst>
          </p:cNvPr>
          <p:cNvSpPr txBox="1"/>
          <p:nvPr/>
        </p:nvSpPr>
        <p:spPr>
          <a:xfrm>
            <a:off x="1260088" y="2408663"/>
            <a:ext cx="824265" cy="523220"/>
          </a:xfrm>
          <a:prstGeom prst="rect">
            <a:avLst/>
          </a:prstGeom>
          <a:noFill/>
        </p:spPr>
        <p:txBody>
          <a:bodyPr wrap="none" rtlCol="0">
            <a:spAutoFit/>
          </a:bodyPr>
          <a:lstStyle/>
          <a:p>
            <a:r>
              <a:rPr lang="en-SR" sz="2800" dirty="0"/>
              <a:t>1.64</a:t>
            </a:r>
          </a:p>
        </p:txBody>
      </p:sp>
    </p:spTree>
    <p:extLst>
      <p:ext uri="{BB962C8B-B14F-4D97-AF65-F5344CB8AC3E}">
        <p14:creationId xmlns:p14="http://schemas.microsoft.com/office/powerpoint/2010/main" val="1815707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47531" y="49091"/>
            <a:ext cx="11496939" cy="1142703"/>
          </a:xfrm>
        </p:spPr>
        <p:txBody>
          <a:bodyPr/>
          <a:lstStyle/>
          <a:p>
            <a:r>
              <a:rPr sz="3299" b="1">
                <a:solidFill>
                  <a:srgbClr val="FFFFFF">
                    <a:alpha val="100000"/>
                  </a:srgbClr>
                </a:solidFill>
                <a:latin typeface="Segoe Condensed"/>
                <a:cs typeface="Segoe Condensed"/>
              </a:rPr>
              <a:t>Global Situation</a:t>
            </a:r>
          </a:p>
          <a:p>
            <a:r>
              <a:rPr sz="1600" b="1">
                <a:solidFill>
                  <a:srgbClr val="FFFFFF">
                    <a:alpha val="100000"/>
                  </a:srgbClr>
                </a:solidFill>
                <a:latin typeface="Segoe Condensed"/>
                <a:cs typeface="Segoe Condensed"/>
              </a:rPr>
              <a:t>(as of 4 January 10H CET)</a:t>
            </a:r>
          </a:p>
        </p:txBody>
      </p:sp>
      <p:sp>
        <p:nvSpPr>
          <p:cNvPr id="7" name="TextBox 6">
            <a:extLst>
              <a:ext uri="{FF2B5EF4-FFF2-40B4-BE49-F238E27FC236}">
                <a16:creationId xmlns:a16="http://schemas.microsoft.com/office/drawing/2014/main" id="{7DBBC609-41FB-474F-A199-CEF9849EAD3B}"/>
              </a:ext>
            </a:extLst>
          </p:cNvPr>
          <p:cNvSpPr txBox="1"/>
          <p:nvPr/>
        </p:nvSpPr>
        <p:spPr>
          <a:xfrm>
            <a:off x="779918" y="290439"/>
            <a:ext cx="10698428" cy="707886"/>
          </a:xfrm>
          <a:prstGeom prst="rect">
            <a:avLst/>
          </a:prstGeom>
          <a:noFill/>
        </p:spPr>
        <p:txBody>
          <a:bodyPr wrap="square">
            <a:spAutoFit/>
          </a:bodyPr>
          <a:lstStyle/>
          <a:p>
            <a:r>
              <a:rPr lang="en-US" b="1" dirty="0">
                <a:solidFill>
                  <a:schemeClr val="tx2"/>
                </a:solidFill>
                <a:latin typeface="Lato Heavy" charset="0"/>
                <a:ea typeface="Lato Heavy" charset="0"/>
                <a:cs typeface="Lato Heavy" charset="0"/>
              </a:rPr>
              <a:t>				</a:t>
            </a:r>
            <a:r>
              <a:rPr lang="en-US" sz="4000" b="1" dirty="0">
                <a:solidFill>
                  <a:schemeClr val="tx2"/>
                </a:solidFill>
                <a:latin typeface="Lato Heavy" charset="0"/>
                <a:ea typeface="Lato Heavy" charset="0"/>
                <a:cs typeface="Lato Heavy" charset="0"/>
              </a:rPr>
              <a:t>Global Overview</a:t>
            </a:r>
            <a:endParaRPr lang="en-US" sz="4000" dirty="0"/>
          </a:p>
        </p:txBody>
      </p:sp>
      <p:sp>
        <p:nvSpPr>
          <p:cNvPr id="8" name="TextBox 7">
            <a:extLst>
              <a:ext uri="{FF2B5EF4-FFF2-40B4-BE49-F238E27FC236}">
                <a16:creationId xmlns:a16="http://schemas.microsoft.com/office/drawing/2014/main" id="{56466073-EE92-481E-ADCF-B46B5E37C5F0}"/>
              </a:ext>
            </a:extLst>
          </p:cNvPr>
          <p:cNvSpPr txBox="1"/>
          <p:nvPr/>
        </p:nvSpPr>
        <p:spPr>
          <a:xfrm>
            <a:off x="153159" y="6597281"/>
            <a:ext cx="6107595" cy="246221"/>
          </a:xfrm>
          <a:prstGeom prst="rect">
            <a:avLst/>
          </a:prstGeom>
          <a:noFill/>
        </p:spPr>
        <p:txBody>
          <a:bodyPr wrap="square">
            <a:spAutoFit/>
          </a:bodyPr>
          <a:lstStyle/>
          <a:p>
            <a:r>
              <a:rPr lang="en-US" sz="1000" dirty="0">
                <a:hlinkClick r:id="rId3"/>
              </a:rPr>
              <a:t>https://covid19.who.int/</a:t>
            </a:r>
            <a:r>
              <a:rPr lang="en-US" sz="1000" dirty="0"/>
              <a:t> </a:t>
            </a:r>
          </a:p>
        </p:txBody>
      </p:sp>
      <p:pic>
        <p:nvPicPr>
          <p:cNvPr id="4" name="Picture 3">
            <a:extLst>
              <a:ext uri="{FF2B5EF4-FFF2-40B4-BE49-F238E27FC236}">
                <a16:creationId xmlns:a16="http://schemas.microsoft.com/office/drawing/2014/main" id="{E9CF8B73-6B54-45D0-9583-432EC464170E}"/>
              </a:ext>
            </a:extLst>
          </p:cNvPr>
          <p:cNvPicPr>
            <a:picLocks noChangeAspect="1"/>
          </p:cNvPicPr>
          <p:nvPr/>
        </p:nvPicPr>
        <p:blipFill>
          <a:blip r:embed="rId4"/>
          <a:stretch>
            <a:fillRect/>
          </a:stretch>
        </p:blipFill>
        <p:spPr>
          <a:xfrm>
            <a:off x="3685260" y="1735066"/>
            <a:ext cx="8403050" cy="4701007"/>
          </a:xfrm>
          <a:prstGeom prst="rect">
            <a:avLst/>
          </a:prstGeom>
        </p:spPr>
      </p:pic>
      <p:pic>
        <p:nvPicPr>
          <p:cNvPr id="6" name="Picture 5">
            <a:extLst>
              <a:ext uri="{FF2B5EF4-FFF2-40B4-BE49-F238E27FC236}">
                <a16:creationId xmlns:a16="http://schemas.microsoft.com/office/drawing/2014/main" id="{A6E56382-F305-4960-A60A-8CB90FE7AA8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7531" y="2242089"/>
            <a:ext cx="2849191" cy="3503104"/>
          </a:xfrm>
          <a:prstGeom prst="rect">
            <a:avLst/>
          </a:prstGeom>
        </p:spPr>
      </p:pic>
    </p:spTree>
    <p:extLst>
      <p:ext uri="{BB962C8B-B14F-4D97-AF65-F5344CB8AC3E}">
        <p14:creationId xmlns:p14="http://schemas.microsoft.com/office/powerpoint/2010/main" val="1631011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CBF9-4BBC-4876-87B1-C865ED9752DC}"/>
              </a:ext>
            </a:extLst>
          </p:cNvPr>
          <p:cNvSpPr>
            <a:spLocks noGrp="1"/>
          </p:cNvSpPr>
          <p:nvPr>
            <p:ph type="ctrTitle"/>
          </p:nvPr>
        </p:nvSpPr>
        <p:spPr/>
        <p:txBody>
          <a:bodyPr/>
          <a:lstStyle/>
          <a:p>
            <a:r>
              <a:rPr lang="en-US" dirty="0"/>
              <a:t>Saint Vincent and the Grenadines</a:t>
            </a:r>
          </a:p>
        </p:txBody>
      </p:sp>
      <p:sp>
        <p:nvSpPr>
          <p:cNvPr id="3" name="Subtitle 2">
            <a:extLst>
              <a:ext uri="{FF2B5EF4-FFF2-40B4-BE49-F238E27FC236}">
                <a16:creationId xmlns:a16="http://schemas.microsoft.com/office/drawing/2014/main" id="{12CBC9F1-D685-4044-B244-3E25F589B6D4}"/>
              </a:ext>
            </a:extLst>
          </p:cNvPr>
          <p:cNvSpPr>
            <a:spLocks noGrp="1"/>
          </p:cNvSpPr>
          <p:nvPr>
            <p:ph type="subTitle" idx="1"/>
          </p:nvPr>
        </p:nvSpPr>
        <p:spPr/>
        <p:txBody>
          <a:bodyPr/>
          <a:lstStyle/>
          <a:p>
            <a:r>
              <a:rPr lang="en-US" dirty="0"/>
              <a:t>February 15, 2021</a:t>
            </a:r>
          </a:p>
        </p:txBody>
      </p:sp>
    </p:spTree>
    <p:extLst>
      <p:ext uri="{BB962C8B-B14F-4D97-AF65-F5344CB8AC3E}">
        <p14:creationId xmlns:p14="http://schemas.microsoft.com/office/powerpoint/2010/main" val="1730193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D945-9FFD-44AB-AF2C-194DD48D46E3}"/>
              </a:ext>
            </a:extLst>
          </p:cNvPr>
          <p:cNvSpPr>
            <a:spLocks noGrp="1"/>
          </p:cNvSpPr>
          <p:nvPr>
            <p:ph type="title"/>
          </p:nvPr>
        </p:nvSpPr>
        <p:spPr>
          <a:xfrm>
            <a:off x="838200" y="154109"/>
            <a:ext cx="10515600" cy="1325563"/>
          </a:xfrm>
        </p:spPr>
        <p:txBody>
          <a:bodyPr/>
          <a:lstStyle/>
          <a:p>
            <a:pPr algn="ctr"/>
            <a:r>
              <a:rPr lang="en-US" dirty="0"/>
              <a:t>Overview of Saint Vincent and the Grenadines COVID-19 situation</a:t>
            </a:r>
          </a:p>
        </p:txBody>
      </p:sp>
      <p:pic>
        <p:nvPicPr>
          <p:cNvPr id="7" name="Picture 6">
            <a:extLst>
              <a:ext uri="{FF2B5EF4-FFF2-40B4-BE49-F238E27FC236}">
                <a16:creationId xmlns:a16="http://schemas.microsoft.com/office/drawing/2014/main" id="{6332D9AA-C744-4382-B94E-37C41C140C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0413" y="1612966"/>
            <a:ext cx="11791174" cy="4518966"/>
          </a:xfrm>
          <a:prstGeom prst="rect">
            <a:avLst/>
          </a:prstGeom>
        </p:spPr>
      </p:pic>
      <p:sp>
        <p:nvSpPr>
          <p:cNvPr id="5" name="TextBox 4">
            <a:extLst>
              <a:ext uri="{FF2B5EF4-FFF2-40B4-BE49-F238E27FC236}">
                <a16:creationId xmlns:a16="http://schemas.microsoft.com/office/drawing/2014/main" id="{69DB40DD-B24A-42F7-A94A-766FB4657181}"/>
              </a:ext>
            </a:extLst>
          </p:cNvPr>
          <p:cNvSpPr txBox="1"/>
          <p:nvPr/>
        </p:nvSpPr>
        <p:spPr>
          <a:xfrm>
            <a:off x="3870375" y="6334559"/>
            <a:ext cx="5301760" cy="369332"/>
          </a:xfrm>
          <a:prstGeom prst="rect">
            <a:avLst/>
          </a:prstGeom>
          <a:noFill/>
        </p:spPr>
        <p:txBody>
          <a:bodyPr wrap="square">
            <a:spAutoFit/>
          </a:bodyPr>
          <a:lstStyle/>
          <a:p>
            <a:r>
              <a:rPr lang="en-US" sz="900" dirty="0">
                <a:solidFill>
                  <a:schemeClr val="accent1"/>
                </a:solidFill>
                <a:hlinkClick r:id="rId3"/>
              </a:rPr>
              <a:t>https://paho-covid19-response-who.hub.arcgis.com/pages/paho-saint-vincent-and-the-grenadines-covid-19-response</a:t>
            </a:r>
            <a:r>
              <a:rPr lang="en-US" sz="900" dirty="0">
                <a:solidFill>
                  <a:schemeClr val="accent1"/>
                </a:solidFill>
              </a:rPr>
              <a:t> </a:t>
            </a:r>
          </a:p>
        </p:txBody>
      </p:sp>
    </p:spTree>
    <p:extLst>
      <p:ext uri="{BB962C8B-B14F-4D97-AF65-F5344CB8AC3E}">
        <p14:creationId xmlns:p14="http://schemas.microsoft.com/office/powerpoint/2010/main" val="2766322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ED247-19D1-4A7C-A06C-D743EB3CA7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9384" y="351034"/>
            <a:ext cx="10448462" cy="5877259"/>
          </a:xfrm>
          <a:prstGeom prst="rect">
            <a:avLst/>
          </a:prstGeom>
        </p:spPr>
      </p:pic>
      <p:sp>
        <p:nvSpPr>
          <p:cNvPr id="2" name="TextBox 1">
            <a:extLst>
              <a:ext uri="{FF2B5EF4-FFF2-40B4-BE49-F238E27FC236}">
                <a16:creationId xmlns:a16="http://schemas.microsoft.com/office/drawing/2014/main" id="{8073E1AA-AF77-0C42-B3E6-470B75D73741}"/>
              </a:ext>
            </a:extLst>
          </p:cNvPr>
          <p:cNvSpPr txBox="1"/>
          <p:nvPr/>
        </p:nvSpPr>
        <p:spPr>
          <a:xfrm>
            <a:off x="10772079" y="1672683"/>
            <a:ext cx="844266" cy="400110"/>
          </a:xfrm>
          <a:prstGeom prst="rect">
            <a:avLst/>
          </a:prstGeom>
          <a:noFill/>
        </p:spPr>
        <p:txBody>
          <a:bodyPr wrap="square" rtlCol="0">
            <a:spAutoFit/>
          </a:bodyPr>
          <a:lstStyle/>
          <a:p>
            <a:r>
              <a:rPr lang="en-SR" sz="2000" dirty="0">
                <a:highlight>
                  <a:srgbClr val="FFFF00"/>
                </a:highlight>
              </a:rPr>
              <a:t>153.2</a:t>
            </a:r>
          </a:p>
        </p:txBody>
      </p:sp>
      <p:sp>
        <p:nvSpPr>
          <p:cNvPr id="3" name="TextBox 2">
            <a:extLst>
              <a:ext uri="{FF2B5EF4-FFF2-40B4-BE49-F238E27FC236}">
                <a16:creationId xmlns:a16="http://schemas.microsoft.com/office/drawing/2014/main" id="{3FF85195-0273-2547-8EF0-D3EA346239DB}"/>
              </a:ext>
            </a:extLst>
          </p:cNvPr>
          <p:cNvSpPr txBox="1"/>
          <p:nvPr/>
        </p:nvSpPr>
        <p:spPr>
          <a:xfrm>
            <a:off x="7259444" y="4282068"/>
            <a:ext cx="680224" cy="461665"/>
          </a:xfrm>
          <a:prstGeom prst="rect">
            <a:avLst/>
          </a:prstGeom>
          <a:noFill/>
        </p:spPr>
        <p:txBody>
          <a:bodyPr wrap="square" rtlCol="0">
            <a:spAutoFit/>
          </a:bodyPr>
          <a:lstStyle/>
          <a:p>
            <a:r>
              <a:rPr lang="en-SR" sz="2400" b="1" dirty="0">
                <a:highlight>
                  <a:srgbClr val="FFFF00"/>
                </a:highlight>
              </a:rPr>
              <a:t>4.6</a:t>
            </a:r>
          </a:p>
        </p:txBody>
      </p:sp>
    </p:spTree>
    <p:extLst>
      <p:ext uri="{BB962C8B-B14F-4D97-AF65-F5344CB8AC3E}">
        <p14:creationId xmlns:p14="http://schemas.microsoft.com/office/powerpoint/2010/main" val="3223105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4BAB83-1588-42F0-BD69-D2822D4A55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8395" y="306017"/>
            <a:ext cx="10830940" cy="6092403"/>
          </a:xfrm>
          <a:prstGeom prst="rect">
            <a:avLst/>
          </a:prstGeom>
        </p:spPr>
      </p:pic>
    </p:spTree>
    <p:extLst>
      <p:ext uri="{BB962C8B-B14F-4D97-AF65-F5344CB8AC3E}">
        <p14:creationId xmlns:p14="http://schemas.microsoft.com/office/powerpoint/2010/main" val="4117958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B6FAE-2501-4A87-B23F-4DF33DEED795}"/>
              </a:ext>
            </a:extLst>
          </p:cNvPr>
          <p:cNvSpPr>
            <a:spLocks noGrp="1"/>
          </p:cNvSpPr>
          <p:nvPr>
            <p:ph type="title"/>
          </p:nvPr>
        </p:nvSpPr>
        <p:spPr/>
        <p:txBody>
          <a:bodyPr/>
          <a:lstStyle/>
          <a:p>
            <a:r>
              <a:rPr lang="en-US" dirty="0"/>
              <a:t>Rt</a:t>
            </a:r>
          </a:p>
        </p:txBody>
      </p:sp>
      <p:pic>
        <p:nvPicPr>
          <p:cNvPr id="5" name="Picture 4">
            <a:extLst>
              <a:ext uri="{FF2B5EF4-FFF2-40B4-BE49-F238E27FC236}">
                <a16:creationId xmlns:a16="http://schemas.microsoft.com/office/drawing/2014/main" id="{DAB9505D-FA18-4B68-B6AA-084CB3BF5C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24943" y="398748"/>
            <a:ext cx="8433954" cy="6060504"/>
          </a:xfrm>
          <a:prstGeom prst="rect">
            <a:avLst/>
          </a:prstGeom>
        </p:spPr>
      </p:pic>
      <p:pic>
        <p:nvPicPr>
          <p:cNvPr id="7" name="Picture 6">
            <a:extLst>
              <a:ext uri="{FF2B5EF4-FFF2-40B4-BE49-F238E27FC236}">
                <a16:creationId xmlns:a16="http://schemas.microsoft.com/office/drawing/2014/main" id="{C1C6A1C1-F75D-454F-9C46-8D2EDC4A18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5240" y="4070941"/>
            <a:ext cx="3246120" cy="2240614"/>
          </a:xfrm>
          <a:prstGeom prst="rect">
            <a:avLst/>
          </a:prstGeom>
        </p:spPr>
      </p:pic>
      <p:cxnSp>
        <p:nvCxnSpPr>
          <p:cNvPr id="11" name="Straight Connector 10">
            <a:extLst>
              <a:ext uri="{FF2B5EF4-FFF2-40B4-BE49-F238E27FC236}">
                <a16:creationId xmlns:a16="http://schemas.microsoft.com/office/drawing/2014/main" id="{32884760-AF18-4351-9C4B-2B5791B9AD23}"/>
              </a:ext>
            </a:extLst>
          </p:cNvPr>
          <p:cNvCxnSpPr/>
          <p:nvPr/>
        </p:nvCxnSpPr>
        <p:spPr>
          <a:xfrm>
            <a:off x="155240" y="4467298"/>
            <a:ext cx="4939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EA81D78-A899-C44F-B9D6-27DE344BD119}"/>
              </a:ext>
            </a:extLst>
          </p:cNvPr>
          <p:cNvSpPr txBox="1"/>
          <p:nvPr/>
        </p:nvSpPr>
        <p:spPr>
          <a:xfrm>
            <a:off x="1193180" y="2096429"/>
            <a:ext cx="1003801" cy="646331"/>
          </a:xfrm>
          <a:prstGeom prst="rect">
            <a:avLst/>
          </a:prstGeom>
          <a:noFill/>
        </p:spPr>
        <p:txBody>
          <a:bodyPr wrap="none" rtlCol="0">
            <a:spAutoFit/>
          </a:bodyPr>
          <a:lstStyle/>
          <a:p>
            <a:r>
              <a:rPr lang="en-SR" sz="3600" dirty="0">
                <a:highlight>
                  <a:srgbClr val="FFFF00"/>
                </a:highlight>
              </a:rPr>
              <a:t>0.61</a:t>
            </a:r>
          </a:p>
        </p:txBody>
      </p:sp>
    </p:spTree>
    <p:extLst>
      <p:ext uri="{BB962C8B-B14F-4D97-AF65-F5344CB8AC3E}">
        <p14:creationId xmlns:p14="http://schemas.microsoft.com/office/powerpoint/2010/main" val="880749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CBF9-4BBC-4876-87B1-C865ED9752DC}"/>
              </a:ext>
            </a:extLst>
          </p:cNvPr>
          <p:cNvSpPr>
            <a:spLocks noGrp="1"/>
          </p:cNvSpPr>
          <p:nvPr>
            <p:ph type="ctrTitle"/>
          </p:nvPr>
        </p:nvSpPr>
        <p:spPr/>
        <p:txBody>
          <a:bodyPr/>
          <a:lstStyle/>
          <a:p>
            <a:r>
              <a:rPr lang="en-US" dirty="0"/>
              <a:t>Antigua and Barbuda</a:t>
            </a:r>
          </a:p>
        </p:txBody>
      </p:sp>
      <p:sp>
        <p:nvSpPr>
          <p:cNvPr id="3" name="Subtitle 2">
            <a:extLst>
              <a:ext uri="{FF2B5EF4-FFF2-40B4-BE49-F238E27FC236}">
                <a16:creationId xmlns:a16="http://schemas.microsoft.com/office/drawing/2014/main" id="{12CBC9F1-D685-4044-B244-3E25F589B6D4}"/>
              </a:ext>
            </a:extLst>
          </p:cNvPr>
          <p:cNvSpPr>
            <a:spLocks noGrp="1"/>
          </p:cNvSpPr>
          <p:nvPr>
            <p:ph type="subTitle" idx="1"/>
          </p:nvPr>
        </p:nvSpPr>
        <p:spPr/>
        <p:txBody>
          <a:bodyPr/>
          <a:lstStyle/>
          <a:p>
            <a:r>
              <a:rPr lang="en-US" dirty="0"/>
              <a:t>February 15, 2021</a:t>
            </a:r>
          </a:p>
        </p:txBody>
      </p:sp>
    </p:spTree>
    <p:extLst>
      <p:ext uri="{BB962C8B-B14F-4D97-AF65-F5344CB8AC3E}">
        <p14:creationId xmlns:p14="http://schemas.microsoft.com/office/powerpoint/2010/main" val="4170857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D945-9FFD-44AB-AF2C-194DD48D46E3}"/>
              </a:ext>
            </a:extLst>
          </p:cNvPr>
          <p:cNvSpPr>
            <a:spLocks noGrp="1"/>
          </p:cNvSpPr>
          <p:nvPr>
            <p:ph type="title"/>
          </p:nvPr>
        </p:nvSpPr>
        <p:spPr>
          <a:xfrm>
            <a:off x="838200" y="154109"/>
            <a:ext cx="10515600" cy="1325563"/>
          </a:xfrm>
        </p:spPr>
        <p:txBody>
          <a:bodyPr/>
          <a:lstStyle/>
          <a:p>
            <a:pPr algn="ctr"/>
            <a:r>
              <a:rPr lang="en-US" dirty="0"/>
              <a:t>Overview of Antigua and Barbuda COVID-19 situation</a:t>
            </a:r>
          </a:p>
        </p:txBody>
      </p:sp>
      <p:pic>
        <p:nvPicPr>
          <p:cNvPr id="7" name="Picture 6">
            <a:extLst>
              <a:ext uri="{FF2B5EF4-FFF2-40B4-BE49-F238E27FC236}">
                <a16:creationId xmlns:a16="http://schemas.microsoft.com/office/drawing/2014/main" id="{6332D9AA-C744-4382-B94E-37C41C140C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0413" y="1420837"/>
            <a:ext cx="11791174" cy="4903226"/>
          </a:xfrm>
          <a:prstGeom prst="rect">
            <a:avLst/>
          </a:prstGeom>
        </p:spPr>
      </p:pic>
      <p:sp>
        <p:nvSpPr>
          <p:cNvPr id="5" name="TextBox 4">
            <a:extLst>
              <a:ext uri="{FF2B5EF4-FFF2-40B4-BE49-F238E27FC236}">
                <a16:creationId xmlns:a16="http://schemas.microsoft.com/office/drawing/2014/main" id="{69DB40DD-B24A-42F7-A94A-766FB4657181}"/>
              </a:ext>
            </a:extLst>
          </p:cNvPr>
          <p:cNvSpPr txBox="1"/>
          <p:nvPr/>
        </p:nvSpPr>
        <p:spPr>
          <a:xfrm>
            <a:off x="3821139" y="6588475"/>
            <a:ext cx="5301760" cy="230832"/>
          </a:xfrm>
          <a:prstGeom prst="rect">
            <a:avLst/>
          </a:prstGeom>
          <a:noFill/>
        </p:spPr>
        <p:txBody>
          <a:bodyPr wrap="square">
            <a:spAutoFit/>
          </a:bodyPr>
          <a:lstStyle/>
          <a:p>
            <a:r>
              <a:rPr lang="en-US" sz="900" dirty="0">
                <a:solidFill>
                  <a:schemeClr val="accent1"/>
                </a:solidFill>
                <a:hlinkClick r:id="rId3"/>
              </a:rPr>
              <a:t>https://paho-covid19-response-who.hub.arcgis.com/pages/paho-antigua-and-barbuda-covid-19-response</a:t>
            </a:r>
            <a:r>
              <a:rPr lang="en-US" sz="900" dirty="0">
                <a:solidFill>
                  <a:schemeClr val="accent1"/>
                </a:solidFill>
              </a:rPr>
              <a:t> </a:t>
            </a:r>
          </a:p>
        </p:txBody>
      </p:sp>
    </p:spTree>
    <p:extLst>
      <p:ext uri="{BB962C8B-B14F-4D97-AF65-F5344CB8AC3E}">
        <p14:creationId xmlns:p14="http://schemas.microsoft.com/office/powerpoint/2010/main" val="1124034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ED247-19D1-4A7C-A06C-D743EB3CA7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9384" y="306430"/>
            <a:ext cx="10448463" cy="5877260"/>
          </a:xfrm>
          <a:prstGeom prst="rect">
            <a:avLst/>
          </a:prstGeom>
        </p:spPr>
      </p:pic>
      <p:sp>
        <p:nvSpPr>
          <p:cNvPr id="2" name="TextBox 1">
            <a:extLst>
              <a:ext uri="{FF2B5EF4-FFF2-40B4-BE49-F238E27FC236}">
                <a16:creationId xmlns:a16="http://schemas.microsoft.com/office/drawing/2014/main" id="{D511B585-D592-1448-84FD-A8AFF8894929}"/>
              </a:ext>
            </a:extLst>
          </p:cNvPr>
          <p:cNvSpPr txBox="1"/>
          <p:nvPr/>
        </p:nvSpPr>
        <p:spPr>
          <a:xfrm>
            <a:off x="8229600" y="4817327"/>
            <a:ext cx="641522" cy="523220"/>
          </a:xfrm>
          <a:prstGeom prst="rect">
            <a:avLst/>
          </a:prstGeom>
          <a:noFill/>
        </p:spPr>
        <p:txBody>
          <a:bodyPr wrap="none" rtlCol="0">
            <a:spAutoFit/>
          </a:bodyPr>
          <a:lstStyle/>
          <a:p>
            <a:r>
              <a:rPr lang="en-SR" sz="2800" dirty="0">
                <a:highlight>
                  <a:srgbClr val="FFFF00"/>
                </a:highlight>
              </a:rPr>
              <a:t>2.1</a:t>
            </a:r>
          </a:p>
        </p:txBody>
      </p:sp>
      <p:sp>
        <p:nvSpPr>
          <p:cNvPr id="3" name="TextBox 2">
            <a:extLst>
              <a:ext uri="{FF2B5EF4-FFF2-40B4-BE49-F238E27FC236}">
                <a16:creationId xmlns:a16="http://schemas.microsoft.com/office/drawing/2014/main" id="{5B68EA94-2C8F-4F48-868B-8170FA434C41}"/>
              </a:ext>
            </a:extLst>
          </p:cNvPr>
          <p:cNvSpPr txBox="1"/>
          <p:nvPr/>
        </p:nvSpPr>
        <p:spPr>
          <a:xfrm>
            <a:off x="10270273" y="1517453"/>
            <a:ext cx="992459" cy="461665"/>
          </a:xfrm>
          <a:prstGeom prst="rect">
            <a:avLst/>
          </a:prstGeom>
          <a:noFill/>
        </p:spPr>
        <p:txBody>
          <a:bodyPr wrap="square" rtlCol="0">
            <a:spAutoFit/>
          </a:bodyPr>
          <a:lstStyle/>
          <a:p>
            <a:r>
              <a:rPr lang="en-SR" sz="2400" b="1" dirty="0">
                <a:highlight>
                  <a:srgbClr val="FFFF00"/>
                </a:highlight>
              </a:rPr>
              <a:t>113.3</a:t>
            </a:r>
          </a:p>
        </p:txBody>
      </p:sp>
    </p:spTree>
    <p:extLst>
      <p:ext uri="{BB962C8B-B14F-4D97-AF65-F5344CB8AC3E}">
        <p14:creationId xmlns:p14="http://schemas.microsoft.com/office/powerpoint/2010/main" val="4125169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4BAB83-1588-42F0-BD69-D2822D4A55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0530" y="328319"/>
            <a:ext cx="11206670" cy="6092404"/>
          </a:xfrm>
          <a:prstGeom prst="rect">
            <a:avLst/>
          </a:prstGeom>
          <a:solidFill>
            <a:srgbClr val="FFFF00"/>
          </a:solidFill>
        </p:spPr>
      </p:pic>
    </p:spTree>
    <p:extLst>
      <p:ext uri="{BB962C8B-B14F-4D97-AF65-F5344CB8AC3E}">
        <p14:creationId xmlns:p14="http://schemas.microsoft.com/office/powerpoint/2010/main" val="973763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CBF9-4BBC-4876-87B1-C865ED9752DC}"/>
              </a:ext>
            </a:extLst>
          </p:cNvPr>
          <p:cNvSpPr>
            <a:spLocks noGrp="1"/>
          </p:cNvSpPr>
          <p:nvPr>
            <p:ph type="ctrTitle"/>
          </p:nvPr>
        </p:nvSpPr>
        <p:spPr/>
        <p:txBody>
          <a:bodyPr/>
          <a:lstStyle/>
          <a:p>
            <a:r>
              <a:rPr lang="en-US" dirty="0"/>
              <a:t>Grenada</a:t>
            </a:r>
          </a:p>
        </p:txBody>
      </p:sp>
      <p:sp>
        <p:nvSpPr>
          <p:cNvPr id="3" name="Subtitle 2">
            <a:extLst>
              <a:ext uri="{FF2B5EF4-FFF2-40B4-BE49-F238E27FC236}">
                <a16:creationId xmlns:a16="http://schemas.microsoft.com/office/drawing/2014/main" id="{12CBC9F1-D685-4044-B244-3E25F589B6D4}"/>
              </a:ext>
            </a:extLst>
          </p:cNvPr>
          <p:cNvSpPr>
            <a:spLocks noGrp="1"/>
          </p:cNvSpPr>
          <p:nvPr>
            <p:ph type="subTitle" idx="1"/>
          </p:nvPr>
        </p:nvSpPr>
        <p:spPr/>
        <p:txBody>
          <a:bodyPr/>
          <a:lstStyle/>
          <a:p>
            <a:r>
              <a:rPr lang="en-US" dirty="0"/>
              <a:t>February 15, 2021</a:t>
            </a:r>
          </a:p>
        </p:txBody>
      </p:sp>
    </p:spTree>
    <p:extLst>
      <p:ext uri="{BB962C8B-B14F-4D97-AF65-F5344CB8AC3E}">
        <p14:creationId xmlns:p14="http://schemas.microsoft.com/office/powerpoint/2010/main" val="1220159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5FC782-D828-454B-8C4D-184E87B5E238}"/>
              </a:ext>
            </a:extLst>
          </p:cNvPr>
          <p:cNvSpPr>
            <a:spLocks noGrp="1"/>
          </p:cNvSpPr>
          <p:nvPr>
            <p:ph type="sldNum" sz="quarter" idx="12"/>
          </p:nvPr>
        </p:nvSpPr>
        <p:spPr/>
        <p:txBody>
          <a:bodyPr/>
          <a:lstStyle/>
          <a:p>
            <a:fld id="{FDE63E62-B77D-4480-A1B4-07F4673F202D}" type="slidenum">
              <a:rPr lang="en-US" smtClean="0"/>
              <a:t>3</a:t>
            </a:fld>
            <a:endParaRPr lang="en-US"/>
          </a:p>
        </p:txBody>
      </p:sp>
      <p:sp>
        <p:nvSpPr>
          <p:cNvPr id="6" name="CuadroTexto 350">
            <a:extLst>
              <a:ext uri="{FF2B5EF4-FFF2-40B4-BE49-F238E27FC236}">
                <a16:creationId xmlns:a16="http://schemas.microsoft.com/office/drawing/2014/main" id="{853C06F7-D02A-4079-B101-0E3F169D22A8}"/>
              </a:ext>
            </a:extLst>
          </p:cNvPr>
          <p:cNvSpPr txBox="1"/>
          <p:nvPr/>
        </p:nvSpPr>
        <p:spPr>
          <a:xfrm>
            <a:off x="1281641" y="201304"/>
            <a:ext cx="10400243" cy="461665"/>
          </a:xfrm>
          <a:prstGeom prst="rect">
            <a:avLst/>
          </a:prstGeom>
          <a:noFill/>
        </p:spPr>
        <p:txBody>
          <a:bodyPr wrap="square" rtlCol="0">
            <a:spAutoFit/>
          </a:bodyPr>
          <a:lstStyle/>
          <a:p>
            <a:pPr algn="ctr"/>
            <a:r>
              <a:rPr lang="en-US" sz="2400" b="1" dirty="0">
                <a:solidFill>
                  <a:schemeClr val="tx2"/>
                </a:solidFill>
                <a:latin typeface="Lato Heavy" charset="0"/>
                <a:ea typeface="Lato Heavy" charset="0"/>
                <a:cs typeface="Lato Heavy" charset="0"/>
              </a:rPr>
              <a:t>Region of the Americas: COVID-19</a:t>
            </a:r>
            <a:endParaRPr lang="en-US" sz="2400" b="1" dirty="0">
              <a:solidFill>
                <a:schemeClr val="accent5"/>
              </a:solidFill>
              <a:latin typeface="Lato Heavy" charset="0"/>
              <a:ea typeface="Lato Heavy" charset="0"/>
              <a:cs typeface="Lato Heavy" charset="0"/>
            </a:endParaRPr>
          </a:p>
        </p:txBody>
      </p:sp>
      <p:pic>
        <p:nvPicPr>
          <p:cNvPr id="8" name="Picture 7">
            <a:extLst>
              <a:ext uri="{FF2B5EF4-FFF2-40B4-BE49-F238E27FC236}">
                <a16:creationId xmlns:a16="http://schemas.microsoft.com/office/drawing/2014/main" id="{9E2F9443-E37D-44C8-A915-E2F8224A3C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3785" y="803925"/>
            <a:ext cx="9822988" cy="5525431"/>
          </a:xfrm>
          <a:prstGeom prst="rect">
            <a:avLst/>
          </a:prstGeom>
        </p:spPr>
      </p:pic>
      <p:sp>
        <p:nvSpPr>
          <p:cNvPr id="2" name="TextBox 1">
            <a:extLst>
              <a:ext uri="{FF2B5EF4-FFF2-40B4-BE49-F238E27FC236}">
                <a16:creationId xmlns:a16="http://schemas.microsoft.com/office/drawing/2014/main" id="{9EF7AF0B-4717-4373-9282-6EB1D6F215B6}"/>
              </a:ext>
            </a:extLst>
          </p:cNvPr>
          <p:cNvSpPr txBox="1"/>
          <p:nvPr/>
        </p:nvSpPr>
        <p:spPr>
          <a:xfrm>
            <a:off x="1607649" y="1202686"/>
            <a:ext cx="1676400" cy="430887"/>
          </a:xfrm>
          <a:prstGeom prst="rect">
            <a:avLst/>
          </a:prstGeom>
          <a:noFill/>
        </p:spPr>
        <p:txBody>
          <a:bodyPr wrap="square" rtlCol="0">
            <a:spAutoFit/>
          </a:bodyPr>
          <a:lstStyle/>
          <a:p>
            <a:r>
              <a:rPr lang="en-US" sz="2200" b="1" dirty="0">
                <a:solidFill>
                  <a:schemeClr val="accent5"/>
                </a:solidFill>
              </a:rPr>
              <a:t>Cases</a:t>
            </a:r>
          </a:p>
        </p:txBody>
      </p:sp>
      <p:cxnSp>
        <p:nvCxnSpPr>
          <p:cNvPr id="7" name="Straight Arrow Connector 6">
            <a:extLst>
              <a:ext uri="{FF2B5EF4-FFF2-40B4-BE49-F238E27FC236}">
                <a16:creationId xmlns:a16="http://schemas.microsoft.com/office/drawing/2014/main" id="{8B9D6E32-6091-4B3B-A6F9-5BBA7BAB05DB}"/>
              </a:ext>
            </a:extLst>
          </p:cNvPr>
          <p:cNvCxnSpPr>
            <a:cxnSpLocks/>
          </p:cNvCxnSpPr>
          <p:nvPr/>
        </p:nvCxnSpPr>
        <p:spPr>
          <a:xfrm>
            <a:off x="10117129" y="1323302"/>
            <a:ext cx="467222" cy="10033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935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D945-9FFD-44AB-AF2C-194DD48D46E3}"/>
              </a:ext>
            </a:extLst>
          </p:cNvPr>
          <p:cNvSpPr>
            <a:spLocks noGrp="1"/>
          </p:cNvSpPr>
          <p:nvPr>
            <p:ph type="title"/>
          </p:nvPr>
        </p:nvSpPr>
        <p:spPr>
          <a:xfrm>
            <a:off x="838200" y="154109"/>
            <a:ext cx="10515600" cy="1325563"/>
          </a:xfrm>
        </p:spPr>
        <p:txBody>
          <a:bodyPr/>
          <a:lstStyle/>
          <a:p>
            <a:pPr algn="ctr"/>
            <a:r>
              <a:rPr lang="en-US" dirty="0"/>
              <a:t>Overview of Grenada COVID-19 situation</a:t>
            </a:r>
          </a:p>
        </p:txBody>
      </p:sp>
      <p:pic>
        <p:nvPicPr>
          <p:cNvPr id="7" name="Picture 6">
            <a:extLst>
              <a:ext uri="{FF2B5EF4-FFF2-40B4-BE49-F238E27FC236}">
                <a16:creationId xmlns:a16="http://schemas.microsoft.com/office/drawing/2014/main" id="{6332D9AA-C744-4382-B94E-37C41C140C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0413" y="1583192"/>
            <a:ext cx="11791174" cy="4578516"/>
          </a:xfrm>
          <a:prstGeom prst="rect">
            <a:avLst/>
          </a:prstGeom>
        </p:spPr>
      </p:pic>
      <p:sp>
        <p:nvSpPr>
          <p:cNvPr id="5" name="TextBox 4">
            <a:extLst>
              <a:ext uri="{FF2B5EF4-FFF2-40B4-BE49-F238E27FC236}">
                <a16:creationId xmlns:a16="http://schemas.microsoft.com/office/drawing/2014/main" id="{69DB40DD-B24A-42F7-A94A-766FB4657181}"/>
              </a:ext>
            </a:extLst>
          </p:cNvPr>
          <p:cNvSpPr txBox="1"/>
          <p:nvPr/>
        </p:nvSpPr>
        <p:spPr>
          <a:xfrm>
            <a:off x="3828173" y="6473059"/>
            <a:ext cx="5301760" cy="230832"/>
          </a:xfrm>
          <a:prstGeom prst="rect">
            <a:avLst/>
          </a:prstGeom>
          <a:noFill/>
        </p:spPr>
        <p:txBody>
          <a:bodyPr wrap="square">
            <a:spAutoFit/>
          </a:bodyPr>
          <a:lstStyle/>
          <a:p>
            <a:r>
              <a:rPr lang="en-US" sz="900" dirty="0">
                <a:solidFill>
                  <a:schemeClr val="accent1"/>
                </a:solidFill>
                <a:hlinkClick r:id="rId3"/>
              </a:rPr>
              <a:t>https://paho-covid19-response-who.hub.arcgis.com/pages/paho-grenada-covid-19-response</a:t>
            </a:r>
            <a:r>
              <a:rPr lang="en-US" sz="900" dirty="0">
                <a:solidFill>
                  <a:schemeClr val="accent1"/>
                </a:solidFill>
              </a:rPr>
              <a:t> </a:t>
            </a:r>
          </a:p>
        </p:txBody>
      </p:sp>
    </p:spTree>
    <p:extLst>
      <p:ext uri="{BB962C8B-B14F-4D97-AF65-F5344CB8AC3E}">
        <p14:creationId xmlns:p14="http://schemas.microsoft.com/office/powerpoint/2010/main" val="3931131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4BAB83-1588-42F0-BD69-D2822D4A55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7594" y="772550"/>
            <a:ext cx="8214304" cy="4620546"/>
          </a:xfrm>
          <a:prstGeom prst="rect">
            <a:avLst/>
          </a:prstGeom>
        </p:spPr>
      </p:pic>
      <p:sp>
        <p:nvSpPr>
          <p:cNvPr id="3" name="TextBox 2">
            <a:extLst>
              <a:ext uri="{FF2B5EF4-FFF2-40B4-BE49-F238E27FC236}">
                <a16:creationId xmlns:a16="http://schemas.microsoft.com/office/drawing/2014/main" id="{A22F4167-D29F-41CB-9AAB-0D50263010F6}"/>
              </a:ext>
            </a:extLst>
          </p:cNvPr>
          <p:cNvSpPr txBox="1"/>
          <p:nvPr/>
        </p:nvSpPr>
        <p:spPr>
          <a:xfrm>
            <a:off x="9010549" y="2055426"/>
            <a:ext cx="2466104" cy="1754326"/>
          </a:xfrm>
          <a:prstGeom prst="rect">
            <a:avLst/>
          </a:prstGeom>
          <a:noFill/>
        </p:spPr>
        <p:txBody>
          <a:bodyPr wrap="square" rtlCol="0">
            <a:spAutoFit/>
          </a:bodyPr>
          <a:lstStyle/>
          <a:p>
            <a:pPr algn="ctr"/>
            <a:r>
              <a:rPr lang="en-US" sz="2400" dirty="0">
                <a:solidFill>
                  <a:schemeClr val="accent1"/>
                </a:solidFill>
              </a:rPr>
              <a:t>Total cases </a:t>
            </a:r>
            <a:r>
              <a:rPr lang="en-US" dirty="0"/>
              <a:t>– </a:t>
            </a:r>
            <a:r>
              <a:rPr lang="en-US" sz="2400" b="1" dirty="0"/>
              <a:t>148</a:t>
            </a:r>
            <a:r>
              <a:rPr lang="en-US" dirty="0"/>
              <a:t> </a:t>
            </a:r>
          </a:p>
          <a:p>
            <a:pPr algn="ctr"/>
            <a:r>
              <a:rPr lang="en-US" sz="2400" dirty="0">
                <a:solidFill>
                  <a:srgbClr val="C00000"/>
                </a:solidFill>
              </a:rPr>
              <a:t>Total deaths – 1</a:t>
            </a:r>
          </a:p>
          <a:p>
            <a:pPr algn="ctr"/>
            <a:endParaRPr lang="en-US" dirty="0"/>
          </a:p>
          <a:p>
            <a:pPr algn="ctr"/>
            <a:r>
              <a:rPr lang="en-US" sz="2400" dirty="0">
                <a:solidFill>
                  <a:schemeClr val="accent6">
                    <a:lumMod val="75000"/>
                  </a:schemeClr>
                </a:solidFill>
              </a:rPr>
              <a:t>Last case reported </a:t>
            </a:r>
            <a:r>
              <a:rPr lang="en-US" b="1" dirty="0"/>
              <a:t>24 January 2021</a:t>
            </a:r>
          </a:p>
        </p:txBody>
      </p:sp>
    </p:spTree>
    <p:extLst>
      <p:ext uri="{BB962C8B-B14F-4D97-AF65-F5344CB8AC3E}">
        <p14:creationId xmlns:p14="http://schemas.microsoft.com/office/powerpoint/2010/main" val="3034081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E0AFEC-12F9-614F-B716-E6981EC418D9}"/>
              </a:ext>
            </a:extLst>
          </p:cNvPr>
          <p:cNvSpPr>
            <a:spLocks noGrp="1"/>
          </p:cNvSpPr>
          <p:nvPr>
            <p:ph sz="quarter" idx="13"/>
          </p:nvPr>
        </p:nvSpPr>
        <p:spPr>
          <a:xfrm>
            <a:off x="1543688" y="1279199"/>
            <a:ext cx="4871861" cy="4627531"/>
          </a:xfrm>
        </p:spPr>
        <p:txBody>
          <a:bodyPr>
            <a:normAutofit/>
          </a:bodyPr>
          <a:lstStyle/>
          <a:p>
            <a:pPr>
              <a:lnSpc>
                <a:spcPts val="1840"/>
              </a:lnSpc>
            </a:pPr>
            <a:r>
              <a:rPr lang="en-GB" sz="1700" dirty="0">
                <a:solidFill>
                  <a:schemeClr val="bg2">
                    <a:lumMod val="50000"/>
                  </a:schemeClr>
                </a:solidFill>
              </a:rPr>
              <a:t>It is normal for viruses to evolve over time through mutations, </a:t>
            </a:r>
            <a:r>
              <a:rPr lang="en-GB" sz="1700" b="0" dirty="0"/>
              <a:t>as a consequence the emergence of new variants is to be expected</a:t>
            </a:r>
          </a:p>
          <a:p>
            <a:pPr lvl="1">
              <a:lnSpc>
                <a:spcPts val="1840"/>
              </a:lnSpc>
            </a:pPr>
            <a:r>
              <a:rPr lang="en-GB" sz="1700" b="1" dirty="0">
                <a:solidFill>
                  <a:schemeClr val="bg2">
                    <a:lumMod val="50000"/>
                  </a:schemeClr>
                </a:solidFill>
              </a:rPr>
              <a:t>Mutation</a:t>
            </a:r>
            <a:r>
              <a:rPr lang="en-GB" sz="1700" dirty="0"/>
              <a:t> refers to the actual change in the virus genetic sequence</a:t>
            </a:r>
          </a:p>
          <a:p>
            <a:pPr lvl="1">
              <a:lnSpc>
                <a:spcPts val="1840"/>
              </a:lnSpc>
            </a:pPr>
            <a:r>
              <a:rPr lang="en-GB" sz="1700" dirty="0"/>
              <a:t>A changed virus is called a </a:t>
            </a:r>
            <a:r>
              <a:rPr lang="en-GB" sz="1700" b="1" dirty="0">
                <a:solidFill>
                  <a:schemeClr val="bg2">
                    <a:lumMod val="50000"/>
                  </a:schemeClr>
                </a:solidFill>
              </a:rPr>
              <a:t>variant</a:t>
            </a:r>
            <a:r>
              <a:rPr lang="en-GB" sz="1700" dirty="0"/>
              <a:t> of the original virus. Variants can differ by one mutation or many</a:t>
            </a:r>
          </a:p>
          <a:p>
            <a:pPr lvl="1">
              <a:lnSpc>
                <a:spcPts val="1840"/>
              </a:lnSpc>
            </a:pPr>
            <a:r>
              <a:rPr lang="en-GB" sz="1700" dirty="0"/>
              <a:t>Mutations may result in the virus being more transmissible, increase disease severity or influence efficacy of diagnostics, therapeutics or vaccines</a:t>
            </a:r>
          </a:p>
          <a:p>
            <a:pPr lvl="1">
              <a:lnSpc>
                <a:spcPts val="1840"/>
              </a:lnSpc>
            </a:pPr>
            <a:r>
              <a:rPr lang="en-US" sz="1700" dirty="0"/>
              <a:t>When these variants increase the risk to human health they are considered to be </a:t>
            </a:r>
            <a:r>
              <a:rPr lang="en-US" sz="1700" b="1" dirty="0">
                <a:solidFill>
                  <a:schemeClr val="bg2">
                    <a:lumMod val="50000"/>
                  </a:schemeClr>
                </a:solidFill>
              </a:rPr>
              <a:t>variants of concern </a:t>
            </a:r>
            <a:endParaRPr lang="en-GB" sz="1700" dirty="0">
              <a:solidFill>
                <a:schemeClr val="bg2">
                  <a:lumMod val="50000"/>
                </a:schemeClr>
              </a:solidFill>
            </a:endParaRPr>
          </a:p>
          <a:p>
            <a:pPr>
              <a:lnSpc>
                <a:spcPts val="1840"/>
              </a:lnSpc>
            </a:pPr>
            <a:r>
              <a:rPr lang="en-GB" sz="1700" b="0" dirty="0"/>
              <a:t>When there are many infections in a population the likelihood of the virus mutating increases</a:t>
            </a:r>
            <a:endParaRPr lang="en-CH" sz="1700" b="0" dirty="0"/>
          </a:p>
        </p:txBody>
      </p:sp>
      <p:sp>
        <p:nvSpPr>
          <p:cNvPr id="3" name="Slide Number Placeholder 2">
            <a:extLst>
              <a:ext uri="{FF2B5EF4-FFF2-40B4-BE49-F238E27FC236}">
                <a16:creationId xmlns:a16="http://schemas.microsoft.com/office/drawing/2014/main" id="{E9C93967-B065-3A48-B335-CD2A506F5A48}"/>
              </a:ext>
            </a:extLst>
          </p:cNvPr>
          <p:cNvSpPr>
            <a:spLocks noGrp="1"/>
          </p:cNvSpPr>
          <p:nvPr>
            <p:ph type="sldNum" sz="quarter" idx="12"/>
          </p:nvPr>
        </p:nvSpPr>
        <p:spPr/>
        <p:txBody>
          <a:bodyPr/>
          <a:lstStyle/>
          <a:p>
            <a:fld id="{6D22F896-40B5-4ADD-8801-0D06FADFA095}" type="slidenum">
              <a:rPr lang="en-US" smtClean="0"/>
              <a:pPr/>
              <a:t>32</a:t>
            </a:fld>
            <a:endParaRPr lang="en-US" dirty="0"/>
          </a:p>
        </p:txBody>
      </p:sp>
      <p:sp>
        <p:nvSpPr>
          <p:cNvPr id="4" name="Title 3">
            <a:extLst>
              <a:ext uri="{FF2B5EF4-FFF2-40B4-BE49-F238E27FC236}">
                <a16:creationId xmlns:a16="http://schemas.microsoft.com/office/drawing/2014/main" id="{679D8B9C-774D-754E-A640-21057A8266D9}"/>
              </a:ext>
            </a:extLst>
          </p:cNvPr>
          <p:cNvSpPr>
            <a:spLocks noGrp="1"/>
          </p:cNvSpPr>
          <p:nvPr>
            <p:ph type="title"/>
          </p:nvPr>
        </p:nvSpPr>
        <p:spPr/>
        <p:txBody>
          <a:bodyPr/>
          <a:lstStyle/>
          <a:p>
            <a:r>
              <a:rPr lang="en-GB" dirty="0"/>
              <a:t>All viruses change over time</a:t>
            </a:r>
          </a:p>
        </p:txBody>
      </p:sp>
      <p:pic>
        <p:nvPicPr>
          <p:cNvPr id="8" name="Picture 7">
            <a:extLst>
              <a:ext uri="{FF2B5EF4-FFF2-40B4-BE49-F238E27FC236}">
                <a16:creationId xmlns:a16="http://schemas.microsoft.com/office/drawing/2014/main" id="{421241DF-80D4-1D4A-B8BD-6AC2C7324EA0}"/>
              </a:ext>
            </a:extLst>
          </p:cNvPr>
          <p:cNvPicPr>
            <a:picLocks noChangeAspect="1"/>
          </p:cNvPicPr>
          <p:nvPr/>
        </p:nvPicPr>
        <p:blipFill>
          <a:blip r:embed="rId2"/>
          <a:stretch>
            <a:fillRect/>
          </a:stretch>
        </p:blipFill>
        <p:spPr>
          <a:xfrm>
            <a:off x="5602255" y="1279199"/>
            <a:ext cx="6330942" cy="3864671"/>
          </a:xfrm>
          <a:prstGeom prst="rect">
            <a:avLst/>
          </a:prstGeom>
        </p:spPr>
      </p:pic>
      <p:sp>
        <p:nvSpPr>
          <p:cNvPr id="9" name="TextBox 8">
            <a:extLst>
              <a:ext uri="{FF2B5EF4-FFF2-40B4-BE49-F238E27FC236}">
                <a16:creationId xmlns:a16="http://schemas.microsoft.com/office/drawing/2014/main" id="{F83AF8CA-EEE1-AB46-A555-8444AE15E898}"/>
              </a:ext>
            </a:extLst>
          </p:cNvPr>
          <p:cNvSpPr txBox="1"/>
          <p:nvPr/>
        </p:nvSpPr>
        <p:spPr>
          <a:xfrm>
            <a:off x="6646727" y="1714131"/>
            <a:ext cx="1633920"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Spikes, used by the virus to attach to human cells</a:t>
            </a:r>
            <a:endParaRPr lang="en-US" sz="8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F142E51-1154-4D4E-989B-F49965211FD4}"/>
              </a:ext>
            </a:extLst>
          </p:cNvPr>
          <p:cNvSpPr txBox="1"/>
          <p:nvPr/>
        </p:nvSpPr>
        <p:spPr>
          <a:xfrm>
            <a:off x="9544237" y="2495364"/>
            <a:ext cx="1364200" cy="861774"/>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Changes to the spike protein can result in changes in virus transmissibility or disease severity</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893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3DCD55-E1B8-4083-A4E1-CBDD2BE09469}"/>
              </a:ext>
            </a:extLst>
          </p:cNvPr>
          <p:cNvPicPr>
            <a:picLocks noChangeAspect="1"/>
          </p:cNvPicPr>
          <p:nvPr/>
        </p:nvPicPr>
        <p:blipFill>
          <a:blip r:embed="rId3"/>
          <a:stretch>
            <a:fillRect/>
          </a:stretch>
        </p:blipFill>
        <p:spPr>
          <a:xfrm>
            <a:off x="0" y="15456"/>
            <a:ext cx="12219600" cy="6842544"/>
          </a:xfrm>
          <a:prstGeom prst="rect">
            <a:avLst/>
          </a:prstGeom>
        </p:spPr>
      </p:pic>
    </p:spTree>
    <p:extLst>
      <p:ext uri="{BB962C8B-B14F-4D97-AF65-F5344CB8AC3E}">
        <p14:creationId xmlns:p14="http://schemas.microsoft.com/office/powerpoint/2010/main" val="2134355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9F392A-BDC7-4896-9537-47E8D637EB1E}"/>
              </a:ext>
            </a:extLst>
          </p:cNvPr>
          <p:cNvPicPr>
            <a:picLocks noChangeAspect="1"/>
          </p:cNvPicPr>
          <p:nvPr/>
        </p:nvPicPr>
        <p:blipFill>
          <a:blip r:embed="rId3"/>
          <a:stretch>
            <a:fillRect/>
          </a:stretch>
        </p:blipFill>
        <p:spPr>
          <a:xfrm>
            <a:off x="0" y="19613"/>
            <a:ext cx="12192000" cy="6818774"/>
          </a:xfrm>
          <a:prstGeom prst="rect">
            <a:avLst/>
          </a:prstGeom>
        </p:spPr>
      </p:pic>
    </p:spTree>
    <p:extLst>
      <p:ext uri="{BB962C8B-B14F-4D97-AF65-F5344CB8AC3E}">
        <p14:creationId xmlns:p14="http://schemas.microsoft.com/office/powerpoint/2010/main" val="834830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AEEE27-7D4B-489D-A089-CA92B420C814}"/>
              </a:ext>
            </a:extLst>
          </p:cNvPr>
          <p:cNvSpPr>
            <a:spLocks noGrp="1"/>
          </p:cNvSpPr>
          <p:nvPr>
            <p:ph type="sldNum" sz="quarter" idx="12"/>
          </p:nvPr>
        </p:nvSpPr>
        <p:spPr/>
        <p:txBody>
          <a:bodyPr/>
          <a:lstStyle/>
          <a:p>
            <a:fld id="{FDE63E62-B77D-4480-A1B4-07F4673F202D}" type="slidenum">
              <a:rPr lang="en-US" smtClean="0"/>
              <a:t>35</a:t>
            </a:fld>
            <a:endParaRPr lang="en-US"/>
          </a:p>
        </p:txBody>
      </p:sp>
      <p:sp>
        <p:nvSpPr>
          <p:cNvPr id="5" name="TextBox 4">
            <a:extLst>
              <a:ext uri="{FF2B5EF4-FFF2-40B4-BE49-F238E27FC236}">
                <a16:creationId xmlns:a16="http://schemas.microsoft.com/office/drawing/2014/main" id="{D2E9933B-B5B3-4378-BD9B-20BB69A9F427}"/>
              </a:ext>
            </a:extLst>
          </p:cNvPr>
          <p:cNvSpPr txBox="1"/>
          <p:nvPr/>
        </p:nvSpPr>
        <p:spPr>
          <a:xfrm>
            <a:off x="769434" y="478982"/>
            <a:ext cx="11441574" cy="1077218"/>
          </a:xfrm>
          <a:prstGeom prst="rect">
            <a:avLst/>
          </a:prstGeom>
          <a:noFill/>
        </p:spPr>
        <p:txBody>
          <a:bodyPr wrap="square" rtlCol="0">
            <a:spAutoFit/>
          </a:bodyPr>
          <a:lstStyle/>
          <a:p>
            <a:pPr algn="ctr"/>
            <a:r>
              <a:rPr lang="en-US" sz="3200" b="1" dirty="0"/>
              <a:t>Distribution of the SARS-COV-2 variants of concern in the Region of the Americas</a:t>
            </a:r>
            <a:endParaRPr lang="en-US" sz="3200" dirty="0"/>
          </a:p>
        </p:txBody>
      </p:sp>
      <p:pic>
        <p:nvPicPr>
          <p:cNvPr id="7" name="Picture 6">
            <a:extLst>
              <a:ext uri="{FF2B5EF4-FFF2-40B4-BE49-F238E27FC236}">
                <a16:creationId xmlns:a16="http://schemas.microsoft.com/office/drawing/2014/main" id="{B54C186B-C36D-4C55-8E90-2D5F401CD3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83062" y="1708140"/>
            <a:ext cx="5328752" cy="4261449"/>
          </a:xfrm>
          <a:prstGeom prst="rect">
            <a:avLst/>
          </a:prstGeom>
          <a:ln>
            <a:solidFill>
              <a:srgbClr val="FFFF00"/>
            </a:solidFill>
          </a:ln>
        </p:spPr>
      </p:pic>
      <p:pic>
        <p:nvPicPr>
          <p:cNvPr id="9" name="Picture 8">
            <a:extLst>
              <a:ext uri="{FF2B5EF4-FFF2-40B4-BE49-F238E27FC236}">
                <a16:creationId xmlns:a16="http://schemas.microsoft.com/office/drawing/2014/main" id="{82576099-3798-4F8B-8C46-C5044790E65E}"/>
              </a:ext>
            </a:extLst>
          </p:cNvPr>
          <p:cNvPicPr>
            <a:picLocks noChangeAspect="1"/>
          </p:cNvPicPr>
          <p:nvPr/>
        </p:nvPicPr>
        <p:blipFill>
          <a:blip r:embed="rId4"/>
          <a:stretch>
            <a:fillRect/>
          </a:stretch>
        </p:blipFill>
        <p:spPr>
          <a:xfrm>
            <a:off x="233875" y="1708140"/>
            <a:ext cx="6449187" cy="4261449"/>
          </a:xfrm>
          <a:prstGeom prst="rect">
            <a:avLst/>
          </a:prstGeom>
        </p:spPr>
      </p:pic>
    </p:spTree>
    <p:extLst>
      <p:ext uri="{BB962C8B-B14F-4D97-AF65-F5344CB8AC3E}">
        <p14:creationId xmlns:p14="http://schemas.microsoft.com/office/powerpoint/2010/main" val="3553749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950515-29FC-CF4E-826D-9134FA53746B}"/>
              </a:ext>
            </a:extLst>
          </p:cNvPr>
          <p:cNvSpPr>
            <a:spLocks noGrp="1"/>
          </p:cNvSpPr>
          <p:nvPr>
            <p:ph sz="quarter" idx="13"/>
          </p:nvPr>
        </p:nvSpPr>
        <p:spPr>
          <a:xfrm>
            <a:off x="1543688" y="1195186"/>
            <a:ext cx="9174386" cy="3873203"/>
          </a:xfrm>
        </p:spPr>
        <p:txBody>
          <a:bodyPr>
            <a:noAutofit/>
          </a:bodyPr>
          <a:lstStyle/>
          <a:p>
            <a:pPr marL="144000" indent="-144000"/>
            <a:r>
              <a:rPr lang="en-GB" sz="2000" b="1" dirty="0">
                <a:solidFill>
                  <a:schemeClr val="bg2">
                    <a:lumMod val="50000"/>
                  </a:schemeClr>
                </a:solidFill>
              </a:rPr>
              <a:t>Changes in the virus genomic sequence</a:t>
            </a:r>
            <a:r>
              <a:rPr lang="en-GB" sz="2000" dirty="0"/>
              <a:t>, called mutations, </a:t>
            </a:r>
            <a:r>
              <a:rPr lang="en-GB" sz="2000" b="1" dirty="0">
                <a:solidFill>
                  <a:schemeClr val="bg2">
                    <a:lumMod val="50000"/>
                  </a:schemeClr>
                </a:solidFill>
              </a:rPr>
              <a:t>can make prior immunity less effective </a:t>
            </a:r>
            <a:r>
              <a:rPr lang="en-GB" sz="2000" dirty="0"/>
              <a:t>(e.g. as with the influenza virus)</a:t>
            </a:r>
          </a:p>
          <a:p>
            <a:pPr marL="144000" indent="-144000"/>
            <a:r>
              <a:rPr lang="en-GB" sz="2000" dirty="0"/>
              <a:t>Recently, several SARS-CoV-2 variants have emerged that involve genetic mutations of the spike protein</a:t>
            </a:r>
          </a:p>
          <a:p>
            <a:pPr marL="144000" indent="-144000"/>
            <a:r>
              <a:rPr lang="en-GB" sz="2000" dirty="0"/>
              <a:t>Studies are ongoing to investigate if some of these variants can evade the immune response to a previous SARS-CoV-2 infection and make people more vulnerable to re-infection </a:t>
            </a:r>
          </a:p>
          <a:p>
            <a:pPr marL="144000" indent="-144000"/>
            <a:r>
              <a:rPr lang="en-GB" sz="2000" dirty="0"/>
              <a:t>In lab experiments, one of the mutations present in the variants identified in South Africa and Brazil has helped the virus evade antibodies generated after an initial infection </a:t>
            </a:r>
          </a:p>
          <a:p>
            <a:pPr marL="144000" indent="-144000"/>
            <a:r>
              <a:rPr lang="en-GB" sz="2000" dirty="0"/>
              <a:t>In Brazil, studies are ongoing to determine if a new variant called P.1 may lead to more cases of re-infection</a:t>
            </a:r>
            <a:endParaRPr lang="en-GB" sz="2000" b="1" dirty="0">
              <a:solidFill>
                <a:schemeClr val="bg2">
                  <a:lumMod val="50000"/>
                </a:schemeClr>
              </a:solidFill>
            </a:endParaRPr>
          </a:p>
        </p:txBody>
      </p:sp>
      <p:sp>
        <p:nvSpPr>
          <p:cNvPr id="3" name="Slide Number Placeholder 2">
            <a:extLst>
              <a:ext uri="{FF2B5EF4-FFF2-40B4-BE49-F238E27FC236}">
                <a16:creationId xmlns:a16="http://schemas.microsoft.com/office/drawing/2014/main" id="{CF87AB52-D029-2E47-8BB3-0117A6020E88}"/>
              </a:ext>
            </a:extLst>
          </p:cNvPr>
          <p:cNvSpPr>
            <a:spLocks noGrp="1"/>
          </p:cNvSpPr>
          <p:nvPr>
            <p:ph type="sldNum" sz="quarter" idx="12"/>
          </p:nvPr>
        </p:nvSpPr>
        <p:spPr/>
        <p:txBody>
          <a:bodyPr/>
          <a:lstStyle/>
          <a:p>
            <a:fld id="{6D22F896-40B5-4ADD-8801-0D06FADFA095}" type="slidenum">
              <a:rPr lang="en-US" smtClean="0"/>
              <a:pPr/>
              <a:t>36</a:t>
            </a:fld>
            <a:endParaRPr lang="en-US" dirty="0"/>
          </a:p>
        </p:txBody>
      </p:sp>
      <p:sp>
        <p:nvSpPr>
          <p:cNvPr id="4" name="Title 3">
            <a:extLst>
              <a:ext uri="{FF2B5EF4-FFF2-40B4-BE49-F238E27FC236}">
                <a16:creationId xmlns:a16="http://schemas.microsoft.com/office/drawing/2014/main" id="{FD5E0352-7396-BC4D-86B9-ACBC64BC5275}"/>
              </a:ext>
            </a:extLst>
          </p:cNvPr>
          <p:cNvSpPr>
            <a:spLocks noGrp="1"/>
          </p:cNvSpPr>
          <p:nvPr>
            <p:ph type="title"/>
          </p:nvPr>
        </p:nvSpPr>
        <p:spPr/>
        <p:txBody>
          <a:bodyPr>
            <a:normAutofit/>
          </a:bodyPr>
          <a:lstStyle/>
          <a:p>
            <a:r>
              <a:rPr lang="en-GB" dirty="0"/>
              <a:t>SARS-CoV-2 variants &amp; re-infection</a:t>
            </a:r>
            <a:endParaRPr lang="en-CH" dirty="0"/>
          </a:p>
        </p:txBody>
      </p:sp>
      <p:sp>
        <p:nvSpPr>
          <p:cNvPr id="6" name="TextBox 5">
            <a:extLst>
              <a:ext uri="{FF2B5EF4-FFF2-40B4-BE49-F238E27FC236}">
                <a16:creationId xmlns:a16="http://schemas.microsoft.com/office/drawing/2014/main" id="{55286C04-EEA2-0240-B8B2-8342BE98A2FA}"/>
              </a:ext>
            </a:extLst>
          </p:cNvPr>
          <p:cNvSpPr txBox="1"/>
          <p:nvPr/>
        </p:nvSpPr>
        <p:spPr>
          <a:xfrm>
            <a:off x="1543686" y="5285742"/>
            <a:ext cx="8421115" cy="553998"/>
          </a:xfrm>
          <a:prstGeom prst="rect">
            <a:avLst/>
          </a:prstGeom>
          <a:noFill/>
        </p:spPr>
        <p:txBody>
          <a:bodyPr wrap="square" rtlCol="0">
            <a:spAutoFit/>
          </a:bodyPr>
          <a:lstStyle/>
          <a:p>
            <a:r>
              <a:rPr lang="en-GB" sz="1000" i="1" dirty="0">
                <a:solidFill>
                  <a:schemeClr val="tx1">
                    <a:lumMod val="65000"/>
                    <a:lumOff val="35000"/>
                  </a:schemeClr>
                </a:solidFill>
                <a:hlinkClick r:id="rId2"/>
              </a:rPr>
              <a:t>https://</a:t>
            </a:r>
            <a:r>
              <a:rPr lang="en-GB" sz="1000" i="1" dirty="0" err="1">
                <a:solidFill>
                  <a:schemeClr val="tx1">
                    <a:lumMod val="65000"/>
                    <a:lumOff val="35000"/>
                  </a:schemeClr>
                </a:solidFill>
                <a:hlinkClick r:id="rId2"/>
              </a:rPr>
              <a:t>www.who.int</a:t>
            </a:r>
            <a:r>
              <a:rPr lang="en-GB" sz="1000" i="1" dirty="0">
                <a:solidFill>
                  <a:schemeClr val="tx1">
                    <a:lumMod val="65000"/>
                    <a:lumOff val="35000"/>
                  </a:schemeClr>
                </a:solidFill>
                <a:hlinkClick r:id="rId2"/>
              </a:rPr>
              <a:t>/docs/default-source/</a:t>
            </a:r>
            <a:r>
              <a:rPr lang="en-GB" sz="1000" i="1" dirty="0" err="1">
                <a:solidFill>
                  <a:schemeClr val="tx1">
                    <a:lumMod val="65000"/>
                    <a:lumOff val="35000"/>
                  </a:schemeClr>
                </a:solidFill>
                <a:hlinkClick r:id="rId2"/>
              </a:rPr>
              <a:t>coronaviruse</a:t>
            </a:r>
            <a:r>
              <a:rPr lang="en-GB" sz="1000" i="1" dirty="0">
                <a:solidFill>
                  <a:schemeClr val="tx1">
                    <a:lumMod val="65000"/>
                    <a:lumOff val="35000"/>
                  </a:schemeClr>
                </a:solidFill>
                <a:hlinkClick r:id="rId2"/>
              </a:rPr>
              <a:t>/risk-comms-updates/update47-sars-cov-2-variants.pdf?sfvrsn=f2180835_4</a:t>
            </a:r>
            <a:endParaRPr lang="en-GB" sz="1000" i="1" dirty="0">
              <a:solidFill>
                <a:schemeClr val="tx1">
                  <a:lumMod val="65000"/>
                  <a:lumOff val="35000"/>
                </a:schemeClr>
              </a:solidFill>
            </a:endParaRPr>
          </a:p>
          <a:p>
            <a:r>
              <a:rPr lang="en-GB" sz="1000" i="1" dirty="0">
                <a:solidFill>
                  <a:schemeClr val="tx1">
                    <a:lumMod val="65000"/>
                    <a:lumOff val="35000"/>
                  </a:schemeClr>
                </a:solidFill>
                <a:hlinkClick r:id="rId3"/>
              </a:rPr>
              <a:t>https://</a:t>
            </a:r>
            <a:r>
              <a:rPr lang="en-GB" sz="1000" i="1" dirty="0" err="1">
                <a:solidFill>
                  <a:schemeClr val="tx1">
                    <a:lumMod val="65000"/>
                    <a:lumOff val="35000"/>
                  </a:schemeClr>
                </a:solidFill>
                <a:hlinkClick r:id="rId3"/>
              </a:rPr>
              <a:t>elifesciences.org</a:t>
            </a:r>
            <a:r>
              <a:rPr lang="en-GB" sz="1000" i="1" dirty="0">
                <a:solidFill>
                  <a:schemeClr val="tx1">
                    <a:lumMod val="65000"/>
                    <a:lumOff val="35000"/>
                  </a:schemeClr>
                </a:solidFill>
                <a:hlinkClick r:id="rId3"/>
              </a:rPr>
              <a:t>/articles/61312#content</a:t>
            </a:r>
            <a:endParaRPr lang="en-GB" sz="1000" i="1" dirty="0">
              <a:solidFill>
                <a:schemeClr val="tx1">
                  <a:lumMod val="65000"/>
                  <a:lumOff val="35000"/>
                </a:schemeClr>
              </a:solidFill>
            </a:endParaRPr>
          </a:p>
          <a:p>
            <a:r>
              <a:rPr lang="en-GB" sz="1000" i="1" dirty="0">
                <a:solidFill>
                  <a:schemeClr val="tx1">
                    <a:lumMod val="65000"/>
                    <a:lumOff val="35000"/>
                  </a:schemeClr>
                </a:solidFill>
                <a:hlinkClick r:id="rId4"/>
              </a:rPr>
              <a:t>https://</a:t>
            </a:r>
            <a:r>
              <a:rPr lang="en-GB" sz="1000" i="1" dirty="0" err="1">
                <a:solidFill>
                  <a:schemeClr val="tx1">
                    <a:lumMod val="65000"/>
                    <a:lumOff val="35000"/>
                  </a:schemeClr>
                </a:solidFill>
                <a:hlinkClick r:id="rId4"/>
              </a:rPr>
              <a:t>www.thelancet.com</a:t>
            </a:r>
            <a:r>
              <a:rPr lang="en-GB" sz="1000" i="1" dirty="0">
                <a:solidFill>
                  <a:schemeClr val="tx1">
                    <a:lumMod val="65000"/>
                    <a:lumOff val="35000"/>
                  </a:schemeClr>
                </a:solidFill>
                <a:hlinkClick r:id="rId4"/>
              </a:rPr>
              <a:t>/journals/lancet/article/PIIS0140-6736(21)00183-5/</a:t>
            </a:r>
            <a:r>
              <a:rPr lang="en-GB" sz="1000" i="1" dirty="0" err="1">
                <a:solidFill>
                  <a:schemeClr val="tx1">
                    <a:lumMod val="65000"/>
                    <a:lumOff val="35000"/>
                  </a:schemeClr>
                </a:solidFill>
                <a:hlinkClick r:id="rId4"/>
              </a:rPr>
              <a:t>fulltext?s</a:t>
            </a:r>
            <a:r>
              <a:rPr lang="en-GB" sz="1000" i="1" dirty="0">
                <a:solidFill>
                  <a:schemeClr val="tx1">
                    <a:lumMod val="65000"/>
                    <a:lumOff val="35000"/>
                  </a:schemeClr>
                </a:solidFill>
                <a:hlinkClick r:id="rId4"/>
              </a:rPr>
              <a:t>=08</a:t>
            </a:r>
            <a:endParaRPr lang="en-US" sz="1000" i="1" dirty="0">
              <a:solidFill>
                <a:schemeClr val="tx1">
                  <a:lumMod val="65000"/>
                  <a:lumOff val="35000"/>
                </a:schemeClr>
              </a:solidFill>
            </a:endParaRPr>
          </a:p>
        </p:txBody>
      </p:sp>
    </p:spTree>
    <p:extLst>
      <p:ext uri="{BB962C8B-B14F-4D97-AF65-F5344CB8AC3E}">
        <p14:creationId xmlns:p14="http://schemas.microsoft.com/office/powerpoint/2010/main" val="4255169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950515-29FC-CF4E-826D-9134FA53746B}"/>
              </a:ext>
            </a:extLst>
          </p:cNvPr>
          <p:cNvSpPr>
            <a:spLocks noGrp="1"/>
          </p:cNvSpPr>
          <p:nvPr>
            <p:ph sz="quarter" idx="13"/>
          </p:nvPr>
        </p:nvSpPr>
        <p:spPr>
          <a:xfrm>
            <a:off x="1771406" y="1366533"/>
            <a:ext cx="8816040" cy="3681614"/>
          </a:xfrm>
        </p:spPr>
        <p:txBody>
          <a:bodyPr>
            <a:normAutofit/>
          </a:bodyPr>
          <a:lstStyle/>
          <a:p>
            <a:pPr marL="144000" indent="-144000"/>
            <a:r>
              <a:rPr lang="en-GB" sz="2000" dirty="0"/>
              <a:t>Generally, a person who recovered from a viral infection is protected against a new infection</a:t>
            </a:r>
          </a:p>
          <a:p>
            <a:pPr marL="144000" indent="-144000"/>
            <a:r>
              <a:rPr lang="en-GB" sz="2000" dirty="0"/>
              <a:t>It is not yet known how long protection will last after a SARS-CoV-2 infection </a:t>
            </a:r>
          </a:p>
          <a:p>
            <a:pPr marL="144000" indent="-144000"/>
            <a:r>
              <a:rPr lang="en-GB" sz="2000" dirty="0"/>
              <a:t>To date, re-infection with SARS-CoV-2 seems rare but several cases of repeat SARS-CoV-2 infection have been reported</a:t>
            </a:r>
          </a:p>
          <a:p>
            <a:pPr marL="144000" indent="-144000"/>
            <a:r>
              <a:rPr lang="en-GB" sz="2000" dirty="0"/>
              <a:t>Preliminary results from the </a:t>
            </a:r>
            <a:r>
              <a:rPr lang="en-GB" sz="2000" i="1" dirty="0"/>
              <a:t>SARS-CoV-2 Immunity and Reinfection Evaluation (SIREN)</a:t>
            </a:r>
            <a:r>
              <a:rPr lang="en-GB" sz="2000" dirty="0"/>
              <a:t> study conclude that </a:t>
            </a:r>
            <a:r>
              <a:rPr lang="en-GB" sz="2000" b="1" dirty="0">
                <a:solidFill>
                  <a:schemeClr val="bg2">
                    <a:lumMod val="50000"/>
                  </a:schemeClr>
                </a:solidFill>
              </a:rPr>
              <a:t>past SARS-CoV-2 infection reduces the risk of re-infection by 83% for at least 5 months</a:t>
            </a:r>
            <a:r>
              <a:rPr lang="en-GB" sz="2000" dirty="0"/>
              <a:t> and that </a:t>
            </a:r>
            <a:r>
              <a:rPr lang="en-GB" sz="2000" b="1" dirty="0">
                <a:solidFill>
                  <a:schemeClr val="bg2">
                    <a:lumMod val="50000"/>
                  </a:schemeClr>
                </a:solidFill>
              </a:rPr>
              <a:t>fewer than 1% of 6,600 study participants who had COVID-19 were re-infected</a:t>
            </a:r>
          </a:p>
        </p:txBody>
      </p:sp>
      <p:sp>
        <p:nvSpPr>
          <p:cNvPr id="3" name="Slide Number Placeholder 2">
            <a:extLst>
              <a:ext uri="{FF2B5EF4-FFF2-40B4-BE49-F238E27FC236}">
                <a16:creationId xmlns:a16="http://schemas.microsoft.com/office/drawing/2014/main" id="{CF87AB52-D029-2E47-8BB3-0117A6020E88}"/>
              </a:ext>
            </a:extLst>
          </p:cNvPr>
          <p:cNvSpPr>
            <a:spLocks noGrp="1"/>
          </p:cNvSpPr>
          <p:nvPr>
            <p:ph type="sldNum" sz="quarter" idx="12"/>
          </p:nvPr>
        </p:nvSpPr>
        <p:spPr/>
        <p:txBody>
          <a:bodyPr/>
          <a:lstStyle/>
          <a:p>
            <a:fld id="{6D22F896-40B5-4ADD-8801-0D06FADFA095}" type="slidenum">
              <a:rPr lang="en-US" smtClean="0"/>
              <a:pPr/>
              <a:t>37</a:t>
            </a:fld>
            <a:endParaRPr lang="en-US" dirty="0"/>
          </a:p>
        </p:txBody>
      </p:sp>
      <p:sp>
        <p:nvSpPr>
          <p:cNvPr id="4" name="Title 3">
            <a:extLst>
              <a:ext uri="{FF2B5EF4-FFF2-40B4-BE49-F238E27FC236}">
                <a16:creationId xmlns:a16="http://schemas.microsoft.com/office/drawing/2014/main" id="{FD5E0352-7396-BC4D-86B9-ACBC64BC5275}"/>
              </a:ext>
            </a:extLst>
          </p:cNvPr>
          <p:cNvSpPr>
            <a:spLocks noGrp="1"/>
          </p:cNvSpPr>
          <p:nvPr>
            <p:ph type="title"/>
          </p:nvPr>
        </p:nvSpPr>
        <p:spPr/>
        <p:txBody>
          <a:bodyPr>
            <a:normAutofit/>
          </a:bodyPr>
          <a:lstStyle/>
          <a:p>
            <a:r>
              <a:rPr lang="en-GB" dirty="0"/>
              <a:t>Re-infection of SARS-CoV-2</a:t>
            </a:r>
            <a:endParaRPr lang="en-CH" dirty="0"/>
          </a:p>
        </p:txBody>
      </p:sp>
      <p:sp>
        <p:nvSpPr>
          <p:cNvPr id="6" name="TextBox 5">
            <a:extLst>
              <a:ext uri="{FF2B5EF4-FFF2-40B4-BE49-F238E27FC236}">
                <a16:creationId xmlns:a16="http://schemas.microsoft.com/office/drawing/2014/main" id="{55286C04-EEA2-0240-B8B2-8342BE98A2FA}"/>
              </a:ext>
            </a:extLst>
          </p:cNvPr>
          <p:cNvSpPr txBox="1"/>
          <p:nvPr/>
        </p:nvSpPr>
        <p:spPr>
          <a:xfrm>
            <a:off x="1543686" y="5285742"/>
            <a:ext cx="4993566" cy="553998"/>
          </a:xfrm>
          <a:prstGeom prst="rect">
            <a:avLst/>
          </a:prstGeom>
          <a:noFill/>
        </p:spPr>
        <p:txBody>
          <a:bodyPr wrap="square" rtlCol="0">
            <a:spAutoFit/>
          </a:bodyPr>
          <a:lstStyle/>
          <a:p>
            <a:r>
              <a:rPr lang="en-GB" sz="1000" i="1" dirty="0">
                <a:solidFill>
                  <a:schemeClr val="tx1">
                    <a:lumMod val="65000"/>
                    <a:lumOff val="35000"/>
                  </a:schemeClr>
                </a:solidFill>
                <a:hlinkClick r:id="rId2"/>
              </a:rPr>
              <a:t>https://</a:t>
            </a:r>
            <a:r>
              <a:rPr lang="en-GB" sz="1000" i="1" dirty="0" err="1">
                <a:solidFill>
                  <a:schemeClr val="tx1">
                    <a:lumMod val="65000"/>
                    <a:lumOff val="35000"/>
                  </a:schemeClr>
                </a:solidFill>
                <a:hlinkClick r:id="rId2"/>
              </a:rPr>
              <a:t>www.thelancet.com</a:t>
            </a:r>
            <a:r>
              <a:rPr lang="en-GB" sz="1000" i="1" dirty="0">
                <a:solidFill>
                  <a:schemeClr val="tx1">
                    <a:lumMod val="65000"/>
                    <a:lumOff val="35000"/>
                  </a:schemeClr>
                </a:solidFill>
                <a:hlinkClick r:id="rId2"/>
              </a:rPr>
              <a:t>/journals/</a:t>
            </a:r>
            <a:r>
              <a:rPr lang="en-GB" sz="1000" i="1" dirty="0" err="1">
                <a:solidFill>
                  <a:schemeClr val="tx1">
                    <a:lumMod val="65000"/>
                    <a:lumOff val="35000"/>
                  </a:schemeClr>
                </a:solidFill>
                <a:hlinkClick r:id="rId2"/>
              </a:rPr>
              <a:t>laninf</a:t>
            </a:r>
            <a:r>
              <a:rPr lang="en-GB" sz="1000" i="1" dirty="0">
                <a:solidFill>
                  <a:schemeClr val="tx1">
                    <a:lumMod val="65000"/>
                    <a:lumOff val="35000"/>
                  </a:schemeClr>
                </a:solidFill>
                <a:hlinkClick r:id="rId2"/>
              </a:rPr>
              <a:t>/article/PIIS1473-3099(20)30783-0/</a:t>
            </a:r>
            <a:r>
              <a:rPr lang="en-GB" sz="1000" i="1" dirty="0" err="1">
                <a:solidFill>
                  <a:schemeClr val="tx1">
                    <a:lumMod val="65000"/>
                    <a:lumOff val="35000"/>
                  </a:schemeClr>
                </a:solidFill>
                <a:hlinkClick r:id="rId2"/>
              </a:rPr>
              <a:t>fulltext</a:t>
            </a:r>
            <a:endParaRPr lang="en-GB" sz="1000" i="1" dirty="0">
              <a:solidFill>
                <a:schemeClr val="tx1">
                  <a:lumMod val="65000"/>
                  <a:lumOff val="35000"/>
                </a:schemeClr>
              </a:solidFill>
            </a:endParaRPr>
          </a:p>
          <a:p>
            <a:r>
              <a:rPr lang="en-GB" sz="1000" i="1" dirty="0">
                <a:solidFill>
                  <a:schemeClr val="tx1">
                    <a:lumMod val="65000"/>
                    <a:lumOff val="35000"/>
                  </a:schemeClr>
                </a:solidFill>
                <a:hlinkClick r:id="rId3"/>
              </a:rPr>
              <a:t>https://www.thelancet.com/journals/laninf/article/PIIS1473-3099(20)30764-7/fulltext</a:t>
            </a:r>
            <a:br>
              <a:rPr lang="en-GB" sz="1000" i="1" dirty="0">
                <a:solidFill>
                  <a:schemeClr val="tx1">
                    <a:lumMod val="65000"/>
                    <a:lumOff val="35000"/>
                  </a:schemeClr>
                </a:solidFill>
              </a:rPr>
            </a:br>
            <a:r>
              <a:rPr lang="en-GB" sz="1000" i="1" dirty="0">
                <a:solidFill>
                  <a:schemeClr val="tx1">
                    <a:lumMod val="65000"/>
                    <a:lumOff val="35000"/>
                  </a:schemeClr>
                </a:solidFill>
                <a:hlinkClick r:id="rId4"/>
              </a:rPr>
              <a:t>https://</a:t>
            </a:r>
            <a:r>
              <a:rPr lang="en-GB" sz="1000" i="1" dirty="0" err="1">
                <a:solidFill>
                  <a:schemeClr val="tx1">
                    <a:lumMod val="65000"/>
                    <a:lumOff val="35000"/>
                  </a:schemeClr>
                </a:solidFill>
                <a:hlinkClick r:id="rId4"/>
              </a:rPr>
              <a:t>www.medrxiv.org</a:t>
            </a:r>
            <a:r>
              <a:rPr lang="en-GB" sz="1000" i="1" dirty="0">
                <a:solidFill>
                  <a:schemeClr val="tx1">
                    <a:lumMod val="65000"/>
                    <a:lumOff val="35000"/>
                  </a:schemeClr>
                </a:solidFill>
                <a:hlinkClick r:id="rId4"/>
              </a:rPr>
              <a:t>/content/10.1101/2021.01.13.21249642v1</a:t>
            </a:r>
            <a:endParaRPr lang="en-US" sz="1000" i="1" dirty="0">
              <a:solidFill>
                <a:schemeClr val="tx1">
                  <a:lumMod val="65000"/>
                  <a:lumOff val="35000"/>
                </a:schemeClr>
              </a:solidFill>
            </a:endParaRPr>
          </a:p>
        </p:txBody>
      </p:sp>
      <p:pic>
        <p:nvPicPr>
          <p:cNvPr id="7" name="Picture 6">
            <a:extLst>
              <a:ext uri="{FF2B5EF4-FFF2-40B4-BE49-F238E27FC236}">
                <a16:creationId xmlns:a16="http://schemas.microsoft.com/office/drawing/2014/main" id="{08C80655-D0BB-5E4E-9153-BF83745701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61610" y="4477372"/>
            <a:ext cx="2074127" cy="795174"/>
          </a:xfrm>
          <a:prstGeom prst="rect">
            <a:avLst/>
          </a:prstGeom>
        </p:spPr>
      </p:pic>
    </p:spTree>
    <p:extLst>
      <p:ext uri="{BB962C8B-B14F-4D97-AF65-F5344CB8AC3E}">
        <p14:creationId xmlns:p14="http://schemas.microsoft.com/office/powerpoint/2010/main" val="4144685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68F5AE-38E3-674E-B96B-41E83B6E9B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15982" y="1072076"/>
            <a:ext cx="4080077" cy="3401786"/>
          </a:xfrm>
          <a:prstGeom prst="rect">
            <a:avLst/>
          </a:prstGeom>
        </p:spPr>
      </p:pic>
      <p:sp>
        <p:nvSpPr>
          <p:cNvPr id="2" name="Content Placeholder 1">
            <a:extLst>
              <a:ext uri="{FF2B5EF4-FFF2-40B4-BE49-F238E27FC236}">
                <a16:creationId xmlns:a16="http://schemas.microsoft.com/office/drawing/2014/main" id="{19950515-29FC-CF4E-826D-9134FA53746B}"/>
              </a:ext>
            </a:extLst>
          </p:cNvPr>
          <p:cNvSpPr>
            <a:spLocks noGrp="1"/>
          </p:cNvSpPr>
          <p:nvPr>
            <p:ph sz="quarter" idx="13"/>
          </p:nvPr>
        </p:nvSpPr>
        <p:spPr>
          <a:xfrm>
            <a:off x="1399855" y="1195185"/>
            <a:ext cx="4976997" cy="4491512"/>
          </a:xfrm>
        </p:spPr>
        <p:txBody>
          <a:bodyPr>
            <a:normAutofit lnSpcReduction="10000"/>
          </a:bodyPr>
          <a:lstStyle/>
          <a:p>
            <a:r>
              <a:rPr lang="en-US" dirty="0"/>
              <a:t>Current variants </a:t>
            </a:r>
            <a:r>
              <a:rPr lang="en-GB" dirty="0"/>
              <a:t>involve mutations to the gene for the spike protein </a:t>
            </a:r>
            <a:r>
              <a:rPr lang="en-US" dirty="0"/>
              <a:t>that is targeted by COVID-19 vaccines </a:t>
            </a:r>
          </a:p>
          <a:p>
            <a:r>
              <a:rPr lang="en-US" dirty="0"/>
              <a:t>Several COVID-19 vaccines have reported reduced efficacy to protect against mild to moderate disease in people infected with SARS-CoV-2 variants, however the vaccines are still expected to protect against severe disease and death</a:t>
            </a:r>
          </a:p>
          <a:p>
            <a:r>
              <a:rPr lang="en-US" dirty="0"/>
              <a:t>Studies are ongoing to examine if some vaccines may be more susceptible to effects of the variants than others </a:t>
            </a:r>
          </a:p>
          <a:p>
            <a:pPr lvl="1"/>
            <a:r>
              <a:rPr lang="en-US" sz="1600" dirty="0"/>
              <a:t>those using smaller epitopes (the </a:t>
            </a:r>
            <a:r>
              <a:rPr lang="en-US" sz="1600" b="1" dirty="0">
                <a:solidFill>
                  <a:schemeClr val="bg2">
                    <a:lumMod val="50000"/>
                  </a:schemeClr>
                </a:solidFill>
              </a:rPr>
              <a:t>receptor binding domain </a:t>
            </a:r>
            <a:r>
              <a:rPr lang="en-US" sz="1600" dirty="0"/>
              <a:t>on the spike protein) may be more susceptible than those using a larger part of the virus such as the</a:t>
            </a:r>
            <a:r>
              <a:rPr lang="en-US" sz="1600" b="1" dirty="0">
                <a:solidFill>
                  <a:schemeClr val="bg2">
                    <a:lumMod val="50000"/>
                  </a:schemeClr>
                </a:solidFill>
              </a:rPr>
              <a:t> spike protein </a:t>
            </a:r>
            <a:r>
              <a:rPr lang="en-US" sz="1600" dirty="0"/>
              <a:t>or the </a:t>
            </a:r>
            <a:r>
              <a:rPr lang="en-US" sz="1600" b="1" dirty="0">
                <a:solidFill>
                  <a:schemeClr val="bg2">
                    <a:lumMod val="50000"/>
                  </a:schemeClr>
                </a:solidFill>
              </a:rPr>
              <a:t>whole inactivated virus </a:t>
            </a:r>
          </a:p>
          <a:p>
            <a:endParaRPr lang="en-US" dirty="0"/>
          </a:p>
        </p:txBody>
      </p:sp>
      <p:sp>
        <p:nvSpPr>
          <p:cNvPr id="3" name="Slide Number Placeholder 2">
            <a:extLst>
              <a:ext uri="{FF2B5EF4-FFF2-40B4-BE49-F238E27FC236}">
                <a16:creationId xmlns:a16="http://schemas.microsoft.com/office/drawing/2014/main" id="{CF87AB52-D029-2E47-8BB3-0117A6020E88}"/>
              </a:ext>
            </a:extLst>
          </p:cNvPr>
          <p:cNvSpPr>
            <a:spLocks noGrp="1"/>
          </p:cNvSpPr>
          <p:nvPr>
            <p:ph type="sldNum" sz="quarter" idx="12"/>
          </p:nvPr>
        </p:nvSpPr>
        <p:spPr/>
        <p:txBody>
          <a:bodyPr/>
          <a:lstStyle/>
          <a:p>
            <a:fld id="{6D22F896-40B5-4ADD-8801-0D06FADFA095}" type="slidenum">
              <a:rPr lang="en-US" smtClean="0"/>
              <a:pPr/>
              <a:t>38</a:t>
            </a:fld>
            <a:endParaRPr lang="en-US" dirty="0"/>
          </a:p>
        </p:txBody>
      </p:sp>
      <p:sp>
        <p:nvSpPr>
          <p:cNvPr id="4" name="Title 3">
            <a:extLst>
              <a:ext uri="{FF2B5EF4-FFF2-40B4-BE49-F238E27FC236}">
                <a16:creationId xmlns:a16="http://schemas.microsoft.com/office/drawing/2014/main" id="{FD5E0352-7396-BC4D-86B9-ACBC64BC5275}"/>
              </a:ext>
            </a:extLst>
          </p:cNvPr>
          <p:cNvSpPr>
            <a:spLocks noGrp="1"/>
          </p:cNvSpPr>
          <p:nvPr>
            <p:ph type="title"/>
          </p:nvPr>
        </p:nvSpPr>
        <p:spPr/>
        <p:txBody>
          <a:bodyPr>
            <a:normAutofit/>
          </a:bodyPr>
          <a:lstStyle/>
          <a:p>
            <a:r>
              <a:rPr lang="en-US" dirty="0"/>
              <a:t>SARS-CoV-2 variants </a:t>
            </a:r>
            <a:r>
              <a:rPr lang="en-GB" dirty="0"/>
              <a:t>&amp;</a:t>
            </a:r>
            <a:r>
              <a:rPr lang="en-US" dirty="0"/>
              <a:t> COVID-19 vaccines</a:t>
            </a:r>
            <a:endParaRPr lang="en-CH" dirty="0"/>
          </a:p>
        </p:txBody>
      </p:sp>
      <p:sp>
        <p:nvSpPr>
          <p:cNvPr id="5" name="Rectangle 4">
            <a:extLst>
              <a:ext uri="{FF2B5EF4-FFF2-40B4-BE49-F238E27FC236}">
                <a16:creationId xmlns:a16="http://schemas.microsoft.com/office/drawing/2014/main" id="{49E9F959-BE6B-4307-BEA5-4DE2CFA38BDB}"/>
              </a:ext>
            </a:extLst>
          </p:cNvPr>
          <p:cNvSpPr/>
          <p:nvPr/>
        </p:nvSpPr>
        <p:spPr>
          <a:xfrm>
            <a:off x="1255397" y="5601250"/>
            <a:ext cx="8146979" cy="276999"/>
          </a:xfrm>
          <a:prstGeom prst="rect">
            <a:avLst/>
          </a:prstGeom>
        </p:spPr>
        <p:txBody>
          <a:bodyPr wrap="square">
            <a:spAutoFit/>
          </a:bodyPr>
          <a:lstStyle/>
          <a:p>
            <a:r>
              <a:rPr lang="en-US" sz="1200" dirty="0"/>
              <a:t>https://www.who.int/publications/m/item/draft-landscape-of-covid-19-candidate-vaccines</a:t>
            </a:r>
          </a:p>
        </p:txBody>
      </p:sp>
    </p:spTree>
    <p:extLst>
      <p:ext uri="{BB962C8B-B14F-4D97-AF65-F5344CB8AC3E}">
        <p14:creationId xmlns:p14="http://schemas.microsoft.com/office/powerpoint/2010/main" val="1053783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6" hidden="1">
            <a:extLst>
              <a:ext uri="{FF2B5EF4-FFF2-40B4-BE49-F238E27FC236}">
                <a16:creationId xmlns:a16="http://schemas.microsoft.com/office/drawing/2014/main" id="{21136969-3D28-4A12-9DA3-4161A6A87A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6" name="Object 6" hidden="1">
                        <a:extLst>
                          <a:ext uri="{FF2B5EF4-FFF2-40B4-BE49-F238E27FC236}">
                            <a16:creationId xmlns:a16="http://schemas.microsoft.com/office/drawing/2014/main" id="{21136969-3D28-4A12-9DA3-4161A6A87A3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E6504A30-5C48-47D2-8CD9-B1AFF78395BA}"/>
              </a:ext>
            </a:extLst>
          </p:cNvPr>
          <p:cNvSpPr/>
          <p:nvPr>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a:solidFill>
                <a:schemeClr val="bg1"/>
              </a:solidFill>
              <a:latin typeface="Arial" panose="020B0604020202020204" pitchFamily="34" charset="0"/>
              <a:ea typeface="+mj-ea"/>
              <a:cs typeface="+mj-cs"/>
              <a:sym typeface="Arial" panose="020B0604020202020204" pitchFamily="34" charset="0"/>
            </a:endParaRPr>
          </a:p>
        </p:txBody>
      </p:sp>
      <p:sp>
        <p:nvSpPr>
          <p:cNvPr id="2" name="2. Slide Title">
            <a:extLst>
              <a:ext uri="{FF2B5EF4-FFF2-40B4-BE49-F238E27FC236}">
                <a16:creationId xmlns:a16="http://schemas.microsoft.com/office/drawing/2014/main" id="{3D20D52E-DF4B-47DA-A02C-7ADE6E9E874F}"/>
              </a:ext>
            </a:extLst>
          </p:cNvPr>
          <p:cNvSpPr>
            <a:spLocks noGrp="1"/>
          </p:cNvSpPr>
          <p:nvPr>
            <p:ph type="title"/>
            <p:custDataLst>
              <p:tags r:id="rId3"/>
            </p:custDataLst>
          </p:nvPr>
        </p:nvSpPr>
        <p:spPr/>
        <p:txBody>
          <a:bodyPr/>
          <a:lstStyle/>
          <a:p>
            <a:r>
              <a:rPr lang="en-US" dirty="0"/>
              <a:t>COVID-19 Vaccine and SARS-CoV2 variants</a:t>
            </a:r>
            <a:br>
              <a:rPr lang="en-US" dirty="0"/>
            </a:br>
            <a:r>
              <a:rPr lang="en-US" sz="2000" i="1" dirty="0"/>
              <a:t>Data are limited, early, and incomplete</a:t>
            </a:r>
            <a:endParaRPr lang="en-US" i="1" dirty="0"/>
          </a:p>
        </p:txBody>
      </p:sp>
      <p:sp>
        <p:nvSpPr>
          <p:cNvPr id="17" name="Title 1">
            <a:extLst>
              <a:ext uri="{FF2B5EF4-FFF2-40B4-BE49-F238E27FC236}">
                <a16:creationId xmlns:a16="http://schemas.microsoft.com/office/drawing/2014/main" id="{FFD9DA2E-5141-4818-A1AC-CBFB9E88E3B8}"/>
              </a:ext>
            </a:extLst>
          </p:cNvPr>
          <p:cNvSpPr txBox="1">
            <a:spLocks/>
          </p:cNvSpPr>
          <p:nvPr/>
        </p:nvSpPr>
        <p:spPr>
          <a:xfrm>
            <a:off x="3949411" y="1356437"/>
            <a:ext cx="6942984" cy="845444"/>
          </a:xfrm>
          <a:prstGeom prst="rect">
            <a:avLst/>
          </a:prstGeom>
        </p:spPr>
        <p:txBody>
          <a:bodyPr vert="horz" wrap="square" lIns="0" tIns="0" rIns="0" bIns="0" rtlCol="0" anchor="t">
            <a:normAutofit fontScale="97500"/>
          </a:bodyPr>
          <a:lstStyle>
            <a:lvl1pPr algn="l" defTabSz="895677" rtl="0" eaLnBrk="1" latinLnBrk="0" hangingPunct="1">
              <a:lnSpc>
                <a:spcPct val="108000"/>
              </a:lnSpc>
              <a:spcBef>
                <a:spcPct val="0"/>
              </a:spcBef>
              <a:buNone/>
              <a:defRPr sz="2351" kern="1200">
                <a:solidFill>
                  <a:schemeClr val="tx2"/>
                </a:solidFill>
                <a:latin typeface="+mj-lt"/>
                <a:ea typeface="+mj-ea"/>
                <a:cs typeface="+mj-cs"/>
                <a:sym typeface="Trebuchet MS" panose="020B0603020202020204" pitchFamily="34" charset="0"/>
              </a:defRPr>
            </a:lvl1pPr>
          </a:lstStyle>
          <a:p>
            <a:pPr marL="12699">
              <a:lnSpc>
                <a:spcPct val="100000"/>
              </a:lnSpc>
              <a:spcBef>
                <a:spcPts val="1365"/>
              </a:spcBef>
            </a:pPr>
            <a:br>
              <a:rPr lang="en-GB" sz="2000" b="1" spc="16" dirty="0">
                <a:solidFill>
                  <a:srgbClr val="137099"/>
                </a:solidFill>
                <a:cs typeface="Calibri"/>
              </a:rPr>
            </a:br>
            <a:r>
              <a:rPr lang="en-GB" sz="2000" b="1" spc="16" dirty="0">
                <a:solidFill>
                  <a:srgbClr val="137099"/>
                </a:solidFill>
                <a:cs typeface="Calibri"/>
              </a:rPr>
              <a:t>Availability of Evidence </a:t>
            </a:r>
            <a:r>
              <a:rPr lang="en-GB" sz="1600" b="1" spc="16" dirty="0">
                <a:solidFill>
                  <a:srgbClr val="137099"/>
                </a:solidFill>
                <a:cs typeface="Calibri"/>
              </a:rPr>
              <a:t>(10 Feb 2021)</a:t>
            </a:r>
            <a:endParaRPr lang="en-GB" sz="2000" b="1" spc="16" dirty="0">
              <a:solidFill>
                <a:srgbClr val="137099"/>
              </a:solidFill>
              <a:cs typeface="Calibri"/>
            </a:endParaRPr>
          </a:p>
        </p:txBody>
      </p:sp>
      <p:sp>
        <p:nvSpPr>
          <p:cNvPr id="18" name="Title 1">
            <a:extLst>
              <a:ext uri="{FF2B5EF4-FFF2-40B4-BE49-F238E27FC236}">
                <a16:creationId xmlns:a16="http://schemas.microsoft.com/office/drawing/2014/main" id="{6DA94FAC-18A3-4D5D-8860-DEA809BD775F}"/>
              </a:ext>
            </a:extLst>
          </p:cNvPr>
          <p:cNvSpPr txBox="1">
            <a:spLocks/>
          </p:cNvSpPr>
          <p:nvPr/>
        </p:nvSpPr>
        <p:spPr>
          <a:xfrm>
            <a:off x="298471" y="5987811"/>
            <a:ext cx="11338793" cy="845444"/>
          </a:xfrm>
          <a:prstGeom prst="rect">
            <a:avLst/>
          </a:prstGeom>
        </p:spPr>
        <p:txBody>
          <a:bodyPr vert="horz" wrap="square" lIns="0" tIns="0" rIns="0" bIns="0" rtlCol="0" anchor="t">
            <a:normAutofit fontScale="97500"/>
          </a:bodyPr>
          <a:lstStyle>
            <a:lvl1pPr algn="l" defTabSz="895677" rtl="0" eaLnBrk="1" latinLnBrk="0" hangingPunct="1">
              <a:lnSpc>
                <a:spcPct val="108000"/>
              </a:lnSpc>
              <a:spcBef>
                <a:spcPct val="0"/>
              </a:spcBef>
              <a:buNone/>
              <a:defRPr sz="2351" kern="1200">
                <a:solidFill>
                  <a:schemeClr val="tx2"/>
                </a:solidFill>
                <a:latin typeface="+mj-lt"/>
                <a:ea typeface="+mj-ea"/>
                <a:cs typeface="+mj-cs"/>
                <a:sym typeface="Trebuchet MS" panose="020B0603020202020204" pitchFamily="34" charset="0"/>
              </a:defRPr>
            </a:lvl1pPr>
          </a:lstStyle>
          <a:p>
            <a:pPr marL="12699">
              <a:lnSpc>
                <a:spcPct val="100000"/>
              </a:lnSpc>
              <a:spcBef>
                <a:spcPts val="1365"/>
              </a:spcBef>
            </a:pPr>
            <a:r>
              <a:rPr lang="en-GB" sz="1800" b="1" spc="16" dirty="0">
                <a:solidFill>
                  <a:srgbClr val="137099"/>
                </a:solidFill>
                <a:cs typeface="Calibri"/>
              </a:rPr>
              <a:t>Evidence on protection against severe disease, hospitalization and deaths are especially limited  </a:t>
            </a:r>
          </a:p>
        </p:txBody>
      </p:sp>
      <p:graphicFrame>
        <p:nvGraphicFramePr>
          <p:cNvPr id="19" name="Table 5">
            <a:extLst>
              <a:ext uri="{FF2B5EF4-FFF2-40B4-BE49-F238E27FC236}">
                <a16:creationId xmlns:a16="http://schemas.microsoft.com/office/drawing/2014/main" id="{826D33CD-197D-45F4-A2FE-8DED7BE22783}"/>
              </a:ext>
            </a:extLst>
          </p:cNvPr>
          <p:cNvGraphicFramePr>
            <a:graphicFrameLocks/>
          </p:cNvGraphicFramePr>
          <p:nvPr/>
        </p:nvGraphicFramePr>
        <p:xfrm>
          <a:off x="298471" y="2106389"/>
          <a:ext cx="11663361" cy="3444240"/>
        </p:xfrm>
        <a:graphic>
          <a:graphicData uri="http://schemas.openxmlformats.org/drawingml/2006/table">
            <a:tbl>
              <a:tblPr firstRow="1" bandRow="1">
                <a:tableStyleId>{5C22544A-7EE6-4342-B048-85BDC9FD1C3A}</a:tableStyleId>
              </a:tblPr>
              <a:tblGrid>
                <a:gridCol w="2029157">
                  <a:extLst>
                    <a:ext uri="{9D8B030D-6E8A-4147-A177-3AD203B41FA5}">
                      <a16:colId xmlns:a16="http://schemas.microsoft.com/office/drawing/2014/main" val="940857148"/>
                    </a:ext>
                  </a:extLst>
                </a:gridCol>
                <a:gridCol w="1658679">
                  <a:extLst>
                    <a:ext uri="{9D8B030D-6E8A-4147-A177-3AD203B41FA5}">
                      <a16:colId xmlns:a16="http://schemas.microsoft.com/office/drawing/2014/main" val="1000674217"/>
                    </a:ext>
                  </a:extLst>
                </a:gridCol>
                <a:gridCol w="1658679">
                  <a:extLst>
                    <a:ext uri="{9D8B030D-6E8A-4147-A177-3AD203B41FA5}">
                      <a16:colId xmlns:a16="http://schemas.microsoft.com/office/drawing/2014/main" val="2552092820"/>
                    </a:ext>
                  </a:extLst>
                </a:gridCol>
                <a:gridCol w="1499191">
                  <a:extLst>
                    <a:ext uri="{9D8B030D-6E8A-4147-A177-3AD203B41FA5}">
                      <a16:colId xmlns:a16="http://schemas.microsoft.com/office/drawing/2014/main" val="1107299118"/>
                    </a:ext>
                  </a:extLst>
                </a:gridCol>
                <a:gridCol w="1499191">
                  <a:extLst>
                    <a:ext uri="{9D8B030D-6E8A-4147-A177-3AD203B41FA5}">
                      <a16:colId xmlns:a16="http://schemas.microsoft.com/office/drawing/2014/main" val="1286214605"/>
                    </a:ext>
                  </a:extLst>
                </a:gridCol>
                <a:gridCol w="1659232">
                  <a:extLst>
                    <a:ext uri="{9D8B030D-6E8A-4147-A177-3AD203B41FA5}">
                      <a16:colId xmlns:a16="http://schemas.microsoft.com/office/drawing/2014/main" val="253410008"/>
                    </a:ext>
                  </a:extLst>
                </a:gridCol>
                <a:gridCol w="1659232">
                  <a:extLst>
                    <a:ext uri="{9D8B030D-6E8A-4147-A177-3AD203B41FA5}">
                      <a16:colId xmlns:a16="http://schemas.microsoft.com/office/drawing/2014/main" val="2829576777"/>
                    </a:ext>
                  </a:extLst>
                </a:gridCol>
              </a:tblGrid>
              <a:tr h="172816">
                <a:tc>
                  <a:txBody>
                    <a:bodyPr/>
                    <a:lstStyle/>
                    <a:p>
                      <a:endParaRPr lang="en-CH" sz="2000"/>
                    </a:p>
                  </a:txBody>
                  <a:tcPr>
                    <a:solidFill>
                      <a:srgbClr val="0070C0"/>
                    </a:solidFill>
                  </a:tcPr>
                </a:tc>
                <a:tc gridSpan="2">
                  <a:txBody>
                    <a:bodyPr/>
                    <a:lstStyle/>
                    <a:p>
                      <a:pPr algn="ctr"/>
                      <a:r>
                        <a:rPr lang="en-CH" sz="2000"/>
                        <a:t>B 1.1.7 </a:t>
                      </a:r>
                    </a:p>
                    <a:p>
                      <a:pPr algn="ctr"/>
                      <a:r>
                        <a:rPr lang="en-CH" sz="1800"/>
                        <a:t>(original report SSA)</a:t>
                      </a:r>
                    </a:p>
                  </a:txBody>
                  <a:tcPr>
                    <a:solidFill>
                      <a:srgbClr val="0070C0"/>
                    </a:solidFill>
                  </a:tcPr>
                </a:tc>
                <a:tc hMerge="1">
                  <a:txBody>
                    <a:bodyPr/>
                    <a:lstStyle/>
                    <a:p>
                      <a:endParaRPr lang="en-CH"/>
                    </a:p>
                  </a:txBody>
                  <a:tcPr/>
                </a:tc>
                <a:tc gridSpan="2">
                  <a:txBody>
                    <a:bodyPr/>
                    <a:lstStyle/>
                    <a:p>
                      <a:pPr algn="ctr"/>
                      <a:r>
                        <a:rPr lang="en-CH" sz="2000"/>
                        <a:t>B 1.351 </a:t>
                      </a:r>
                    </a:p>
                    <a:p>
                      <a:pPr algn="ctr"/>
                      <a:r>
                        <a:rPr lang="en-CH" sz="1800"/>
                        <a:t>(original report AZ)</a:t>
                      </a:r>
                    </a:p>
                  </a:txBody>
                  <a:tcPr>
                    <a:solidFill>
                      <a:srgbClr val="0070C0"/>
                    </a:solidFill>
                  </a:tcPr>
                </a:tc>
                <a:tc hMerge="1">
                  <a:txBody>
                    <a:bodyPr/>
                    <a:lstStyle/>
                    <a:p>
                      <a:endParaRPr lang="en-CH"/>
                    </a:p>
                  </a:txBody>
                  <a:tcPr/>
                </a:tc>
                <a:tc gridSpan="2">
                  <a:txBody>
                    <a:bodyPr/>
                    <a:lstStyle/>
                    <a:p>
                      <a:pPr algn="ctr"/>
                      <a:r>
                        <a:rPr lang="en-CH" sz="2000"/>
                        <a:t>P 1 </a:t>
                      </a:r>
                    </a:p>
                    <a:p>
                      <a:pPr algn="ctr"/>
                      <a:r>
                        <a:rPr lang="en-CH" sz="1800"/>
                        <a:t>(original report Brazil)</a:t>
                      </a:r>
                    </a:p>
                  </a:txBody>
                  <a:tcPr>
                    <a:solidFill>
                      <a:srgbClr val="0070C0"/>
                    </a:solidFill>
                  </a:tcPr>
                </a:tc>
                <a:tc hMerge="1">
                  <a:txBody>
                    <a:bodyPr/>
                    <a:lstStyle/>
                    <a:p>
                      <a:endParaRPr lang="en-CH"/>
                    </a:p>
                  </a:txBody>
                  <a:tcPr/>
                </a:tc>
                <a:extLst>
                  <a:ext uri="{0D108BD9-81ED-4DB2-BD59-A6C34878D82A}">
                    <a16:rowId xmlns:a16="http://schemas.microsoft.com/office/drawing/2014/main" val="1423681387"/>
                  </a:ext>
                </a:extLst>
              </a:tr>
              <a:tr h="370840">
                <a:tc>
                  <a:txBody>
                    <a:bodyPr/>
                    <a:lstStyle/>
                    <a:p>
                      <a:endParaRPr lang="en-CH" sz="2000"/>
                    </a:p>
                  </a:txBody>
                  <a:tcPr>
                    <a:solidFill>
                      <a:srgbClr val="93C4FF"/>
                    </a:solidFill>
                  </a:tcPr>
                </a:tc>
                <a:tc>
                  <a:txBody>
                    <a:bodyPr/>
                    <a:lstStyle/>
                    <a:p>
                      <a:r>
                        <a:rPr lang="en-CH" sz="2000"/>
                        <a:t>Clinical</a:t>
                      </a:r>
                    </a:p>
                  </a:txBody>
                  <a:tcPr>
                    <a:solidFill>
                      <a:srgbClr val="93C4FF"/>
                    </a:solidFill>
                  </a:tcPr>
                </a:tc>
                <a:tc>
                  <a:txBody>
                    <a:bodyPr/>
                    <a:lstStyle/>
                    <a:p>
                      <a:r>
                        <a:rPr lang="en-CH" sz="2000"/>
                        <a:t>Lab</a:t>
                      </a:r>
                    </a:p>
                  </a:txBody>
                  <a:tcPr>
                    <a:solidFill>
                      <a:srgbClr val="93C4FF"/>
                    </a:solidFill>
                  </a:tcPr>
                </a:tc>
                <a:tc>
                  <a:txBody>
                    <a:bodyPr/>
                    <a:lstStyle/>
                    <a:p>
                      <a:r>
                        <a:rPr lang="en-CH" sz="2000"/>
                        <a:t>Clinical</a:t>
                      </a:r>
                    </a:p>
                  </a:txBody>
                  <a:tcPr>
                    <a:solidFill>
                      <a:srgbClr val="93C4FF"/>
                    </a:solidFill>
                  </a:tcPr>
                </a:tc>
                <a:tc>
                  <a:txBody>
                    <a:bodyPr/>
                    <a:lstStyle/>
                    <a:p>
                      <a:r>
                        <a:rPr lang="en-CH" sz="2000"/>
                        <a:t>Lab</a:t>
                      </a:r>
                    </a:p>
                  </a:txBody>
                  <a:tcPr>
                    <a:solidFill>
                      <a:srgbClr val="93C4FF"/>
                    </a:solidFill>
                  </a:tcPr>
                </a:tc>
                <a:tc>
                  <a:txBody>
                    <a:bodyPr/>
                    <a:lstStyle/>
                    <a:p>
                      <a:r>
                        <a:rPr lang="en-CH" sz="2000"/>
                        <a:t>Clinical</a:t>
                      </a:r>
                    </a:p>
                  </a:txBody>
                  <a:tcPr>
                    <a:solidFill>
                      <a:srgbClr val="93C4FF"/>
                    </a:solidFill>
                  </a:tcPr>
                </a:tc>
                <a:tc>
                  <a:txBody>
                    <a:bodyPr/>
                    <a:lstStyle/>
                    <a:p>
                      <a:r>
                        <a:rPr lang="en-CH" sz="2000"/>
                        <a:t>Lab</a:t>
                      </a:r>
                    </a:p>
                  </a:txBody>
                  <a:tcPr>
                    <a:solidFill>
                      <a:srgbClr val="93C4FF"/>
                    </a:solidFill>
                  </a:tcPr>
                </a:tc>
                <a:extLst>
                  <a:ext uri="{0D108BD9-81ED-4DB2-BD59-A6C34878D82A}">
                    <a16:rowId xmlns:a16="http://schemas.microsoft.com/office/drawing/2014/main" val="497609319"/>
                  </a:ext>
                </a:extLst>
              </a:tr>
              <a:tr h="370840">
                <a:tc>
                  <a:txBody>
                    <a:bodyPr/>
                    <a:lstStyle/>
                    <a:p>
                      <a:r>
                        <a:rPr lang="en-CH" sz="2000"/>
                        <a:t>AstraZeneca</a:t>
                      </a:r>
                    </a:p>
                  </a:txBody>
                  <a:tcPr/>
                </a:tc>
                <a:tc>
                  <a:txBody>
                    <a:bodyPr/>
                    <a:lstStyle/>
                    <a:p>
                      <a:endParaRPr lang="en-CH" sz="2000"/>
                    </a:p>
                  </a:txBody>
                  <a:tcPr/>
                </a:tc>
                <a:tc>
                  <a:txBody>
                    <a:bodyPr/>
                    <a:lstStyle/>
                    <a:p>
                      <a:r>
                        <a:rPr lang="en-CH" sz="2000"/>
                        <a:t>pending</a:t>
                      </a:r>
                    </a:p>
                  </a:txBody>
                  <a:tcPr/>
                </a:tc>
                <a:tc>
                  <a:txBody>
                    <a:bodyPr/>
                    <a:lstStyle/>
                    <a:p>
                      <a:r>
                        <a:rPr lang="en-CH" sz="2000"/>
                        <a:t>limited</a:t>
                      </a:r>
                    </a:p>
                  </a:txBody>
                  <a:tcPr/>
                </a:tc>
                <a:tc>
                  <a:txBody>
                    <a:bodyPr/>
                    <a:lstStyle/>
                    <a:p>
                      <a:endParaRPr lang="en-CH" sz="2000"/>
                    </a:p>
                  </a:txBody>
                  <a:tcPr/>
                </a:tc>
                <a:tc>
                  <a:txBody>
                    <a:bodyPr/>
                    <a:lstStyle/>
                    <a:p>
                      <a:r>
                        <a:rPr lang="en-US" sz="2000"/>
                        <a:t>p</a:t>
                      </a:r>
                      <a:r>
                        <a:rPr lang="en-CH" sz="2000"/>
                        <a:t>ending</a:t>
                      </a:r>
                    </a:p>
                  </a:txBody>
                  <a:tcPr/>
                </a:tc>
                <a:tc>
                  <a:txBody>
                    <a:bodyPr/>
                    <a:lstStyle/>
                    <a:p>
                      <a:r>
                        <a:rPr lang="en-CH" sz="2000"/>
                        <a:t>pending</a:t>
                      </a:r>
                    </a:p>
                  </a:txBody>
                  <a:tcPr/>
                </a:tc>
                <a:extLst>
                  <a:ext uri="{0D108BD9-81ED-4DB2-BD59-A6C34878D82A}">
                    <a16:rowId xmlns:a16="http://schemas.microsoft.com/office/drawing/2014/main" val="1047746732"/>
                  </a:ext>
                </a:extLst>
              </a:tr>
              <a:tr h="370840">
                <a:tc>
                  <a:txBody>
                    <a:bodyPr/>
                    <a:lstStyle/>
                    <a:p>
                      <a:r>
                        <a:rPr lang="en-CH" sz="2000"/>
                        <a:t>J &amp; J</a:t>
                      </a:r>
                    </a:p>
                  </a:txBody>
                  <a:tcPr/>
                </a:tc>
                <a:tc>
                  <a:txBody>
                    <a:bodyPr/>
                    <a:lstStyle/>
                    <a:p>
                      <a:endParaRPr lang="en-CH" sz="2000"/>
                    </a:p>
                  </a:txBody>
                  <a:tcPr/>
                </a:tc>
                <a:tc>
                  <a:txBody>
                    <a:bodyPr/>
                    <a:lstStyle/>
                    <a:p>
                      <a:endParaRPr lang="en-CH" sz="2000"/>
                    </a:p>
                  </a:txBody>
                  <a:tcPr/>
                </a:tc>
                <a:tc>
                  <a:txBody>
                    <a:bodyPr/>
                    <a:lstStyle/>
                    <a:p>
                      <a:r>
                        <a:rPr lang="en-CH" sz="2000"/>
                        <a:t>prelim</a:t>
                      </a:r>
                    </a:p>
                  </a:txBody>
                  <a:tcPr/>
                </a:tc>
                <a:tc>
                  <a:txBody>
                    <a:bodyPr/>
                    <a:lstStyle/>
                    <a:p>
                      <a:r>
                        <a:rPr lang="en-CH" sz="2000"/>
                        <a:t>pending</a:t>
                      </a:r>
                    </a:p>
                  </a:txBody>
                  <a:tcPr/>
                </a:tc>
                <a:tc>
                  <a:txBody>
                    <a:bodyPr/>
                    <a:lstStyle/>
                    <a:p>
                      <a:endParaRPr lang="en-CH" sz="2000"/>
                    </a:p>
                  </a:txBody>
                  <a:tcPr/>
                </a:tc>
                <a:tc>
                  <a:txBody>
                    <a:bodyPr/>
                    <a:lstStyle/>
                    <a:p>
                      <a:endParaRPr lang="en-CH" sz="2000"/>
                    </a:p>
                  </a:txBody>
                  <a:tcPr/>
                </a:tc>
                <a:extLst>
                  <a:ext uri="{0D108BD9-81ED-4DB2-BD59-A6C34878D82A}">
                    <a16:rowId xmlns:a16="http://schemas.microsoft.com/office/drawing/2014/main" val="1967869805"/>
                  </a:ext>
                </a:extLst>
              </a:tr>
              <a:tr h="370840">
                <a:tc>
                  <a:txBody>
                    <a:bodyPr/>
                    <a:lstStyle/>
                    <a:p>
                      <a:r>
                        <a:rPr lang="en-CH" sz="2000"/>
                        <a:t>Moderna</a:t>
                      </a:r>
                    </a:p>
                  </a:txBody>
                  <a:tcPr/>
                </a:tc>
                <a:tc>
                  <a:txBody>
                    <a:bodyPr/>
                    <a:lstStyle/>
                    <a:p>
                      <a:endParaRPr lang="en-CH" sz="2000"/>
                    </a:p>
                  </a:txBody>
                  <a:tcPr/>
                </a:tc>
                <a:tc>
                  <a:txBody>
                    <a:bodyPr/>
                    <a:lstStyle/>
                    <a:p>
                      <a:endParaRPr lang="en-CH" sz="2000"/>
                    </a:p>
                  </a:txBody>
                  <a:tcPr/>
                </a:tc>
                <a:tc>
                  <a:txBody>
                    <a:bodyPr/>
                    <a:lstStyle/>
                    <a:p>
                      <a:endParaRPr lang="en-CH" sz="2000"/>
                    </a:p>
                  </a:txBody>
                  <a:tcPr/>
                </a:tc>
                <a:tc>
                  <a:txBody>
                    <a:bodyPr/>
                    <a:lstStyle/>
                    <a:p>
                      <a:endParaRPr lang="en-CH" sz="2000"/>
                    </a:p>
                  </a:txBody>
                  <a:tcPr/>
                </a:tc>
                <a:tc>
                  <a:txBody>
                    <a:bodyPr/>
                    <a:lstStyle/>
                    <a:p>
                      <a:endParaRPr lang="en-CH" sz="2000"/>
                    </a:p>
                  </a:txBody>
                  <a:tcPr/>
                </a:tc>
                <a:tc>
                  <a:txBody>
                    <a:bodyPr/>
                    <a:lstStyle/>
                    <a:p>
                      <a:endParaRPr lang="en-CH" sz="2000"/>
                    </a:p>
                  </a:txBody>
                  <a:tcPr/>
                </a:tc>
                <a:extLst>
                  <a:ext uri="{0D108BD9-81ED-4DB2-BD59-A6C34878D82A}">
                    <a16:rowId xmlns:a16="http://schemas.microsoft.com/office/drawing/2014/main" val="115884100"/>
                  </a:ext>
                </a:extLst>
              </a:tr>
              <a:tr h="370840">
                <a:tc>
                  <a:txBody>
                    <a:bodyPr/>
                    <a:lstStyle/>
                    <a:p>
                      <a:r>
                        <a:rPr lang="en-CH" sz="2000"/>
                        <a:t>Novavax</a:t>
                      </a:r>
                    </a:p>
                  </a:txBody>
                  <a:tcPr/>
                </a:tc>
                <a:tc>
                  <a:txBody>
                    <a:bodyPr/>
                    <a:lstStyle/>
                    <a:p>
                      <a:r>
                        <a:rPr lang="en-CH" sz="2000"/>
                        <a:t>prelim</a:t>
                      </a:r>
                    </a:p>
                  </a:txBody>
                  <a:tcPr/>
                </a:tc>
                <a:tc>
                  <a:txBody>
                    <a:bodyPr/>
                    <a:lstStyle/>
                    <a:p>
                      <a:endParaRPr lang="en-CH" sz="2000"/>
                    </a:p>
                  </a:txBody>
                  <a:tcPr/>
                </a:tc>
                <a:tc>
                  <a:txBody>
                    <a:bodyPr/>
                    <a:lstStyle/>
                    <a:p>
                      <a:r>
                        <a:rPr lang="en-CH" sz="2000"/>
                        <a:t>prelim</a:t>
                      </a:r>
                    </a:p>
                  </a:txBody>
                  <a:tcPr/>
                </a:tc>
                <a:tc>
                  <a:txBody>
                    <a:bodyPr/>
                    <a:lstStyle/>
                    <a:p>
                      <a:r>
                        <a:rPr lang="en-CH" sz="2000"/>
                        <a:t>pending</a:t>
                      </a:r>
                    </a:p>
                  </a:txBody>
                  <a:tcPr/>
                </a:tc>
                <a:tc>
                  <a:txBody>
                    <a:bodyPr/>
                    <a:lstStyle/>
                    <a:p>
                      <a:endParaRPr lang="en-CH" sz="2000"/>
                    </a:p>
                  </a:txBody>
                  <a:tcPr/>
                </a:tc>
                <a:tc>
                  <a:txBody>
                    <a:bodyPr/>
                    <a:lstStyle/>
                    <a:p>
                      <a:endParaRPr lang="en-CH" sz="2000"/>
                    </a:p>
                  </a:txBody>
                  <a:tcPr/>
                </a:tc>
                <a:extLst>
                  <a:ext uri="{0D108BD9-81ED-4DB2-BD59-A6C34878D82A}">
                    <a16:rowId xmlns:a16="http://schemas.microsoft.com/office/drawing/2014/main" val="1907474953"/>
                  </a:ext>
                </a:extLst>
              </a:tr>
              <a:tr h="370840">
                <a:tc>
                  <a:txBody>
                    <a:bodyPr/>
                    <a:lstStyle/>
                    <a:p>
                      <a:r>
                        <a:rPr lang="en-CH" sz="2000"/>
                        <a:t>Pfizer</a:t>
                      </a:r>
                    </a:p>
                  </a:txBody>
                  <a:tcPr/>
                </a:tc>
                <a:tc>
                  <a:txBody>
                    <a:bodyPr/>
                    <a:lstStyle/>
                    <a:p>
                      <a:endParaRPr lang="en-CH" sz="2000"/>
                    </a:p>
                  </a:txBody>
                  <a:tcPr/>
                </a:tc>
                <a:tc>
                  <a:txBody>
                    <a:bodyPr/>
                    <a:lstStyle/>
                    <a:p>
                      <a:endParaRPr lang="en-CH" sz="2000"/>
                    </a:p>
                  </a:txBody>
                  <a:tcPr/>
                </a:tc>
                <a:tc>
                  <a:txBody>
                    <a:bodyPr/>
                    <a:lstStyle/>
                    <a:p>
                      <a:endParaRPr lang="en-CH" sz="2000"/>
                    </a:p>
                  </a:txBody>
                  <a:tcPr/>
                </a:tc>
                <a:tc>
                  <a:txBody>
                    <a:bodyPr/>
                    <a:lstStyle/>
                    <a:p>
                      <a:endParaRPr lang="en-CH" sz="2000"/>
                    </a:p>
                  </a:txBody>
                  <a:tcPr/>
                </a:tc>
                <a:tc>
                  <a:txBody>
                    <a:bodyPr/>
                    <a:lstStyle/>
                    <a:p>
                      <a:endParaRPr lang="en-CH" sz="2000"/>
                    </a:p>
                  </a:txBody>
                  <a:tcPr/>
                </a:tc>
                <a:tc>
                  <a:txBody>
                    <a:bodyPr/>
                    <a:lstStyle/>
                    <a:p>
                      <a:endParaRPr lang="en-CH" sz="2000"/>
                    </a:p>
                  </a:txBody>
                  <a:tcPr/>
                </a:tc>
                <a:extLst>
                  <a:ext uri="{0D108BD9-81ED-4DB2-BD59-A6C34878D82A}">
                    <a16:rowId xmlns:a16="http://schemas.microsoft.com/office/drawing/2014/main" val="1676676639"/>
                  </a:ext>
                </a:extLst>
              </a:tr>
              <a:tr h="370840">
                <a:tc>
                  <a:txBody>
                    <a:bodyPr/>
                    <a:lstStyle/>
                    <a:p>
                      <a:r>
                        <a:rPr lang="en-CH" sz="2000"/>
                        <a:t>Sinopharm</a:t>
                      </a:r>
                    </a:p>
                  </a:txBody>
                  <a:tcPr/>
                </a:tc>
                <a:tc>
                  <a:txBody>
                    <a:bodyPr/>
                    <a:lstStyle/>
                    <a:p>
                      <a:endParaRPr lang="en-CH" sz="2000"/>
                    </a:p>
                  </a:txBody>
                  <a:tcPr/>
                </a:tc>
                <a:tc>
                  <a:txBody>
                    <a:bodyPr/>
                    <a:lstStyle/>
                    <a:p>
                      <a:endParaRPr lang="en-CH" sz="2000"/>
                    </a:p>
                  </a:txBody>
                  <a:tcPr/>
                </a:tc>
                <a:tc>
                  <a:txBody>
                    <a:bodyPr/>
                    <a:lstStyle/>
                    <a:p>
                      <a:endParaRPr lang="en-CH" sz="2000"/>
                    </a:p>
                  </a:txBody>
                  <a:tcPr/>
                </a:tc>
                <a:tc>
                  <a:txBody>
                    <a:bodyPr/>
                    <a:lstStyle/>
                    <a:p>
                      <a:r>
                        <a:rPr lang="en-CH" sz="2000"/>
                        <a:t>pending</a:t>
                      </a:r>
                    </a:p>
                  </a:txBody>
                  <a:tcPr/>
                </a:tc>
                <a:tc>
                  <a:txBody>
                    <a:bodyPr/>
                    <a:lstStyle/>
                    <a:p>
                      <a:endParaRPr lang="en-CH" sz="2000"/>
                    </a:p>
                  </a:txBody>
                  <a:tcPr/>
                </a:tc>
                <a:tc>
                  <a:txBody>
                    <a:bodyPr/>
                    <a:lstStyle/>
                    <a:p>
                      <a:endParaRPr lang="en-CH" sz="2000"/>
                    </a:p>
                  </a:txBody>
                  <a:tcPr/>
                </a:tc>
                <a:extLst>
                  <a:ext uri="{0D108BD9-81ED-4DB2-BD59-A6C34878D82A}">
                    <a16:rowId xmlns:a16="http://schemas.microsoft.com/office/drawing/2014/main" val="959431782"/>
                  </a:ext>
                </a:extLst>
              </a:tr>
            </a:tbl>
          </a:graphicData>
        </a:graphic>
      </p:graphicFrame>
      <p:pic>
        <p:nvPicPr>
          <p:cNvPr id="25" name="Graphic 24">
            <a:extLst>
              <a:ext uri="{FF2B5EF4-FFF2-40B4-BE49-F238E27FC236}">
                <a16:creationId xmlns:a16="http://schemas.microsoft.com/office/drawing/2014/main" id="{DFDAA023-4454-498A-8653-2E2D8208E1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8445" y="3193961"/>
            <a:ext cx="404961" cy="377373"/>
          </a:xfrm>
          <a:prstGeom prst="rect">
            <a:avLst/>
          </a:prstGeom>
        </p:spPr>
      </p:pic>
      <p:pic>
        <p:nvPicPr>
          <p:cNvPr id="15" name="Graphic 14">
            <a:extLst>
              <a:ext uri="{FF2B5EF4-FFF2-40B4-BE49-F238E27FC236}">
                <a16:creationId xmlns:a16="http://schemas.microsoft.com/office/drawing/2014/main" id="{C0615DE4-72E4-7149-9F96-32BD8706D3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20904" y="3198705"/>
            <a:ext cx="404961" cy="377373"/>
          </a:xfrm>
          <a:prstGeom prst="rect">
            <a:avLst/>
          </a:prstGeom>
        </p:spPr>
      </p:pic>
      <p:pic>
        <p:nvPicPr>
          <p:cNvPr id="16" name="Graphic 15">
            <a:extLst>
              <a:ext uri="{FF2B5EF4-FFF2-40B4-BE49-F238E27FC236}">
                <a16:creationId xmlns:a16="http://schemas.microsoft.com/office/drawing/2014/main" id="{02DE916D-D1F2-4643-9978-05D2720B37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85801" y="4771926"/>
            <a:ext cx="404961" cy="377373"/>
          </a:xfrm>
          <a:prstGeom prst="rect">
            <a:avLst/>
          </a:prstGeom>
        </p:spPr>
      </p:pic>
      <p:pic>
        <p:nvPicPr>
          <p:cNvPr id="26" name="Graphic 25">
            <a:extLst>
              <a:ext uri="{FF2B5EF4-FFF2-40B4-BE49-F238E27FC236}">
                <a16:creationId xmlns:a16="http://schemas.microsoft.com/office/drawing/2014/main" id="{2D2A712F-4CE4-AA47-A45C-FC1647ED3E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85802" y="3957371"/>
            <a:ext cx="404961" cy="377373"/>
          </a:xfrm>
          <a:prstGeom prst="rect">
            <a:avLst/>
          </a:prstGeom>
        </p:spPr>
      </p:pic>
      <p:pic>
        <p:nvPicPr>
          <p:cNvPr id="27" name="Graphic 26">
            <a:extLst>
              <a:ext uri="{FF2B5EF4-FFF2-40B4-BE49-F238E27FC236}">
                <a16:creationId xmlns:a16="http://schemas.microsoft.com/office/drawing/2014/main" id="{F8526B6B-5261-8B45-ADC2-8BBC4E2B97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20904" y="3997294"/>
            <a:ext cx="404961" cy="377373"/>
          </a:xfrm>
          <a:prstGeom prst="rect">
            <a:avLst/>
          </a:prstGeom>
        </p:spPr>
      </p:pic>
      <p:pic>
        <p:nvPicPr>
          <p:cNvPr id="28" name="Graphic 27">
            <a:extLst>
              <a:ext uri="{FF2B5EF4-FFF2-40B4-BE49-F238E27FC236}">
                <a16:creationId xmlns:a16="http://schemas.microsoft.com/office/drawing/2014/main" id="{91D14A6D-49DE-7A41-892D-B0B76B821F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20903" y="4763550"/>
            <a:ext cx="404961" cy="377373"/>
          </a:xfrm>
          <a:prstGeom prst="rect">
            <a:avLst/>
          </a:prstGeom>
        </p:spPr>
      </p:pic>
    </p:spTree>
    <p:extLst>
      <p:ext uri="{BB962C8B-B14F-4D97-AF65-F5344CB8AC3E}">
        <p14:creationId xmlns:p14="http://schemas.microsoft.com/office/powerpoint/2010/main" val="2110595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5FC782-D828-454B-8C4D-184E87B5E238}"/>
              </a:ext>
            </a:extLst>
          </p:cNvPr>
          <p:cNvSpPr>
            <a:spLocks noGrp="1"/>
          </p:cNvSpPr>
          <p:nvPr>
            <p:ph type="sldNum" sz="quarter" idx="12"/>
          </p:nvPr>
        </p:nvSpPr>
        <p:spPr/>
        <p:txBody>
          <a:bodyPr/>
          <a:lstStyle/>
          <a:p>
            <a:fld id="{FDE63E62-B77D-4480-A1B4-07F4673F202D}" type="slidenum">
              <a:rPr lang="en-US" smtClean="0"/>
              <a:t>4</a:t>
            </a:fld>
            <a:endParaRPr lang="en-US"/>
          </a:p>
        </p:txBody>
      </p:sp>
      <p:sp>
        <p:nvSpPr>
          <p:cNvPr id="6" name="CuadroTexto 350">
            <a:extLst>
              <a:ext uri="{FF2B5EF4-FFF2-40B4-BE49-F238E27FC236}">
                <a16:creationId xmlns:a16="http://schemas.microsoft.com/office/drawing/2014/main" id="{853C06F7-D02A-4079-B101-0E3F169D22A8}"/>
              </a:ext>
            </a:extLst>
          </p:cNvPr>
          <p:cNvSpPr txBox="1"/>
          <p:nvPr/>
        </p:nvSpPr>
        <p:spPr>
          <a:xfrm>
            <a:off x="1281641" y="201304"/>
            <a:ext cx="10400243" cy="461665"/>
          </a:xfrm>
          <a:prstGeom prst="rect">
            <a:avLst/>
          </a:prstGeom>
          <a:noFill/>
        </p:spPr>
        <p:txBody>
          <a:bodyPr wrap="square" rtlCol="0">
            <a:spAutoFit/>
          </a:bodyPr>
          <a:lstStyle/>
          <a:p>
            <a:pPr algn="ctr"/>
            <a:r>
              <a:rPr lang="en-US" sz="2400" b="1" dirty="0">
                <a:solidFill>
                  <a:schemeClr val="tx2"/>
                </a:solidFill>
                <a:latin typeface="Lato Heavy" charset="0"/>
                <a:ea typeface="Lato Heavy" charset="0"/>
                <a:cs typeface="Lato Heavy" charset="0"/>
              </a:rPr>
              <a:t>Region of the Americas: COVID-19</a:t>
            </a:r>
            <a:endParaRPr lang="en-US" sz="2400" b="1" dirty="0">
              <a:solidFill>
                <a:schemeClr val="accent5"/>
              </a:solidFill>
              <a:latin typeface="Lato Heavy" charset="0"/>
              <a:ea typeface="Lato Heavy" charset="0"/>
              <a:cs typeface="Lato Heavy" charset="0"/>
            </a:endParaRPr>
          </a:p>
        </p:txBody>
      </p:sp>
      <p:pic>
        <p:nvPicPr>
          <p:cNvPr id="8" name="Picture 7">
            <a:extLst>
              <a:ext uri="{FF2B5EF4-FFF2-40B4-BE49-F238E27FC236}">
                <a16:creationId xmlns:a16="http://schemas.microsoft.com/office/drawing/2014/main" id="{9E2F9443-E37D-44C8-A915-E2F8224A3C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64053" y="867507"/>
            <a:ext cx="9635419" cy="5419923"/>
          </a:xfrm>
          <a:prstGeom prst="rect">
            <a:avLst/>
          </a:prstGeom>
        </p:spPr>
      </p:pic>
      <p:sp>
        <p:nvSpPr>
          <p:cNvPr id="5" name="TextBox 4">
            <a:extLst>
              <a:ext uri="{FF2B5EF4-FFF2-40B4-BE49-F238E27FC236}">
                <a16:creationId xmlns:a16="http://schemas.microsoft.com/office/drawing/2014/main" id="{255F6C0D-52E3-4E0B-A9D0-5267912996C9}"/>
              </a:ext>
            </a:extLst>
          </p:cNvPr>
          <p:cNvSpPr txBox="1"/>
          <p:nvPr/>
        </p:nvSpPr>
        <p:spPr>
          <a:xfrm>
            <a:off x="2393096" y="1202686"/>
            <a:ext cx="1676400" cy="430887"/>
          </a:xfrm>
          <a:prstGeom prst="rect">
            <a:avLst/>
          </a:prstGeom>
          <a:noFill/>
        </p:spPr>
        <p:txBody>
          <a:bodyPr wrap="square" rtlCol="0">
            <a:spAutoFit/>
          </a:bodyPr>
          <a:lstStyle/>
          <a:p>
            <a:r>
              <a:rPr lang="en-US" sz="2200" b="1" dirty="0">
                <a:solidFill>
                  <a:srgbClr val="FF0000"/>
                </a:solidFill>
              </a:rPr>
              <a:t>Deaths</a:t>
            </a:r>
          </a:p>
        </p:txBody>
      </p:sp>
      <p:cxnSp>
        <p:nvCxnSpPr>
          <p:cNvPr id="9" name="Straight Arrow Connector 8">
            <a:extLst>
              <a:ext uri="{FF2B5EF4-FFF2-40B4-BE49-F238E27FC236}">
                <a16:creationId xmlns:a16="http://schemas.microsoft.com/office/drawing/2014/main" id="{F2B08B58-20FA-448E-A50B-1F9543131D3D}"/>
              </a:ext>
            </a:extLst>
          </p:cNvPr>
          <p:cNvCxnSpPr>
            <a:cxnSpLocks/>
          </p:cNvCxnSpPr>
          <p:nvPr/>
        </p:nvCxnSpPr>
        <p:spPr>
          <a:xfrm>
            <a:off x="11096871" y="1587407"/>
            <a:ext cx="202600" cy="1499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243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6" hidden="1">
            <a:extLst>
              <a:ext uri="{FF2B5EF4-FFF2-40B4-BE49-F238E27FC236}">
                <a16:creationId xmlns:a16="http://schemas.microsoft.com/office/drawing/2014/main" id="{CEAFFE12-5884-423D-BAC8-D6A365C148C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19" name="Object 6" hidden="1">
                        <a:extLst>
                          <a:ext uri="{FF2B5EF4-FFF2-40B4-BE49-F238E27FC236}">
                            <a16:creationId xmlns:a16="http://schemas.microsoft.com/office/drawing/2014/main" id="{CEAFFE12-5884-423D-BAC8-D6A365C148C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AE58B8A3-0918-4B4E-B8FA-115CB6A72DFF}"/>
              </a:ext>
            </a:extLst>
          </p:cNvPr>
          <p:cNvSpPr/>
          <p:nvPr>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GB" sz="2400" b="1" err="1">
              <a:solidFill>
                <a:schemeClr val="bg1"/>
              </a:solidFill>
              <a:latin typeface="Arial" panose="020B0604020202020204" pitchFamily="34" charset="0"/>
              <a:ea typeface="+mj-ea"/>
              <a:cs typeface="+mj-cs"/>
              <a:sym typeface="Arial" panose="020B0604020202020204" pitchFamily="34" charset="0"/>
            </a:endParaRPr>
          </a:p>
        </p:txBody>
      </p:sp>
      <p:sp>
        <p:nvSpPr>
          <p:cNvPr id="2" name="2. Slide Title">
            <a:extLst>
              <a:ext uri="{FF2B5EF4-FFF2-40B4-BE49-F238E27FC236}">
                <a16:creationId xmlns:a16="http://schemas.microsoft.com/office/drawing/2014/main" id="{5FE08CA3-CAC7-4C69-8C49-834445C7B01E}"/>
              </a:ext>
            </a:extLst>
          </p:cNvPr>
          <p:cNvSpPr>
            <a:spLocks noGrp="1"/>
          </p:cNvSpPr>
          <p:nvPr>
            <p:ph type="title"/>
            <p:custDataLst>
              <p:tags r:id="rId3"/>
            </p:custDataLst>
          </p:nvPr>
        </p:nvSpPr>
        <p:spPr/>
        <p:txBody>
          <a:bodyPr/>
          <a:lstStyle/>
          <a:p>
            <a:r>
              <a:rPr lang="en-GB" sz="2800" dirty="0">
                <a:solidFill>
                  <a:schemeClr val="accent2">
                    <a:lumMod val="50000"/>
                  </a:schemeClr>
                </a:solidFill>
              </a:rPr>
              <a:t>Performance against B.1.351 </a:t>
            </a:r>
            <a:r>
              <a:rPr lang="en-GB" sz="2400" dirty="0">
                <a:solidFill>
                  <a:schemeClr val="accent2">
                    <a:lumMod val="50000"/>
                  </a:schemeClr>
                </a:solidFill>
              </a:rPr>
              <a:t>(variant first identified in South Africa)</a:t>
            </a:r>
            <a:endParaRPr lang="en-US" dirty="0">
              <a:solidFill>
                <a:schemeClr val="accent2">
                  <a:lumMod val="50000"/>
                </a:schemeClr>
              </a:solidFill>
            </a:endParaRPr>
          </a:p>
        </p:txBody>
      </p:sp>
      <p:graphicFrame>
        <p:nvGraphicFramePr>
          <p:cNvPr id="18" name="Table 17">
            <a:extLst>
              <a:ext uri="{FF2B5EF4-FFF2-40B4-BE49-F238E27FC236}">
                <a16:creationId xmlns:a16="http://schemas.microsoft.com/office/drawing/2014/main" id="{126146D3-8163-45D8-83CC-F6AF1F6223D7}"/>
              </a:ext>
            </a:extLst>
          </p:cNvPr>
          <p:cNvGraphicFramePr>
            <a:graphicFrameLocks noGrp="1"/>
          </p:cNvGraphicFramePr>
          <p:nvPr/>
        </p:nvGraphicFramePr>
        <p:xfrm>
          <a:off x="2584729" y="1037765"/>
          <a:ext cx="8722368" cy="5250434"/>
        </p:xfrm>
        <a:graphic>
          <a:graphicData uri="http://schemas.openxmlformats.org/drawingml/2006/table">
            <a:tbl>
              <a:tblPr firstRow="1" bandRow="1">
                <a:tableStyleId>{5C22544A-7EE6-4342-B048-85BDC9FD1C3A}</a:tableStyleId>
              </a:tblPr>
              <a:tblGrid>
                <a:gridCol w="2180592">
                  <a:extLst>
                    <a:ext uri="{9D8B030D-6E8A-4147-A177-3AD203B41FA5}">
                      <a16:colId xmlns:a16="http://schemas.microsoft.com/office/drawing/2014/main" val="581920427"/>
                    </a:ext>
                  </a:extLst>
                </a:gridCol>
                <a:gridCol w="2180592">
                  <a:extLst>
                    <a:ext uri="{9D8B030D-6E8A-4147-A177-3AD203B41FA5}">
                      <a16:colId xmlns:a16="http://schemas.microsoft.com/office/drawing/2014/main" val="2041948386"/>
                    </a:ext>
                  </a:extLst>
                </a:gridCol>
                <a:gridCol w="2180592">
                  <a:extLst>
                    <a:ext uri="{9D8B030D-6E8A-4147-A177-3AD203B41FA5}">
                      <a16:colId xmlns:a16="http://schemas.microsoft.com/office/drawing/2014/main" val="3675760220"/>
                    </a:ext>
                  </a:extLst>
                </a:gridCol>
                <a:gridCol w="2180592">
                  <a:extLst>
                    <a:ext uri="{9D8B030D-6E8A-4147-A177-3AD203B41FA5}">
                      <a16:colId xmlns:a16="http://schemas.microsoft.com/office/drawing/2014/main" val="2105675419"/>
                    </a:ext>
                  </a:extLst>
                </a:gridCol>
              </a:tblGrid>
              <a:tr h="1173416">
                <a:tc>
                  <a:txBody>
                    <a:bodyPr/>
                    <a:lstStyle/>
                    <a:p>
                      <a:pPr algn="ctr" rtl="0" fontAlgn="t"/>
                      <a:r>
                        <a:rPr lang="en-US" sz="1800" u="none" strike="noStrike" dirty="0">
                          <a:effectLst/>
                        </a:rPr>
                        <a:t>Reduction of neutralizing activity in laboratory assays</a:t>
                      </a:r>
                      <a:endParaRPr lang="en-US" sz="1800" b="1" i="0" u="none" strike="noStrike" dirty="0">
                        <a:solidFill>
                          <a:srgbClr val="000000"/>
                        </a:solidFill>
                        <a:effectLst/>
                        <a:latin typeface="Arial" panose="020B0604020202020204" pitchFamily="34" charset="0"/>
                      </a:endParaRPr>
                    </a:p>
                  </a:txBody>
                  <a:tcPr marL="4223" marR="4223" marT="4223" marB="0"/>
                </a:tc>
                <a:tc>
                  <a:txBody>
                    <a:bodyPr/>
                    <a:lstStyle/>
                    <a:p>
                      <a:pPr algn="ctr" rtl="0" fontAlgn="t"/>
                      <a:r>
                        <a:rPr lang="en-US" sz="1800" u="none" strike="noStrike" dirty="0">
                          <a:effectLst/>
                        </a:rPr>
                        <a:t>Clinical efficacy in South Africa</a:t>
                      </a:r>
                      <a:endParaRPr lang="en-US" sz="1800" b="1" i="0" u="none" strike="noStrike" dirty="0">
                        <a:solidFill>
                          <a:srgbClr val="000000"/>
                        </a:solidFill>
                        <a:effectLst/>
                        <a:latin typeface="Arial" panose="020B0604020202020204" pitchFamily="34" charset="0"/>
                      </a:endParaRPr>
                    </a:p>
                  </a:txBody>
                  <a:tcPr marL="4223" marR="4223" marT="4223" marB="0"/>
                </a:tc>
                <a:tc>
                  <a:txBody>
                    <a:bodyPr/>
                    <a:lstStyle/>
                    <a:p>
                      <a:pPr algn="ctr" rtl="0" fontAlgn="t"/>
                      <a:r>
                        <a:rPr lang="en-US" sz="1800" u="none" strike="noStrike" dirty="0">
                          <a:effectLst/>
                        </a:rPr>
                        <a:t>Clinical efficacy in global studies</a:t>
                      </a:r>
                      <a:endParaRPr lang="en-US" sz="1800" b="1" i="0" u="none" strike="noStrike" dirty="0">
                        <a:solidFill>
                          <a:srgbClr val="000000"/>
                        </a:solidFill>
                        <a:effectLst/>
                        <a:latin typeface="Arial" panose="020B0604020202020204" pitchFamily="34" charset="0"/>
                      </a:endParaRPr>
                    </a:p>
                  </a:txBody>
                  <a:tcPr marL="4223" marR="4223" marT="4223" marB="0"/>
                </a:tc>
                <a:tc>
                  <a:txBody>
                    <a:bodyPr/>
                    <a:lstStyle/>
                    <a:p>
                      <a:pPr algn="ctr" rtl="0" fontAlgn="t"/>
                      <a:r>
                        <a:rPr lang="en-US" sz="1800" u="none" strike="noStrike" dirty="0">
                          <a:effectLst/>
                        </a:rPr>
                        <a:t>Clinical efficacy criteria</a:t>
                      </a:r>
                      <a:endParaRPr lang="en-US" sz="1800" b="1" i="0" u="none" strike="noStrike" dirty="0">
                        <a:solidFill>
                          <a:srgbClr val="000000"/>
                        </a:solidFill>
                        <a:effectLst/>
                        <a:latin typeface="Arial" panose="020B0604020202020204" pitchFamily="34" charset="0"/>
                      </a:endParaRPr>
                    </a:p>
                  </a:txBody>
                  <a:tcPr marL="4223" marR="4223" marT="4223" marB="0"/>
                </a:tc>
                <a:extLst>
                  <a:ext uri="{0D108BD9-81ED-4DB2-BD59-A6C34878D82A}">
                    <a16:rowId xmlns:a16="http://schemas.microsoft.com/office/drawing/2014/main" val="2054430025"/>
                  </a:ext>
                </a:extLst>
              </a:tr>
              <a:tr h="493448">
                <a:tc>
                  <a:txBody>
                    <a:bodyPr/>
                    <a:lstStyle/>
                    <a:p>
                      <a:pPr algn="ctr" rtl="0" fontAlgn="t"/>
                      <a:r>
                        <a:rPr lang="en-US" sz="1800" b="1" i="0" u="none" strike="noStrike" dirty="0">
                          <a:solidFill>
                            <a:srgbClr val="000000"/>
                          </a:solidFill>
                          <a:effectLst/>
                          <a:latin typeface="Arial" panose="020B0604020202020204" pitchFamily="34" charset="0"/>
                        </a:rPr>
                        <a:t>3x</a:t>
                      </a:r>
                    </a:p>
                  </a:txBody>
                  <a:tcPr marL="9525" marR="9525" marT="9525" marB="0" anchor="ctr"/>
                </a:tc>
                <a:tc>
                  <a:txBody>
                    <a:bodyPr/>
                    <a:lstStyle/>
                    <a:p>
                      <a:pPr algn="ctr" rtl="0" fontAlgn="t"/>
                      <a:r>
                        <a:rPr lang="en-US" sz="1800" b="0" i="0" u="none" strike="noStrike" dirty="0">
                          <a:solidFill>
                            <a:srgbClr val="000000"/>
                          </a:solidFill>
                          <a:effectLst/>
                          <a:latin typeface="Arial" panose="020B0604020202020204" pitchFamily="34" charset="0"/>
                        </a:rPr>
                        <a:t>-</a:t>
                      </a:r>
                    </a:p>
                  </a:txBody>
                  <a:tcPr marL="9525" marR="9525" marT="9525" marB="0"/>
                </a:tc>
                <a:tc>
                  <a:txBody>
                    <a:bodyPr/>
                    <a:lstStyle/>
                    <a:p>
                      <a:pPr algn="ctr" rtl="0" fontAlgn="t"/>
                      <a:r>
                        <a:rPr lang="de-CH" sz="1800" b="0" i="0" u="none" strike="noStrike" dirty="0">
                          <a:solidFill>
                            <a:srgbClr val="000000"/>
                          </a:solidFill>
                          <a:effectLst/>
                          <a:latin typeface="Arial" panose="020B0604020202020204" pitchFamily="34" charset="0"/>
                        </a:rPr>
                        <a:t>95%</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t"/>
                      <a:r>
                        <a:rPr lang="en-US" sz="1800" b="0" i="0" u="none" strike="noStrike" dirty="0">
                          <a:solidFill>
                            <a:srgbClr val="000000"/>
                          </a:solidFill>
                          <a:effectLst/>
                          <a:latin typeface="Arial" panose="020B0604020202020204" pitchFamily="34" charset="0"/>
                        </a:rPr>
                        <a:t>-</a:t>
                      </a:r>
                    </a:p>
                  </a:txBody>
                  <a:tcPr marL="9525" marR="9525" marT="9525" marB="0"/>
                </a:tc>
                <a:extLst>
                  <a:ext uri="{0D108BD9-81ED-4DB2-BD59-A6C34878D82A}">
                    <a16:rowId xmlns:a16="http://schemas.microsoft.com/office/drawing/2014/main" val="479646600"/>
                  </a:ext>
                </a:extLst>
              </a:tr>
              <a:tr h="493448">
                <a:tc>
                  <a:txBody>
                    <a:bodyPr/>
                    <a:lstStyle/>
                    <a:p>
                      <a:pPr algn="ctr" rtl="0" fontAlgn="t"/>
                      <a:r>
                        <a:rPr lang="en-US" sz="1800" b="1" i="0" u="none" strike="noStrike" dirty="0">
                          <a:solidFill>
                            <a:srgbClr val="000000"/>
                          </a:solidFill>
                          <a:effectLst/>
                          <a:latin typeface="Arial" panose="020B0604020202020204" pitchFamily="34" charset="0"/>
                        </a:rPr>
                        <a:t>6x</a:t>
                      </a:r>
                    </a:p>
                  </a:txBody>
                  <a:tcPr marL="9525" marR="9525" marT="9525" marB="0" anchor="ctr"/>
                </a:tc>
                <a:tc>
                  <a:txBody>
                    <a:bodyPr/>
                    <a:lstStyle/>
                    <a:p>
                      <a:pPr algn="ctr" rtl="0" fontAlgn="t"/>
                      <a:r>
                        <a:rPr lang="en-US" sz="1800" b="0" i="0" u="none" strike="noStrike" dirty="0">
                          <a:solidFill>
                            <a:srgbClr val="000000"/>
                          </a:solidFill>
                          <a:effectLst/>
                          <a:latin typeface="Arial" panose="020B0604020202020204" pitchFamily="34" charset="0"/>
                        </a:rPr>
                        <a:t>-</a:t>
                      </a:r>
                    </a:p>
                  </a:txBody>
                  <a:tcPr marL="9525" marR="9525" marT="9525" marB="0"/>
                </a:tc>
                <a:tc>
                  <a:txBody>
                    <a:bodyPr/>
                    <a:lstStyle/>
                    <a:p>
                      <a:pPr algn="ctr" rtl="0" fontAlgn="t"/>
                      <a:r>
                        <a:rPr lang="de-CH" sz="1800" b="0" i="0" u="none" strike="noStrike" dirty="0">
                          <a:solidFill>
                            <a:srgbClr val="000000"/>
                          </a:solidFill>
                          <a:effectLst/>
                          <a:latin typeface="Arial" panose="020B0604020202020204" pitchFamily="34" charset="0"/>
                        </a:rPr>
                        <a:t>94.1%</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t"/>
                      <a:r>
                        <a:rPr lang="en-US" sz="1800" b="0" i="0" u="none" strike="noStrike">
                          <a:solidFill>
                            <a:srgbClr val="000000"/>
                          </a:solidFill>
                          <a:effectLst/>
                          <a:latin typeface="Arial" panose="020B0604020202020204" pitchFamily="34" charset="0"/>
                        </a:rPr>
                        <a:t>-</a:t>
                      </a:r>
                    </a:p>
                  </a:txBody>
                  <a:tcPr marL="9525" marR="9525" marT="9525" marB="0"/>
                </a:tc>
                <a:extLst>
                  <a:ext uri="{0D108BD9-81ED-4DB2-BD59-A6C34878D82A}">
                    <a16:rowId xmlns:a16="http://schemas.microsoft.com/office/drawing/2014/main" val="903815713"/>
                  </a:ext>
                </a:extLst>
              </a:tr>
              <a:tr h="493448">
                <a:tc>
                  <a:txBody>
                    <a:bodyPr/>
                    <a:lstStyle/>
                    <a:p>
                      <a:pPr algn="ctr" rtl="0" fontAlgn="t"/>
                      <a:r>
                        <a:rPr lang="en-US" sz="1800" b="1" i="0" u="none" strike="noStrike" dirty="0">
                          <a:solidFill>
                            <a:srgbClr val="000000"/>
                          </a:solidFill>
                          <a:effectLst/>
                          <a:latin typeface="Arial" panose="020B0604020202020204" pitchFamily="34" charset="0"/>
                        </a:rPr>
                        <a:t>2.5-31x / eliminated</a:t>
                      </a:r>
                      <a:r>
                        <a:rPr lang="en-US" sz="1800" b="1" i="0" u="none" strike="noStrike" baseline="30000" dirty="0">
                          <a:solidFill>
                            <a:srgbClr val="000000"/>
                          </a:solidFill>
                          <a:effectLst/>
                          <a:latin typeface="Arial" panose="020B0604020202020204" pitchFamily="34" charset="0"/>
                        </a:rPr>
                        <a:t>3</a:t>
                      </a:r>
                      <a:endParaRPr lang="en-US" sz="18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t"/>
                      <a:r>
                        <a:rPr lang="en-US" sz="1800" b="0" i="0" u="none" strike="noStrike" dirty="0">
                          <a:solidFill>
                            <a:srgbClr val="000000"/>
                          </a:solidFill>
                          <a:effectLst/>
                          <a:latin typeface="Arial" panose="020B0604020202020204" pitchFamily="34" charset="0"/>
                        </a:rPr>
                        <a:t>22% (NS)</a:t>
                      </a:r>
                      <a:r>
                        <a:rPr lang="en-US" sz="1800" b="0" i="0" u="none" strike="noStrike" baseline="30000" dirty="0">
                          <a:solidFill>
                            <a:srgbClr val="000000"/>
                          </a:solidFill>
                          <a:effectLst/>
                          <a:latin typeface="Arial" panose="020B0604020202020204" pitchFamily="34" charset="0"/>
                        </a:rPr>
                        <a:t>2</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t"/>
                      <a:r>
                        <a:rPr lang="de-CH" sz="1800" b="0" i="0" u="none" strike="noStrike" dirty="0">
                          <a:solidFill>
                            <a:srgbClr val="000000"/>
                          </a:solidFill>
                          <a:effectLst/>
                          <a:latin typeface="Arial" panose="020B0604020202020204" pitchFamily="34" charset="0"/>
                        </a:rPr>
                        <a:t>62-90%</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t"/>
                      <a:r>
                        <a:rPr lang="en-US" sz="1800" b="0" i="0" u="none" strike="noStrike" dirty="0">
                          <a:solidFill>
                            <a:srgbClr val="000000"/>
                          </a:solidFill>
                          <a:effectLst/>
                          <a:latin typeface="Arial" panose="020B0604020202020204" pitchFamily="34" charset="0"/>
                        </a:rPr>
                        <a:t>Mild &amp; moderate</a:t>
                      </a:r>
                    </a:p>
                  </a:txBody>
                  <a:tcPr marL="9525" marR="9525" marT="9525" marB="0"/>
                </a:tc>
                <a:extLst>
                  <a:ext uri="{0D108BD9-81ED-4DB2-BD59-A6C34878D82A}">
                    <a16:rowId xmlns:a16="http://schemas.microsoft.com/office/drawing/2014/main" val="4286107225"/>
                  </a:ext>
                </a:extLst>
              </a:tr>
              <a:tr h="493448">
                <a:tc>
                  <a:txBody>
                    <a:bodyPr/>
                    <a:lstStyle/>
                    <a:p>
                      <a:pPr algn="ctr" rtl="0" fontAlgn="t"/>
                      <a:r>
                        <a:rPr lang="en-US" sz="1800" b="1" i="0" u="none" strike="noStrike">
                          <a:solidFill>
                            <a:srgbClr val="000000"/>
                          </a:solidFill>
                          <a:effectLst/>
                          <a:latin typeface="Arial" panose="020B0604020202020204" pitchFamily="34" charset="0"/>
                        </a:rPr>
                        <a:t>-</a:t>
                      </a:r>
                    </a:p>
                  </a:txBody>
                  <a:tcPr marL="9525" marR="9525" marT="9525" marB="0" anchor="ctr"/>
                </a:tc>
                <a:tc>
                  <a:txBody>
                    <a:bodyPr/>
                    <a:lstStyle/>
                    <a:p>
                      <a:pPr algn="ctr" rtl="0" fontAlgn="t"/>
                      <a:r>
                        <a:rPr lang="en-US" sz="1800" b="0" i="0" u="none" strike="noStrike" dirty="0">
                          <a:solidFill>
                            <a:srgbClr val="000000"/>
                          </a:solidFill>
                          <a:effectLst/>
                          <a:latin typeface="Arial" panose="020B0604020202020204" pitchFamily="34" charset="0"/>
                        </a:rPr>
                        <a:t>-</a:t>
                      </a:r>
                    </a:p>
                  </a:txBody>
                  <a:tcPr marL="9525" marR="9525" marT="9525" marB="0" anchor="ctr"/>
                </a:tc>
                <a:tc>
                  <a:txBody>
                    <a:bodyPr/>
                    <a:lstStyle/>
                    <a:p>
                      <a:pPr algn="ctr" rtl="0" fontAlgn="t"/>
                      <a:r>
                        <a:rPr lang="de-CH" sz="1800" b="0" i="0" u="none" strike="noStrike" dirty="0">
                          <a:solidFill>
                            <a:srgbClr val="000000"/>
                          </a:solidFill>
                          <a:effectLst/>
                          <a:latin typeface="Arial" panose="020B0604020202020204" pitchFamily="34" charset="0"/>
                        </a:rPr>
                        <a:t>91.6%</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t"/>
                      <a:r>
                        <a:rPr lang="en-US" sz="1800" b="0" i="0" u="none" strike="noStrike">
                          <a:solidFill>
                            <a:srgbClr val="000000"/>
                          </a:solidFill>
                          <a:effectLst/>
                          <a:latin typeface="Arial" panose="020B0604020202020204" pitchFamily="34" charset="0"/>
                        </a:rPr>
                        <a:t>-</a:t>
                      </a:r>
                    </a:p>
                  </a:txBody>
                  <a:tcPr marL="9525" marR="9525" marT="9525" marB="0"/>
                </a:tc>
                <a:extLst>
                  <a:ext uri="{0D108BD9-81ED-4DB2-BD59-A6C34878D82A}">
                    <a16:rowId xmlns:a16="http://schemas.microsoft.com/office/drawing/2014/main" val="1633850794"/>
                  </a:ext>
                </a:extLst>
              </a:tr>
              <a:tr h="493448">
                <a:tc>
                  <a:txBody>
                    <a:bodyPr/>
                    <a:lstStyle/>
                    <a:p>
                      <a:pPr algn="ctr" rtl="0" fontAlgn="t"/>
                      <a:r>
                        <a:rPr lang="en-US" sz="1800" b="1" i="0" u="none" strike="noStrike" dirty="0">
                          <a:solidFill>
                            <a:srgbClr val="000000"/>
                          </a:solidFill>
                          <a:effectLst/>
                          <a:latin typeface="Arial" panose="020B0604020202020204" pitchFamily="34" charset="0"/>
                        </a:rPr>
                        <a:t>pending</a:t>
                      </a:r>
                    </a:p>
                  </a:txBody>
                  <a:tcPr marL="9525" marR="9525" marT="9525" marB="0" anchor="ctr"/>
                </a:tc>
                <a:tc>
                  <a:txBody>
                    <a:bodyPr/>
                    <a:lstStyle/>
                    <a:p>
                      <a:pPr algn="ctr" rtl="0" fontAlgn="t"/>
                      <a:r>
                        <a:rPr lang="en-US" sz="1800" b="0" i="0" u="none" strike="noStrike">
                          <a:solidFill>
                            <a:srgbClr val="000000"/>
                          </a:solidFill>
                          <a:effectLst/>
                          <a:latin typeface="Arial" panose="020B0604020202020204" pitchFamily="34" charset="0"/>
                        </a:rPr>
                        <a:t>57%</a:t>
                      </a:r>
                    </a:p>
                  </a:txBody>
                  <a:tcPr marL="9525" marR="9525" marT="9525" marB="0" anchor="ctr"/>
                </a:tc>
                <a:tc>
                  <a:txBody>
                    <a:bodyPr/>
                    <a:lstStyle/>
                    <a:p>
                      <a:pPr algn="ctr" rtl="0" fontAlgn="t"/>
                      <a:r>
                        <a:rPr lang="en-US" sz="1800" b="0" i="0" u="none" strike="noStrike" dirty="0">
                          <a:solidFill>
                            <a:srgbClr val="000000"/>
                          </a:solidFill>
                          <a:effectLst/>
                          <a:latin typeface="Arial" panose="020B0604020202020204" pitchFamily="34" charset="0"/>
                        </a:rPr>
                        <a:t>72%</a:t>
                      </a:r>
                    </a:p>
                  </a:txBody>
                  <a:tcPr marL="9525" marR="9525" marT="9525" marB="0" anchor="ctr"/>
                </a:tc>
                <a:tc>
                  <a:txBody>
                    <a:bodyPr/>
                    <a:lstStyle/>
                    <a:p>
                      <a:pPr algn="ctr" rtl="0" fontAlgn="t"/>
                      <a:r>
                        <a:rPr lang="en-US" sz="1800" b="0" i="0" u="none" strike="noStrike">
                          <a:solidFill>
                            <a:srgbClr val="000000"/>
                          </a:solidFill>
                          <a:effectLst/>
                          <a:latin typeface="Arial" panose="020B0604020202020204" pitchFamily="34" charset="0"/>
                        </a:rPr>
                        <a:t>Moderate to severe</a:t>
                      </a:r>
                    </a:p>
                  </a:txBody>
                  <a:tcPr marL="9525" marR="9525" marT="9525" marB="0"/>
                </a:tc>
                <a:extLst>
                  <a:ext uri="{0D108BD9-81ED-4DB2-BD59-A6C34878D82A}">
                    <a16:rowId xmlns:a16="http://schemas.microsoft.com/office/drawing/2014/main" val="13012668"/>
                  </a:ext>
                </a:extLst>
              </a:tr>
              <a:tr h="493448">
                <a:tc>
                  <a:txBody>
                    <a:bodyPr/>
                    <a:lstStyle/>
                    <a:p>
                      <a:pPr algn="ctr" rtl="0" fontAlgn="t"/>
                      <a:r>
                        <a:rPr lang="en-US" sz="1800" b="1" i="0" u="none" strike="noStrike" dirty="0">
                          <a:solidFill>
                            <a:srgbClr val="000000"/>
                          </a:solidFill>
                          <a:effectLst/>
                          <a:latin typeface="Arial" panose="020B0604020202020204" pitchFamily="34" charset="0"/>
                        </a:rPr>
                        <a:t>pending</a:t>
                      </a:r>
                    </a:p>
                  </a:txBody>
                  <a:tcPr marL="9525" marR="9525" marT="9525" marB="0" anchor="ctr"/>
                </a:tc>
                <a:tc>
                  <a:txBody>
                    <a:bodyPr/>
                    <a:lstStyle/>
                    <a:p>
                      <a:pPr algn="ctr" rtl="0" fontAlgn="t"/>
                      <a:r>
                        <a:rPr lang="en-US" sz="1800" b="0" i="0" u="none" strike="noStrike" dirty="0">
                          <a:solidFill>
                            <a:srgbClr val="000000"/>
                          </a:solidFill>
                          <a:effectLst/>
                          <a:latin typeface="Arial" panose="020B0604020202020204" pitchFamily="34" charset="0"/>
                        </a:rPr>
                        <a:t>49%</a:t>
                      </a:r>
                      <a:r>
                        <a:rPr lang="en-US" sz="1800" b="0" i="0" u="none" strike="noStrike" baseline="30000" dirty="0">
                          <a:solidFill>
                            <a:srgbClr val="000000"/>
                          </a:solidFill>
                          <a:effectLst/>
                          <a:latin typeface="Arial" panose="020B0604020202020204" pitchFamily="34" charset="0"/>
                        </a:rPr>
                        <a:t>1</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60%</a:t>
                      </a:r>
                      <a:r>
                        <a:rPr lang="en-US" sz="1800" b="0" i="0" u="none" strike="noStrike" baseline="30000" dirty="0">
                          <a:solidFill>
                            <a:srgbClr val="000000"/>
                          </a:solidFill>
                          <a:effectLst/>
                          <a:latin typeface="Arial" panose="020B0604020202020204" pitchFamily="34" charset="0"/>
                        </a:rPr>
                        <a:t>2</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t"/>
                      <a:r>
                        <a:rPr lang="en-US" sz="1800" b="0" i="0" u="none" strike="noStrike" dirty="0">
                          <a:solidFill>
                            <a:srgbClr val="000000"/>
                          </a:solidFill>
                          <a:effectLst/>
                          <a:latin typeface="Arial" panose="020B0604020202020204" pitchFamily="34" charset="0"/>
                        </a:rPr>
                        <a:t>89%</a:t>
                      </a:r>
                    </a:p>
                  </a:txBody>
                  <a:tcPr marL="9525" marR="9525" marT="9525" marB="0" anchor="ctr"/>
                </a:tc>
                <a:tc>
                  <a:txBody>
                    <a:bodyPr/>
                    <a:lstStyle/>
                    <a:p>
                      <a:pPr algn="ctr" rtl="0" fontAlgn="t"/>
                      <a:r>
                        <a:rPr lang="en-US" sz="1800" b="0" i="0" u="none" strike="noStrike" dirty="0">
                          <a:solidFill>
                            <a:srgbClr val="000000"/>
                          </a:solidFill>
                          <a:effectLst/>
                          <a:latin typeface="Arial" panose="020B0604020202020204" pitchFamily="34" charset="0"/>
                        </a:rPr>
                        <a:t>Mild, moderate &amp; severe</a:t>
                      </a:r>
                    </a:p>
                  </a:txBody>
                  <a:tcPr marL="9525" marR="9525" marT="9525" marB="0"/>
                </a:tc>
                <a:extLst>
                  <a:ext uri="{0D108BD9-81ED-4DB2-BD59-A6C34878D82A}">
                    <a16:rowId xmlns:a16="http://schemas.microsoft.com/office/drawing/2014/main" val="831335246"/>
                  </a:ext>
                </a:extLst>
              </a:tr>
              <a:tr h="493448">
                <a:tc>
                  <a:txBody>
                    <a:bodyPr/>
                    <a:lstStyle/>
                    <a:p>
                      <a:pPr algn="ctr" rtl="0" fontAlgn="t"/>
                      <a:r>
                        <a:rPr lang="en-US" sz="1800" b="1" i="0" u="none" strike="noStrike" dirty="0">
                          <a:solidFill>
                            <a:srgbClr val="000000"/>
                          </a:solidFill>
                          <a:effectLst/>
                          <a:latin typeface="Arial" panose="020B0604020202020204" pitchFamily="34" charset="0"/>
                        </a:rPr>
                        <a:t>1.6x</a:t>
                      </a:r>
                    </a:p>
                  </a:txBody>
                  <a:tcPr marL="9525" marR="9525" marT="9525" marB="0" anchor="ctr"/>
                </a:tc>
                <a:tc>
                  <a:txBody>
                    <a:bodyPr/>
                    <a:lstStyle/>
                    <a:p>
                      <a:pPr algn="ctr" rtl="0" fontAlgn="t"/>
                      <a:r>
                        <a:rPr lang="en-US" sz="1800" b="0" i="0" u="none" strike="noStrike" dirty="0">
                          <a:solidFill>
                            <a:srgbClr val="000000"/>
                          </a:solidFill>
                          <a:effectLst/>
                          <a:latin typeface="Arial" panose="020B0604020202020204" pitchFamily="34" charset="0"/>
                        </a:rPr>
                        <a:t>-</a:t>
                      </a:r>
                    </a:p>
                  </a:txBody>
                  <a:tcPr marL="9525" marR="9525" marT="9525" marB="0" anchor="ctr"/>
                </a:tc>
                <a:tc>
                  <a:txBody>
                    <a:bodyPr/>
                    <a:lstStyle/>
                    <a:p>
                      <a:pPr algn="ctr" rtl="0" fontAlgn="t"/>
                      <a:r>
                        <a:rPr lang="de-CH" sz="1800" b="0" i="0" u="none" strike="noStrike" dirty="0">
                          <a:solidFill>
                            <a:srgbClr val="000000"/>
                          </a:solidFill>
                          <a:effectLst/>
                          <a:latin typeface="Arial" panose="020B0604020202020204" pitchFamily="34" charset="0"/>
                        </a:rPr>
                        <a:t>79 - 86%</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t"/>
                      <a:r>
                        <a:rPr lang="en-US" sz="1800" b="0" i="0" u="none" strike="noStrike" dirty="0">
                          <a:solidFill>
                            <a:srgbClr val="000000"/>
                          </a:solidFill>
                          <a:effectLst/>
                          <a:latin typeface="Arial" panose="020B0604020202020204" pitchFamily="34" charset="0"/>
                        </a:rPr>
                        <a:t>-</a:t>
                      </a:r>
                    </a:p>
                  </a:txBody>
                  <a:tcPr marL="9525" marR="9525" marT="9525" marB="0"/>
                </a:tc>
                <a:extLst>
                  <a:ext uri="{0D108BD9-81ED-4DB2-BD59-A6C34878D82A}">
                    <a16:rowId xmlns:a16="http://schemas.microsoft.com/office/drawing/2014/main" val="315314878"/>
                  </a:ext>
                </a:extLst>
              </a:tr>
              <a:tr h="493448">
                <a:tc>
                  <a:txBody>
                    <a:bodyPr/>
                    <a:lstStyle/>
                    <a:p>
                      <a:pPr algn="ctr" rtl="0" fontAlgn="t"/>
                      <a:r>
                        <a:rPr lang="en-US" sz="1800" b="1" i="0" u="none" strike="noStrike" dirty="0">
                          <a:solidFill>
                            <a:srgbClr val="000000"/>
                          </a:solidFill>
                          <a:effectLst/>
                          <a:latin typeface="Arial" panose="020B0604020202020204" pitchFamily="34" charset="0"/>
                        </a:rPr>
                        <a:t>-</a:t>
                      </a:r>
                    </a:p>
                  </a:txBody>
                  <a:tcPr marL="9525" marR="9525" marT="9525" marB="0" anchor="ctr"/>
                </a:tc>
                <a:tc>
                  <a:txBody>
                    <a:bodyPr/>
                    <a:lstStyle/>
                    <a:p>
                      <a:pPr algn="ctr" rtl="0" fontAlgn="t"/>
                      <a:r>
                        <a:rPr lang="en-US" sz="1800" b="0" i="0" u="none" strike="noStrike" dirty="0">
                          <a:solidFill>
                            <a:srgbClr val="000000"/>
                          </a:solidFill>
                          <a:effectLst/>
                          <a:latin typeface="Arial" panose="020B0604020202020204" pitchFamily="34" charset="0"/>
                        </a:rPr>
                        <a:t>-</a:t>
                      </a:r>
                    </a:p>
                  </a:txBody>
                  <a:tcPr marL="9525" marR="9525" marT="9525" marB="0" anchor="ctr"/>
                </a:tc>
                <a:tc>
                  <a:txBody>
                    <a:bodyPr/>
                    <a:lstStyle/>
                    <a:p>
                      <a:pPr algn="ctr" rtl="0" fontAlgn="t"/>
                      <a:r>
                        <a:rPr lang="de-CH" sz="1800" b="0" i="0" u="none" strike="noStrike" dirty="0">
                          <a:solidFill>
                            <a:srgbClr val="000000"/>
                          </a:solidFill>
                          <a:effectLst/>
                          <a:latin typeface="Arial" panose="020B0604020202020204" pitchFamily="34" charset="0"/>
                        </a:rPr>
                        <a:t>50.4%</a:t>
                      </a:r>
                      <a:endParaRPr lang="en-US" sz="18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rtl="0" fontAlgn="t"/>
                      <a:r>
                        <a:rPr lang="en-US" sz="1800" b="0" i="0" u="none" strike="noStrike" dirty="0">
                          <a:solidFill>
                            <a:srgbClr val="000000"/>
                          </a:solidFill>
                          <a:effectLst/>
                          <a:latin typeface="Arial" panose="020B0604020202020204" pitchFamily="34" charset="0"/>
                        </a:rPr>
                        <a:t>-</a:t>
                      </a:r>
                    </a:p>
                  </a:txBody>
                  <a:tcPr marL="9525" marR="9525" marT="9525" marB="0"/>
                </a:tc>
                <a:extLst>
                  <a:ext uri="{0D108BD9-81ED-4DB2-BD59-A6C34878D82A}">
                    <a16:rowId xmlns:a16="http://schemas.microsoft.com/office/drawing/2014/main" val="1488963726"/>
                  </a:ext>
                </a:extLst>
              </a:tr>
            </a:tbl>
          </a:graphicData>
        </a:graphic>
      </p:graphicFrame>
      <p:pic>
        <p:nvPicPr>
          <p:cNvPr id="20" name="Picture 19">
            <a:extLst>
              <a:ext uri="{FF2B5EF4-FFF2-40B4-BE49-F238E27FC236}">
                <a16:creationId xmlns:a16="http://schemas.microsoft.com/office/drawing/2014/main" id="{2B375584-2B21-4F5C-8AFC-EE024D6209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5881" y="2154432"/>
            <a:ext cx="757100" cy="489844"/>
          </a:xfrm>
          <a:prstGeom prst="rect">
            <a:avLst/>
          </a:prstGeom>
        </p:spPr>
      </p:pic>
      <p:pic>
        <p:nvPicPr>
          <p:cNvPr id="21" name="Picture 20">
            <a:extLst>
              <a:ext uri="{FF2B5EF4-FFF2-40B4-BE49-F238E27FC236}">
                <a16:creationId xmlns:a16="http://schemas.microsoft.com/office/drawing/2014/main" id="{B1291EE9-6CAB-4079-803A-E0BF94512018}"/>
              </a:ext>
            </a:extLst>
          </p:cNvPr>
          <p:cNvPicPr>
            <a:picLocks noChangeAspect="1"/>
          </p:cNvPicPr>
          <p:nvPr/>
        </p:nvPicPr>
        <p:blipFill rotWithShape="1">
          <a:blip r:embed="rId10"/>
          <a:srcRect t="1" r="58685" b="1511"/>
          <a:stretch/>
        </p:blipFill>
        <p:spPr>
          <a:xfrm>
            <a:off x="700032" y="2706782"/>
            <a:ext cx="1543572" cy="467035"/>
          </a:xfrm>
          <a:prstGeom prst="rect">
            <a:avLst/>
          </a:prstGeom>
        </p:spPr>
      </p:pic>
      <p:pic>
        <p:nvPicPr>
          <p:cNvPr id="22" name="Picture 21">
            <a:extLst>
              <a:ext uri="{FF2B5EF4-FFF2-40B4-BE49-F238E27FC236}">
                <a16:creationId xmlns:a16="http://schemas.microsoft.com/office/drawing/2014/main" id="{8A6C1FA5-1463-4F44-81B1-FF6CAA495C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3435" y="3130603"/>
            <a:ext cx="1541992" cy="490481"/>
          </a:xfrm>
          <a:prstGeom prst="rect">
            <a:avLst/>
          </a:prstGeom>
        </p:spPr>
      </p:pic>
      <p:pic>
        <p:nvPicPr>
          <p:cNvPr id="23" name="Picture 22">
            <a:extLst>
              <a:ext uri="{FF2B5EF4-FFF2-40B4-BE49-F238E27FC236}">
                <a16:creationId xmlns:a16="http://schemas.microsoft.com/office/drawing/2014/main" id="{D35ECC32-EA9F-4597-90FA-052E51912061}"/>
              </a:ext>
            </a:extLst>
          </p:cNvPr>
          <p:cNvPicPr>
            <a:picLocks noChangeAspect="1"/>
          </p:cNvPicPr>
          <p:nvPr/>
        </p:nvPicPr>
        <p:blipFill rotWithShape="1">
          <a:blip r:embed="rId12"/>
          <a:srcRect l="3281" t="26605" r="4063" b="23029"/>
          <a:stretch/>
        </p:blipFill>
        <p:spPr>
          <a:xfrm>
            <a:off x="761855" y="3736367"/>
            <a:ext cx="1543572" cy="439905"/>
          </a:xfrm>
          <a:prstGeom prst="rect">
            <a:avLst/>
          </a:prstGeom>
        </p:spPr>
      </p:pic>
      <p:pic>
        <p:nvPicPr>
          <p:cNvPr id="24" name="Picture 23">
            <a:extLst>
              <a:ext uri="{FF2B5EF4-FFF2-40B4-BE49-F238E27FC236}">
                <a16:creationId xmlns:a16="http://schemas.microsoft.com/office/drawing/2014/main" id="{FB45E36E-BDFA-47D9-A49D-F8DF88DDD875}"/>
              </a:ext>
            </a:extLst>
          </p:cNvPr>
          <p:cNvPicPr>
            <a:picLocks noChangeAspect="1"/>
          </p:cNvPicPr>
          <p:nvPr/>
        </p:nvPicPr>
        <p:blipFill rotWithShape="1">
          <a:blip r:embed="rId13"/>
          <a:srcRect r="54327" b="8066"/>
          <a:stretch/>
        </p:blipFill>
        <p:spPr>
          <a:xfrm>
            <a:off x="762772" y="4287735"/>
            <a:ext cx="1541992" cy="329493"/>
          </a:xfrm>
          <a:prstGeom prst="rect">
            <a:avLst/>
          </a:prstGeom>
        </p:spPr>
      </p:pic>
      <p:pic>
        <p:nvPicPr>
          <p:cNvPr id="25" name="Picture 24">
            <a:extLst>
              <a:ext uri="{FF2B5EF4-FFF2-40B4-BE49-F238E27FC236}">
                <a16:creationId xmlns:a16="http://schemas.microsoft.com/office/drawing/2014/main" id="{9DFDA247-9717-4C15-9C9E-3EBF2C879C78}"/>
              </a:ext>
            </a:extLst>
          </p:cNvPr>
          <p:cNvPicPr>
            <a:picLocks noChangeAspect="1"/>
          </p:cNvPicPr>
          <p:nvPr/>
        </p:nvPicPr>
        <p:blipFill rotWithShape="1">
          <a:blip r:embed="rId14">
            <a:extLst>
              <a:ext uri="{28A0092B-C50C-407E-A947-70E740481C1C}">
                <a14:useLocalDpi xmlns:a14="http://schemas.microsoft.com/office/drawing/2010/main" val="0"/>
              </a:ext>
            </a:extLst>
          </a:blip>
          <a:srcRect l="-712" t="38195" r="-1896" b="37970"/>
          <a:stretch/>
        </p:blipFill>
        <p:spPr>
          <a:xfrm>
            <a:off x="958472" y="4745992"/>
            <a:ext cx="1150337" cy="356275"/>
          </a:xfrm>
          <a:prstGeom prst="rect">
            <a:avLst/>
          </a:prstGeom>
        </p:spPr>
      </p:pic>
      <p:pic>
        <p:nvPicPr>
          <p:cNvPr id="26" name="Picture 25">
            <a:extLst>
              <a:ext uri="{FF2B5EF4-FFF2-40B4-BE49-F238E27FC236}">
                <a16:creationId xmlns:a16="http://schemas.microsoft.com/office/drawing/2014/main" id="{CB8051CA-70DF-4F44-A13A-72A2341ECA6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2548" y="5105302"/>
            <a:ext cx="591056" cy="591056"/>
          </a:xfrm>
          <a:prstGeom prst="rect">
            <a:avLst/>
          </a:prstGeom>
        </p:spPr>
      </p:pic>
      <p:sp>
        <p:nvSpPr>
          <p:cNvPr id="27" name="TextBox 26">
            <a:extLst>
              <a:ext uri="{FF2B5EF4-FFF2-40B4-BE49-F238E27FC236}">
                <a16:creationId xmlns:a16="http://schemas.microsoft.com/office/drawing/2014/main" id="{C866A608-BF6B-4C18-8029-4EB84827E3B5}"/>
              </a:ext>
            </a:extLst>
          </p:cNvPr>
          <p:cNvSpPr txBox="1"/>
          <p:nvPr/>
        </p:nvSpPr>
        <p:spPr>
          <a:xfrm>
            <a:off x="712105" y="5231031"/>
            <a:ext cx="925253" cy="276999"/>
          </a:xfrm>
          <a:prstGeom prst="rect">
            <a:avLst/>
          </a:prstGeom>
          <a:noFill/>
        </p:spPr>
        <p:txBody>
          <a:bodyPr wrap="none" rtlCol="0">
            <a:spAutoFit/>
          </a:bodyPr>
          <a:lstStyle/>
          <a:p>
            <a:r>
              <a:rPr lang="en-ZA" sz="1200" err="1">
                <a:latin typeface="Arial" panose="020B0604020202020204" pitchFamily="34" charset="0"/>
                <a:cs typeface="Arial" panose="020B0604020202020204" pitchFamily="34" charset="0"/>
              </a:rPr>
              <a:t>Sinopharm</a:t>
            </a:r>
            <a:endParaRPr lang="en-ZA" sz="1200">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0C93F8A5-E6C5-4228-8C84-4F56656286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3618" y="5796131"/>
            <a:ext cx="1376400" cy="232267"/>
          </a:xfrm>
          <a:prstGeom prst="rect">
            <a:avLst/>
          </a:prstGeom>
        </p:spPr>
      </p:pic>
      <p:sp>
        <p:nvSpPr>
          <p:cNvPr id="30" name="StickerRectangle">
            <a:extLst>
              <a:ext uri="{FF2B5EF4-FFF2-40B4-BE49-F238E27FC236}">
                <a16:creationId xmlns:a16="http://schemas.microsoft.com/office/drawing/2014/main" id="{93B8FFF3-B979-4B4D-A05E-843D8AA5B1B6}"/>
              </a:ext>
            </a:extLst>
          </p:cNvPr>
          <p:cNvSpPr/>
          <p:nvPr/>
        </p:nvSpPr>
        <p:spPr>
          <a:xfrm>
            <a:off x="536571" y="1037611"/>
            <a:ext cx="997069" cy="194925"/>
          </a:xfrm>
          <a:prstGeom prst="leftRightArrow">
            <a:avLst>
              <a:gd name="adj1" fmla="val 10000000"/>
              <a:gd name="adj2" fmla="val 0"/>
            </a:avLst>
          </a:prstGeom>
          <a:noFill/>
          <a:ln w="12700" cap="flat" cmpd="sng" algn="ctr">
            <a:noFill/>
            <a:prstDash val="solid"/>
            <a:miter lim="8000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FFFFFF"/>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38100" tIns="0" rIns="0" bIns="25400" rtlCol="0" anchor="t">
            <a:spAutoFit/>
          </a:bodyPr>
          <a:lstStyle/>
          <a:p>
            <a:pPr algn="r"/>
            <a:r>
              <a:rPr lang="en-US" sz="1100" dirty="0">
                <a:solidFill>
                  <a:srgbClr val="FF0000"/>
                </a:solidFill>
              </a:rPr>
              <a:t>PRELIMINARY</a:t>
            </a:r>
          </a:p>
        </p:txBody>
      </p:sp>
      <p:sp>
        <p:nvSpPr>
          <p:cNvPr id="31" name="4. Footnote">
            <a:extLst>
              <a:ext uri="{FF2B5EF4-FFF2-40B4-BE49-F238E27FC236}">
                <a16:creationId xmlns:a16="http://schemas.microsoft.com/office/drawing/2014/main" id="{4DF6383C-73BF-4FDF-978A-E5F7654FD298}"/>
              </a:ext>
            </a:extLst>
          </p:cNvPr>
          <p:cNvSpPr txBox="1"/>
          <p:nvPr>
            <p:custDataLst>
              <p:tags r:id="rId4"/>
            </p:custDataLst>
          </p:nvPr>
        </p:nvSpPr>
        <p:spPr>
          <a:xfrm>
            <a:off x="554736" y="6266096"/>
            <a:ext cx="8589264" cy="18075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219075" lvl="0" indent="-228600">
              <a:buAutoNum type="arabicPeriod"/>
            </a:pPr>
            <a:r>
              <a:rPr lang="en-US" dirty="0"/>
              <a:t>Including HIV positive subjects (6% of the study population); 2. Excluding HIV positive subjects; 3. previously infected placebo participants showed similar results</a:t>
            </a:r>
          </a:p>
        </p:txBody>
      </p:sp>
      <p:sp>
        <p:nvSpPr>
          <p:cNvPr id="32" name="5. Source">
            <a:extLst>
              <a:ext uri="{FF2B5EF4-FFF2-40B4-BE49-F238E27FC236}">
                <a16:creationId xmlns:a16="http://schemas.microsoft.com/office/drawing/2014/main" id="{2EE9339E-283B-44CA-A571-3A52E306BFF5}"/>
              </a:ext>
            </a:extLst>
          </p:cNvPr>
          <p:cNvSpPr txBox="1"/>
          <p:nvPr>
            <p:custDataLst>
              <p:tags r:id="rId5"/>
            </p:custDataLst>
          </p:nvPr>
        </p:nvSpPr>
        <p:spPr>
          <a:xfrm>
            <a:off x="554736" y="6502833"/>
            <a:ext cx="11099800" cy="24622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r>
              <a:rPr lang="fr-FR" sz="800" dirty="0">
                <a:solidFill>
                  <a:schemeClr val="tx1"/>
                </a:solidFill>
                <a:latin typeface="Arial" panose="020B0604020202020204" pitchFamily="34" charset="0"/>
              </a:rPr>
              <a:t>Sources South </a:t>
            </a:r>
            <a:r>
              <a:rPr lang="fr-FR" sz="800" dirty="0" err="1">
                <a:solidFill>
                  <a:schemeClr val="tx1"/>
                </a:solidFill>
                <a:latin typeface="Arial" panose="020B0604020202020204" pitchFamily="34" charset="0"/>
              </a:rPr>
              <a:t>Africa</a:t>
            </a:r>
            <a:r>
              <a:rPr lang="fr-FR" sz="800" dirty="0">
                <a:solidFill>
                  <a:schemeClr val="tx1"/>
                </a:solidFill>
                <a:latin typeface="Arial" panose="020B0604020202020204" pitchFamily="34" charset="0"/>
              </a:rPr>
              <a:t>:</a:t>
            </a:r>
            <a:r>
              <a:rPr lang="fr-FR" sz="800" dirty="0">
                <a:solidFill>
                  <a:schemeClr val="accent6"/>
                </a:solidFill>
                <a:latin typeface="Arial" panose="020B0604020202020204" pitchFamily="34" charset="0"/>
              </a:rPr>
              <a:t>: </a:t>
            </a:r>
            <a:r>
              <a:rPr lang="fr-FR" sz="800" dirty="0">
                <a:solidFill>
                  <a:schemeClr val="accent6"/>
                </a:solidFill>
                <a:latin typeface="Arial" panose="020B0604020202020204" pitchFamily="34" charset="0"/>
                <a:hlinkClick r:id="rId17"/>
              </a:rPr>
              <a:t>J&amp;J</a:t>
            </a:r>
            <a:r>
              <a:rPr lang="fr-FR" sz="800" dirty="0">
                <a:solidFill>
                  <a:schemeClr val="tx1"/>
                </a:solidFill>
                <a:latin typeface="Arial" panose="020B0604020202020204" pitchFamily="34" charset="0"/>
              </a:rPr>
              <a:t>; </a:t>
            </a:r>
            <a:r>
              <a:rPr lang="fr-FR" sz="800" dirty="0" err="1">
                <a:solidFill>
                  <a:schemeClr val="accent6"/>
                </a:solidFill>
                <a:latin typeface="Arial" panose="020B0604020202020204" pitchFamily="34" charset="0"/>
                <a:hlinkClick r:id="rId18"/>
              </a:rPr>
              <a:t>Novavax</a:t>
            </a:r>
            <a:r>
              <a:rPr lang="fr-FR" sz="800" dirty="0">
                <a:solidFill>
                  <a:schemeClr val="tx1"/>
                </a:solidFill>
                <a:latin typeface="Arial" panose="020B0604020202020204" pitchFamily="34" charset="0"/>
              </a:rPr>
              <a:t>;</a:t>
            </a:r>
            <a:r>
              <a:rPr lang="fr-FR" sz="800" dirty="0">
                <a:solidFill>
                  <a:schemeClr val="accent6"/>
                </a:solidFill>
                <a:latin typeface="Arial" panose="020B0604020202020204" pitchFamily="34" charset="0"/>
              </a:rPr>
              <a:t> </a:t>
            </a:r>
            <a:r>
              <a:rPr lang="fr-FR" sz="800" dirty="0">
                <a:solidFill>
                  <a:schemeClr val="accent6"/>
                </a:solidFill>
                <a:latin typeface="Arial" panose="020B0604020202020204" pitchFamily="34" charset="0"/>
                <a:hlinkClick r:id="rId19"/>
              </a:rPr>
              <a:t>Moderna</a:t>
            </a:r>
            <a:r>
              <a:rPr lang="fr-FR" sz="800" dirty="0">
                <a:solidFill>
                  <a:schemeClr val="tx1"/>
                </a:solidFill>
                <a:latin typeface="Arial" panose="020B0604020202020204" pitchFamily="34" charset="0"/>
              </a:rPr>
              <a:t>;</a:t>
            </a:r>
            <a:r>
              <a:rPr lang="fr-FR" sz="800" dirty="0">
                <a:solidFill>
                  <a:schemeClr val="accent6"/>
                </a:solidFill>
                <a:latin typeface="Arial" panose="020B0604020202020204" pitchFamily="34" charset="0"/>
              </a:rPr>
              <a:t> </a:t>
            </a:r>
            <a:r>
              <a:rPr lang="fr-FR" sz="800" dirty="0">
                <a:solidFill>
                  <a:schemeClr val="accent6"/>
                </a:solidFill>
                <a:latin typeface="Arial" panose="020B0604020202020204" pitchFamily="34" charset="0"/>
                <a:hlinkClick r:id="rId20"/>
              </a:rPr>
              <a:t>Pfizer</a:t>
            </a:r>
            <a:r>
              <a:rPr lang="fr-FR" sz="800" dirty="0">
                <a:solidFill>
                  <a:schemeClr val="tx1"/>
                </a:solidFill>
                <a:latin typeface="Arial" panose="020B0604020202020204" pitchFamily="34" charset="0"/>
              </a:rPr>
              <a:t> 1 &amp; </a:t>
            </a:r>
            <a:r>
              <a:rPr lang="fr-FR" sz="800" dirty="0">
                <a:solidFill>
                  <a:schemeClr val="tx1"/>
                </a:solidFill>
                <a:latin typeface="Arial" panose="020B0604020202020204" pitchFamily="34" charset="0"/>
                <a:hlinkClick r:id="rId21"/>
              </a:rPr>
              <a:t>Pfizer</a:t>
            </a:r>
            <a:r>
              <a:rPr lang="fr-FR" sz="800" dirty="0">
                <a:solidFill>
                  <a:schemeClr val="tx1"/>
                </a:solidFill>
                <a:latin typeface="Arial" panose="020B0604020202020204" pitchFamily="34" charset="0"/>
              </a:rPr>
              <a:t> 2;</a:t>
            </a:r>
            <a:r>
              <a:rPr lang="fr-FR" sz="800" dirty="0">
                <a:solidFill>
                  <a:schemeClr val="accent6"/>
                </a:solidFill>
                <a:latin typeface="Arial" panose="020B0604020202020204" pitchFamily="34" charset="0"/>
              </a:rPr>
              <a:t> </a:t>
            </a:r>
            <a:r>
              <a:rPr lang="fr-FR" sz="800" dirty="0" err="1">
                <a:solidFill>
                  <a:schemeClr val="accent6"/>
                </a:solidFill>
                <a:latin typeface="Arial" panose="020B0604020202020204" pitchFamily="34" charset="0"/>
                <a:hlinkClick r:id="rId22"/>
              </a:rPr>
              <a:t>AstraZeneca</a:t>
            </a:r>
            <a:r>
              <a:rPr lang="fr-FR" sz="800" dirty="0">
                <a:solidFill>
                  <a:schemeClr val="accent6"/>
                </a:solidFill>
                <a:latin typeface="Arial" panose="020B0604020202020204" pitchFamily="34" charset="0"/>
                <a:hlinkClick r:id="rId22"/>
              </a:rPr>
              <a:t>/Oxford</a:t>
            </a:r>
            <a:r>
              <a:rPr lang="fr-FR" sz="800" dirty="0">
                <a:solidFill>
                  <a:schemeClr val="tx1"/>
                </a:solidFill>
                <a:latin typeface="Arial" panose="020B0604020202020204" pitchFamily="34" charset="0"/>
              </a:rPr>
              <a:t>; </a:t>
            </a:r>
            <a:r>
              <a:rPr lang="fr-FR" sz="800" dirty="0" err="1">
                <a:solidFill>
                  <a:schemeClr val="tx1"/>
                </a:solidFill>
                <a:latin typeface="Arial" panose="020B0604020202020204" pitchFamily="34" charset="0"/>
                <a:hlinkClick r:id="rId23"/>
              </a:rPr>
              <a:t>Sinopharm</a:t>
            </a:r>
            <a:r>
              <a:rPr lang="fr-FR" sz="800" dirty="0">
                <a:solidFill>
                  <a:schemeClr val="tx1"/>
                </a:solidFill>
                <a:latin typeface="Arial" panose="020B0604020202020204" pitchFamily="34" charset="0"/>
              </a:rPr>
              <a:t>  Sources global: </a:t>
            </a:r>
            <a:r>
              <a:rPr lang="fr-FR" sz="800" dirty="0">
                <a:solidFill>
                  <a:srgbClr val="000000"/>
                </a:solidFill>
                <a:latin typeface="Arial" panose="020B0604020202020204" pitchFamily="34" charset="0"/>
              </a:rPr>
              <a:t>1. </a:t>
            </a:r>
            <a:r>
              <a:rPr lang="en-US" sz="800" dirty="0">
                <a:solidFill>
                  <a:srgbClr val="000000"/>
                </a:solidFill>
                <a:latin typeface="Arial" panose="020B0604020202020204" pitchFamily="34" charset="0"/>
                <a:hlinkClick r:id="rId24"/>
              </a:rPr>
              <a:t>The Lancet on AZ/Oxford</a:t>
            </a:r>
            <a:r>
              <a:rPr lang="fr-FR" sz="800" dirty="0">
                <a:solidFill>
                  <a:srgbClr val="000000"/>
                </a:solidFill>
                <a:latin typeface="Arial" panose="020B0604020202020204" pitchFamily="34" charset="0"/>
              </a:rPr>
              <a:t>, </a:t>
            </a:r>
            <a:r>
              <a:rPr lang="en-US" sz="800" dirty="0">
                <a:solidFill>
                  <a:srgbClr val="000000"/>
                </a:solidFill>
                <a:latin typeface="Arial" panose="020B0604020202020204" pitchFamily="34" charset="0"/>
                <a:hlinkClick r:id="rId25"/>
              </a:rPr>
              <a:t>The Lancet on Sputnik V</a:t>
            </a:r>
            <a:r>
              <a:rPr lang="fr-FR" sz="800" dirty="0">
                <a:solidFill>
                  <a:srgbClr val="000000"/>
                </a:solidFill>
                <a:latin typeface="Arial" panose="020B0604020202020204" pitchFamily="34" charset="0"/>
              </a:rPr>
              <a:t>, </a:t>
            </a:r>
            <a:r>
              <a:rPr lang="fr-FR" sz="800" dirty="0">
                <a:solidFill>
                  <a:srgbClr val="000000"/>
                </a:solidFill>
                <a:latin typeface="Arial" panose="020B0604020202020204" pitchFamily="34" charset="0"/>
                <a:hlinkClick r:id="rId26"/>
              </a:rPr>
              <a:t>Bloomberg on </a:t>
            </a:r>
            <a:r>
              <a:rPr lang="fr-FR" sz="800" dirty="0" err="1">
                <a:solidFill>
                  <a:srgbClr val="000000"/>
                </a:solidFill>
                <a:latin typeface="Arial" panose="020B0604020202020204" pitchFamily="34" charset="0"/>
                <a:hlinkClick r:id="rId26"/>
              </a:rPr>
              <a:t>Sinovac</a:t>
            </a:r>
            <a:r>
              <a:rPr lang="fr-FR" sz="800" dirty="0">
                <a:solidFill>
                  <a:srgbClr val="000000"/>
                </a:solidFill>
                <a:latin typeface="Arial" panose="020B0604020202020204" pitchFamily="34" charset="0"/>
              </a:rPr>
              <a:t>, </a:t>
            </a:r>
            <a:r>
              <a:rPr lang="fr-FR" sz="800" dirty="0">
                <a:solidFill>
                  <a:srgbClr val="000000"/>
                </a:solidFill>
                <a:latin typeface="Arial" panose="020B0604020202020204" pitchFamily="34" charset="0"/>
                <a:hlinkClick r:id="rId27"/>
              </a:rPr>
              <a:t>Bloomberg on </a:t>
            </a:r>
            <a:r>
              <a:rPr lang="fr-FR" sz="800" dirty="0" err="1">
                <a:solidFill>
                  <a:srgbClr val="000000"/>
                </a:solidFill>
                <a:latin typeface="Arial" panose="020B0604020202020204" pitchFamily="34" charset="0"/>
                <a:hlinkClick r:id="rId27"/>
              </a:rPr>
              <a:t>Sinopharm</a:t>
            </a:r>
            <a:r>
              <a:rPr lang="fr-FR" sz="800" dirty="0">
                <a:solidFill>
                  <a:srgbClr val="000000"/>
                </a:solidFill>
                <a:latin typeface="Arial" panose="020B0604020202020204" pitchFamily="34" charset="0"/>
              </a:rPr>
              <a:t>, </a:t>
            </a:r>
            <a:r>
              <a:rPr lang="fr-FR" sz="800" dirty="0" err="1">
                <a:solidFill>
                  <a:srgbClr val="000000"/>
                </a:solidFill>
                <a:latin typeface="Arial" panose="020B0604020202020204" pitchFamily="34" charset="0"/>
                <a:hlinkClick r:id="rId18"/>
              </a:rPr>
              <a:t>Novavax</a:t>
            </a:r>
            <a:r>
              <a:rPr lang="fr-FR" sz="800" dirty="0">
                <a:solidFill>
                  <a:srgbClr val="000000"/>
                </a:solidFill>
                <a:latin typeface="Arial" panose="020B0604020202020204" pitchFamily="34" charset="0"/>
                <a:hlinkClick r:id="rId18"/>
              </a:rPr>
              <a:t> </a:t>
            </a:r>
            <a:r>
              <a:rPr lang="fr-FR" sz="800" dirty="0" err="1">
                <a:solidFill>
                  <a:srgbClr val="000000"/>
                </a:solidFill>
                <a:latin typeface="Arial" panose="020B0604020202020204" pitchFamily="34" charset="0"/>
                <a:hlinkClick r:id="rId18"/>
              </a:rPr>
              <a:t>website</a:t>
            </a:r>
            <a:r>
              <a:rPr lang="fr-FR" sz="800" dirty="0">
                <a:solidFill>
                  <a:srgbClr val="000000"/>
                </a:solidFill>
                <a:latin typeface="Arial" panose="020B0604020202020204" pitchFamily="34" charset="0"/>
              </a:rPr>
              <a:t>, </a:t>
            </a:r>
            <a:r>
              <a:rPr lang="fr-FR" sz="800" dirty="0">
                <a:solidFill>
                  <a:srgbClr val="000000"/>
                </a:solidFill>
                <a:latin typeface="Arial" panose="020B0604020202020204" pitchFamily="34" charset="0"/>
                <a:hlinkClick r:id="rId28"/>
              </a:rPr>
              <a:t>J&amp;J </a:t>
            </a:r>
            <a:r>
              <a:rPr lang="fr-FR" sz="800" dirty="0" err="1">
                <a:solidFill>
                  <a:srgbClr val="000000"/>
                </a:solidFill>
                <a:latin typeface="Arial" panose="020B0604020202020204" pitchFamily="34" charset="0"/>
                <a:hlinkClick r:id="rId28"/>
              </a:rPr>
              <a:t>website</a:t>
            </a:r>
            <a:r>
              <a:rPr lang="fr-FR" sz="800" dirty="0">
                <a:solidFill>
                  <a:srgbClr val="000000"/>
                </a:solidFill>
                <a:latin typeface="Arial" panose="020B0604020202020204" pitchFamily="34" charset="0"/>
              </a:rPr>
              <a:t> </a:t>
            </a:r>
            <a:endParaRPr lang="en-GB" sz="800" dirty="0">
              <a:solidFill>
                <a:srgbClr val="000000"/>
              </a:solidFill>
              <a:latin typeface="Arial" panose="020B0604020202020204" pitchFamily="34" charset="0"/>
            </a:endParaRPr>
          </a:p>
        </p:txBody>
      </p:sp>
      <p:sp>
        <p:nvSpPr>
          <p:cNvPr id="3" name="Rectangle 2">
            <a:extLst>
              <a:ext uri="{FF2B5EF4-FFF2-40B4-BE49-F238E27FC236}">
                <a16:creationId xmlns:a16="http://schemas.microsoft.com/office/drawing/2014/main" id="{7EB4B432-4BC8-764C-BCC5-03A68BB2D850}"/>
              </a:ext>
            </a:extLst>
          </p:cNvPr>
          <p:cNvSpPr/>
          <p:nvPr/>
        </p:nvSpPr>
        <p:spPr>
          <a:xfrm>
            <a:off x="4762500" y="3173817"/>
            <a:ext cx="6544597" cy="562550"/>
          </a:xfrm>
          <a:prstGeom prst="rect">
            <a:avLst/>
          </a:prstGeom>
          <a:noFill/>
          <a:ln w="38100" cap="sq">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CH" sz="1600" dirty="0" err="1">
              <a:solidFill>
                <a:schemeClr val="bg1"/>
              </a:solidFill>
            </a:endParaRPr>
          </a:p>
        </p:txBody>
      </p:sp>
      <p:sp>
        <p:nvSpPr>
          <p:cNvPr id="29" name="Rectangle 28">
            <a:extLst>
              <a:ext uri="{FF2B5EF4-FFF2-40B4-BE49-F238E27FC236}">
                <a16:creationId xmlns:a16="http://schemas.microsoft.com/office/drawing/2014/main" id="{0BA82C5D-29C9-EA4C-9FBE-51EC2DF8C9E0}"/>
              </a:ext>
            </a:extLst>
          </p:cNvPr>
          <p:cNvSpPr/>
          <p:nvPr/>
        </p:nvSpPr>
        <p:spPr>
          <a:xfrm>
            <a:off x="10860943" y="-2588"/>
            <a:ext cx="1331057" cy="391521"/>
          </a:xfrm>
          <a:prstGeom prst="rect">
            <a:avLst/>
          </a:prstGeom>
          <a:solidFill>
            <a:srgbClr val="0070C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CH" sz="1200" dirty="0">
                <a:solidFill>
                  <a:schemeClr val="bg1"/>
                </a:solidFill>
              </a:rPr>
              <a:t>Pre-Read Only</a:t>
            </a:r>
          </a:p>
        </p:txBody>
      </p:sp>
    </p:spTree>
    <p:extLst>
      <p:ext uri="{BB962C8B-B14F-4D97-AF65-F5344CB8AC3E}">
        <p14:creationId xmlns:p14="http://schemas.microsoft.com/office/powerpoint/2010/main" val="295558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7B4F8A-6B5E-FF48-89D7-7370E18ACD37}"/>
              </a:ext>
            </a:extLst>
          </p:cNvPr>
          <p:cNvSpPr>
            <a:spLocks noGrp="1"/>
          </p:cNvSpPr>
          <p:nvPr>
            <p:ph sz="quarter" idx="13"/>
          </p:nvPr>
        </p:nvSpPr>
        <p:spPr/>
        <p:txBody>
          <a:bodyPr/>
          <a:lstStyle/>
          <a:p>
            <a:r>
              <a:rPr lang="en-US" sz="3600" dirty="0"/>
              <a:t>Suppressing the virus through existing public health measures, as well as scaling up vaccine manufacturing and rolling out the vaccine as quickly as possible will be critical.</a:t>
            </a:r>
          </a:p>
          <a:p>
            <a:r>
              <a:rPr lang="en-US" sz="3600" dirty="0"/>
              <a:t>Coordinated action on strain surveillance, collaboration among vaccine development, research and vaccine manufactures along with access to vaccines by all countries are essential for getting ahead of the virus</a:t>
            </a:r>
            <a:r>
              <a:rPr lang="en-US" dirty="0"/>
              <a:t>.</a:t>
            </a:r>
            <a:endParaRPr lang="en-SR" dirty="0"/>
          </a:p>
        </p:txBody>
      </p:sp>
      <p:sp>
        <p:nvSpPr>
          <p:cNvPr id="3" name="Title 2">
            <a:extLst>
              <a:ext uri="{FF2B5EF4-FFF2-40B4-BE49-F238E27FC236}">
                <a16:creationId xmlns:a16="http://schemas.microsoft.com/office/drawing/2014/main" id="{247678B1-E883-E74F-84AB-F9D5D0DD7540}"/>
              </a:ext>
            </a:extLst>
          </p:cNvPr>
          <p:cNvSpPr>
            <a:spLocks noGrp="1"/>
          </p:cNvSpPr>
          <p:nvPr>
            <p:ph type="title"/>
          </p:nvPr>
        </p:nvSpPr>
        <p:spPr/>
        <p:txBody>
          <a:bodyPr>
            <a:normAutofit fontScale="90000"/>
          </a:bodyPr>
          <a:lstStyle/>
          <a:p>
            <a:r>
              <a:rPr lang="en-US" dirty="0"/>
              <a:t>Variants are concerning and demonstrate the importance of collective action</a:t>
            </a:r>
            <a:endParaRPr lang="en-SR" dirty="0"/>
          </a:p>
        </p:txBody>
      </p:sp>
    </p:spTree>
    <p:extLst>
      <p:ext uri="{BB962C8B-B14F-4D97-AF65-F5344CB8AC3E}">
        <p14:creationId xmlns:p14="http://schemas.microsoft.com/office/powerpoint/2010/main" val="7953305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9A5E2F-E859-EC4E-AC6A-1075EFD7309B}"/>
              </a:ext>
            </a:extLst>
          </p:cNvPr>
          <p:cNvSpPr>
            <a:spLocks noGrp="1"/>
          </p:cNvSpPr>
          <p:nvPr>
            <p:ph type="sldNum" sz="quarter" idx="12"/>
          </p:nvPr>
        </p:nvSpPr>
        <p:spPr/>
        <p:txBody>
          <a:bodyPr/>
          <a:lstStyle/>
          <a:p>
            <a:fld id="{6D22F896-40B5-4ADD-8801-0D06FADFA095}" type="slidenum">
              <a:rPr lang="en-US" smtClean="0"/>
              <a:pPr/>
              <a:t>42</a:t>
            </a:fld>
            <a:endParaRPr lang="en-US" dirty="0"/>
          </a:p>
        </p:txBody>
      </p:sp>
      <p:sp>
        <p:nvSpPr>
          <p:cNvPr id="4" name="Title 3">
            <a:extLst>
              <a:ext uri="{FF2B5EF4-FFF2-40B4-BE49-F238E27FC236}">
                <a16:creationId xmlns:a16="http://schemas.microsoft.com/office/drawing/2014/main" id="{20B86717-A1E0-9948-9199-A7D976310604}"/>
              </a:ext>
            </a:extLst>
          </p:cNvPr>
          <p:cNvSpPr>
            <a:spLocks noGrp="1"/>
          </p:cNvSpPr>
          <p:nvPr>
            <p:ph type="title"/>
          </p:nvPr>
        </p:nvSpPr>
        <p:spPr>
          <a:xfrm>
            <a:off x="1543686" y="337573"/>
            <a:ext cx="9077143" cy="1004505"/>
          </a:xfrm>
        </p:spPr>
        <p:txBody>
          <a:bodyPr>
            <a:normAutofit fontScale="90000"/>
          </a:bodyPr>
          <a:lstStyle/>
          <a:p>
            <a:pPr algn="ctr"/>
            <a:r>
              <a:rPr lang="en-CH" sz="4700" dirty="0">
                <a:solidFill>
                  <a:srgbClr val="F56433"/>
                </a:solidFill>
              </a:rPr>
              <a:t>COVID-19 protective measures</a:t>
            </a:r>
            <a:br>
              <a:rPr lang="en-CH" sz="3300" dirty="0">
                <a:solidFill>
                  <a:schemeClr val="tx2"/>
                </a:solidFill>
              </a:rPr>
            </a:br>
            <a:r>
              <a:rPr lang="en-CH" b="0" dirty="0">
                <a:solidFill>
                  <a:schemeClr val="tx2"/>
                </a:solidFill>
              </a:rPr>
              <a:t>Protect yourself &amp; others</a:t>
            </a:r>
          </a:p>
        </p:txBody>
      </p:sp>
      <p:sp>
        <p:nvSpPr>
          <p:cNvPr id="5" name="Content Placeholder 1">
            <a:extLst>
              <a:ext uri="{FF2B5EF4-FFF2-40B4-BE49-F238E27FC236}">
                <a16:creationId xmlns:a16="http://schemas.microsoft.com/office/drawing/2014/main" id="{3B080BCB-1F5A-9D40-B539-F49927DBD654}"/>
              </a:ext>
            </a:extLst>
          </p:cNvPr>
          <p:cNvSpPr txBox="1">
            <a:spLocks/>
          </p:cNvSpPr>
          <p:nvPr/>
        </p:nvSpPr>
        <p:spPr>
          <a:xfrm>
            <a:off x="8037917" y="3223157"/>
            <a:ext cx="1945343" cy="57182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9E1F63"/>
              </a:buClr>
              <a:buFont typeface="Arial" panose="020B0604020202020204" pitchFamily="34" charset="0"/>
              <a:buChar char="•"/>
              <a:defRPr sz="2000" b="1" kern="1200" cap="none" baseline="0">
                <a:solidFill>
                  <a:schemeClr val="tx1"/>
                </a:solidFill>
                <a:effectLst/>
                <a:latin typeface="Myriad Pro Light" panose="020B0403030403020204" pitchFamily="34" charset="0"/>
                <a:ea typeface="+mn-ea"/>
                <a:cs typeface="+mn-cs"/>
              </a:defRPr>
            </a:lvl1pPr>
            <a:lvl2pPr marL="685800" indent="-228600" algn="l" defTabSz="914400" rtl="0" eaLnBrk="1" latinLnBrk="0" hangingPunct="1">
              <a:lnSpc>
                <a:spcPct val="100000"/>
              </a:lnSpc>
              <a:spcBef>
                <a:spcPts val="500"/>
              </a:spcBef>
              <a:buClr>
                <a:srgbClr val="9E1F63"/>
              </a:buClr>
              <a:buSzPct val="85000"/>
              <a:buFont typeface="Wingdings" charset="2"/>
              <a:buChar char="Ø"/>
              <a:defRPr sz="1800" kern="1200" cap="none" baseline="0">
                <a:solidFill>
                  <a:schemeClr val="tx1">
                    <a:lumMod val="65000"/>
                    <a:lumOff val="35000"/>
                  </a:schemeClr>
                </a:solidFill>
                <a:effectLst/>
                <a:latin typeface="Myriad Pro Light" panose="020B0403030403020204" pitchFamily="34" charset="0"/>
                <a:ea typeface="+mn-ea"/>
                <a:cs typeface="+mn-cs"/>
              </a:defRPr>
            </a:lvl2pPr>
            <a:lvl3pPr marL="1143000" indent="-228600" algn="l" defTabSz="914400" rtl="0" eaLnBrk="1" latinLnBrk="0" hangingPunct="1">
              <a:lnSpc>
                <a:spcPct val="100000"/>
              </a:lnSpc>
              <a:spcBef>
                <a:spcPts val="500"/>
              </a:spcBef>
              <a:buClr>
                <a:schemeClr val="tx1">
                  <a:lumMod val="50000"/>
                  <a:lumOff val="50000"/>
                </a:schemeClr>
              </a:buClr>
              <a:buSzPct val="80000"/>
              <a:buFont typeface="Arial" panose="020B0604020202020204" pitchFamily="34" charset="0"/>
              <a:buChar char="•"/>
              <a:defRPr sz="1600" kern="1200" cap="none" baseline="0">
                <a:solidFill>
                  <a:schemeClr val="tx1"/>
                </a:solidFill>
                <a:effectLst/>
                <a:latin typeface="Myriad Pro Light" panose="020B0403030403020204" pitchFamily="34" charset="0"/>
                <a:ea typeface="+mn-ea"/>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cap="none" baseline="0">
                <a:solidFill>
                  <a:schemeClr val="tx1"/>
                </a:solidFill>
                <a:effectLst/>
                <a:latin typeface="Myriad Pro Light" panose="020B0403030403020204" pitchFamily="34" charset="0"/>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cap="none" baseline="0">
                <a:solidFill>
                  <a:schemeClr val="tx1"/>
                </a:solidFill>
                <a:effectLst/>
                <a:latin typeface="Myriad Pro Light" panose="020B0403030403020204" pitchFamily="34" charset="0"/>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ts val="1340"/>
              </a:lnSpc>
              <a:buNone/>
            </a:pPr>
            <a:r>
              <a:rPr lang="en-GB" sz="1600" b="0" spc="-20" dirty="0">
                <a:solidFill>
                  <a:srgbClr val="F56433"/>
                </a:solidFill>
                <a:latin typeface="Calibri" panose="020F0502020204030204" pitchFamily="34" charset="0"/>
                <a:cs typeface="Calibri" panose="020F0502020204030204" pitchFamily="34" charset="0"/>
              </a:rPr>
              <a:t>Cough &amp; sneeze into your elbow</a:t>
            </a:r>
          </a:p>
        </p:txBody>
      </p:sp>
      <p:pic>
        <p:nvPicPr>
          <p:cNvPr id="6" name="Picture 5">
            <a:extLst>
              <a:ext uri="{FF2B5EF4-FFF2-40B4-BE49-F238E27FC236}">
                <a16:creationId xmlns:a16="http://schemas.microsoft.com/office/drawing/2014/main" id="{F0851578-5F83-CB46-985E-45FEA9D00C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81675" y="1351150"/>
            <a:ext cx="1857829" cy="1857829"/>
          </a:xfrm>
          <a:prstGeom prst="rect">
            <a:avLst/>
          </a:prstGeom>
        </p:spPr>
      </p:pic>
      <p:pic>
        <p:nvPicPr>
          <p:cNvPr id="7" name="Picture 6">
            <a:extLst>
              <a:ext uri="{FF2B5EF4-FFF2-40B4-BE49-F238E27FC236}">
                <a16:creationId xmlns:a16="http://schemas.microsoft.com/office/drawing/2014/main" id="{7B9351C8-C434-D942-9CAE-1920B1ACC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9170" y="1477048"/>
            <a:ext cx="1712255" cy="1712255"/>
          </a:xfrm>
          <a:prstGeom prst="rect">
            <a:avLst/>
          </a:prstGeom>
        </p:spPr>
      </p:pic>
      <p:sp>
        <p:nvSpPr>
          <p:cNvPr id="8" name="Content Placeholder 1">
            <a:extLst>
              <a:ext uri="{FF2B5EF4-FFF2-40B4-BE49-F238E27FC236}">
                <a16:creationId xmlns:a16="http://schemas.microsoft.com/office/drawing/2014/main" id="{61EADF03-25D9-0242-B5A1-73E846259192}"/>
              </a:ext>
            </a:extLst>
          </p:cNvPr>
          <p:cNvSpPr txBox="1">
            <a:spLocks/>
          </p:cNvSpPr>
          <p:nvPr/>
        </p:nvSpPr>
        <p:spPr>
          <a:xfrm>
            <a:off x="6729654" y="5287533"/>
            <a:ext cx="1945343" cy="39905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9E1F63"/>
              </a:buClr>
              <a:buFont typeface="Arial" panose="020B0604020202020204" pitchFamily="34" charset="0"/>
              <a:buChar char="•"/>
              <a:defRPr sz="2000" b="1" kern="1200" cap="none" baseline="0">
                <a:solidFill>
                  <a:schemeClr val="tx1"/>
                </a:solidFill>
                <a:effectLst/>
                <a:latin typeface="Myriad Pro Light" panose="020B0403030403020204" pitchFamily="34" charset="0"/>
                <a:ea typeface="+mn-ea"/>
                <a:cs typeface="+mn-cs"/>
              </a:defRPr>
            </a:lvl1pPr>
            <a:lvl2pPr marL="685800" indent="-228600" algn="l" defTabSz="914400" rtl="0" eaLnBrk="1" latinLnBrk="0" hangingPunct="1">
              <a:lnSpc>
                <a:spcPct val="100000"/>
              </a:lnSpc>
              <a:spcBef>
                <a:spcPts val="500"/>
              </a:spcBef>
              <a:buClr>
                <a:srgbClr val="9E1F63"/>
              </a:buClr>
              <a:buSzPct val="85000"/>
              <a:buFont typeface="Wingdings" charset="2"/>
              <a:buChar char="Ø"/>
              <a:defRPr sz="1800" kern="1200" cap="none" baseline="0">
                <a:solidFill>
                  <a:schemeClr val="tx1">
                    <a:lumMod val="65000"/>
                    <a:lumOff val="35000"/>
                  </a:schemeClr>
                </a:solidFill>
                <a:effectLst/>
                <a:latin typeface="Myriad Pro Light" panose="020B0403030403020204" pitchFamily="34" charset="0"/>
                <a:ea typeface="+mn-ea"/>
                <a:cs typeface="+mn-cs"/>
              </a:defRPr>
            </a:lvl2pPr>
            <a:lvl3pPr marL="1143000" indent="-228600" algn="l" defTabSz="914400" rtl="0" eaLnBrk="1" latinLnBrk="0" hangingPunct="1">
              <a:lnSpc>
                <a:spcPct val="100000"/>
              </a:lnSpc>
              <a:spcBef>
                <a:spcPts val="500"/>
              </a:spcBef>
              <a:buClr>
                <a:schemeClr val="tx1">
                  <a:lumMod val="50000"/>
                  <a:lumOff val="50000"/>
                </a:schemeClr>
              </a:buClr>
              <a:buSzPct val="80000"/>
              <a:buFont typeface="Arial" panose="020B0604020202020204" pitchFamily="34" charset="0"/>
              <a:buChar char="•"/>
              <a:defRPr sz="1600" kern="1200" cap="none" baseline="0">
                <a:solidFill>
                  <a:schemeClr val="tx1"/>
                </a:solidFill>
                <a:effectLst/>
                <a:latin typeface="Myriad Pro Light" panose="020B0403030403020204" pitchFamily="34" charset="0"/>
                <a:ea typeface="+mn-ea"/>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cap="none" baseline="0">
                <a:solidFill>
                  <a:schemeClr val="tx1"/>
                </a:solidFill>
                <a:effectLst/>
                <a:latin typeface="Myriad Pro Light" panose="020B0403030403020204" pitchFamily="34" charset="0"/>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cap="none" baseline="0">
                <a:solidFill>
                  <a:schemeClr val="tx1"/>
                </a:solidFill>
                <a:effectLst/>
                <a:latin typeface="Myriad Pro Light" panose="020B0403030403020204" pitchFamily="34" charset="0"/>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ts val="1340"/>
              </a:lnSpc>
              <a:buNone/>
            </a:pPr>
            <a:r>
              <a:rPr lang="en-GB" sz="1600" b="0" spc="-20" dirty="0">
                <a:solidFill>
                  <a:srgbClr val="F56433"/>
                </a:solidFill>
                <a:latin typeface="Calibri" panose="020F0502020204030204" pitchFamily="34" charset="0"/>
                <a:cs typeface="Calibri" panose="020F0502020204030204" pitchFamily="34" charset="0"/>
              </a:rPr>
              <a:t>Wear a mask</a:t>
            </a:r>
          </a:p>
        </p:txBody>
      </p:sp>
      <p:pic>
        <p:nvPicPr>
          <p:cNvPr id="9" name="Picture 8">
            <a:extLst>
              <a:ext uri="{FF2B5EF4-FFF2-40B4-BE49-F238E27FC236}">
                <a16:creationId xmlns:a16="http://schemas.microsoft.com/office/drawing/2014/main" id="{B0431282-57B1-524F-978B-1C7E4F9839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3488" y="3527634"/>
            <a:ext cx="1959429" cy="1959429"/>
          </a:xfrm>
          <a:prstGeom prst="rect">
            <a:avLst/>
          </a:prstGeom>
        </p:spPr>
      </p:pic>
      <p:pic>
        <p:nvPicPr>
          <p:cNvPr id="10" name="Picture 9">
            <a:extLst>
              <a:ext uri="{FF2B5EF4-FFF2-40B4-BE49-F238E27FC236}">
                <a16:creationId xmlns:a16="http://schemas.microsoft.com/office/drawing/2014/main" id="{5D75FAE0-E879-704F-AAB6-552C5E89DB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1278" y="1351150"/>
            <a:ext cx="1945343" cy="1945343"/>
          </a:xfrm>
          <a:prstGeom prst="rect">
            <a:avLst/>
          </a:prstGeom>
        </p:spPr>
      </p:pic>
      <p:pic>
        <p:nvPicPr>
          <p:cNvPr id="11" name="Picture 10">
            <a:extLst>
              <a:ext uri="{FF2B5EF4-FFF2-40B4-BE49-F238E27FC236}">
                <a16:creationId xmlns:a16="http://schemas.microsoft.com/office/drawing/2014/main" id="{C25B6797-C398-9E40-B7F1-D662913D5C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33352" y="3527634"/>
            <a:ext cx="1857829" cy="1857829"/>
          </a:xfrm>
          <a:prstGeom prst="rect">
            <a:avLst/>
          </a:prstGeom>
        </p:spPr>
      </p:pic>
      <p:sp>
        <p:nvSpPr>
          <p:cNvPr id="12" name="Content Placeholder 1">
            <a:extLst>
              <a:ext uri="{FF2B5EF4-FFF2-40B4-BE49-F238E27FC236}">
                <a16:creationId xmlns:a16="http://schemas.microsoft.com/office/drawing/2014/main" id="{E05D18BC-67B5-8441-A9B5-F54B75A5FEF7}"/>
              </a:ext>
            </a:extLst>
          </p:cNvPr>
          <p:cNvSpPr txBox="1">
            <a:spLocks/>
          </p:cNvSpPr>
          <p:nvPr/>
        </p:nvSpPr>
        <p:spPr>
          <a:xfrm>
            <a:off x="1752625" y="3146652"/>
            <a:ext cx="1945343" cy="35524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9E1F63"/>
              </a:buClr>
              <a:buFont typeface="Arial" panose="020B0604020202020204" pitchFamily="34" charset="0"/>
              <a:buChar char="•"/>
              <a:defRPr sz="2000" b="1" kern="1200" cap="none" baseline="0">
                <a:solidFill>
                  <a:schemeClr val="tx1"/>
                </a:solidFill>
                <a:effectLst/>
                <a:latin typeface="Myriad Pro Light" panose="020B0403030403020204" pitchFamily="34" charset="0"/>
                <a:ea typeface="+mn-ea"/>
                <a:cs typeface="+mn-cs"/>
              </a:defRPr>
            </a:lvl1pPr>
            <a:lvl2pPr marL="685800" indent="-228600" algn="l" defTabSz="914400" rtl="0" eaLnBrk="1" latinLnBrk="0" hangingPunct="1">
              <a:lnSpc>
                <a:spcPct val="100000"/>
              </a:lnSpc>
              <a:spcBef>
                <a:spcPts val="500"/>
              </a:spcBef>
              <a:buClr>
                <a:srgbClr val="9E1F63"/>
              </a:buClr>
              <a:buSzPct val="85000"/>
              <a:buFont typeface="Wingdings" charset="2"/>
              <a:buChar char="Ø"/>
              <a:defRPr sz="1800" kern="1200" cap="none" baseline="0">
                <a:solidFill>
                  <a:schemeClr val="tx1">
                    <a:lumMod val="65000"/>
                    <a:lumOff val="35000"/>
                  </a:schemeClr>
                </a:solidFill>
                <a:effectLst/>
                <a:latin typeface="Myriad Pro Light" panose="020B0403030403020204" pitchFamily="34" charset="0"/>
                <a:ea typeface="+mn-ea"/>
                <a:cs typeface="+mn-cs"/>
              </a:defRPr>
            </a:lvl2pPr>
            <a:lvl3pPr marL="1143000" indent="-228600" algn="l" defTabSz="914400" rtl="0" eaLnBrk="1" latinLnBrk="0" hangingPunct="1">
              <a:lnSpc>
                <a:spcPct val="100000"/>
              </a:lnSpc>
              <a:spcBef>
                <a:spcPts val="500"/>
              </a:spcBef>
              <a:buClr>
                <a:schemeClr val="tx1">
                  <a:lumMod val="50000"/>
                  <a:lumOff val="50000"/>
                </a:schemeClr>
              </a:buClr>
              <a:buSzPct val="80000"/>
              <a:buFont typeface="Arial" panose="020B0604020202020204" pitchFamily="34" charset="0"/>
              <a:buChar char="•"/>
              <a:defRPr sz="1600" kern="1200" cap="none" baseline="0">
                <a:solidFill>
                  <a:schemeClr val="tx1"/>
                </a:solidFill>
                <a:effectLst/>
                <a:latin typeface="Myriad Pro Light" panose="020B0403030403020204" pitchFamily="34" charset="0"/>
                <a:ea typeface="+mn-ea"/>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cap="none" baseline="0">
                <a:solidFill>
                  <a:schemeClr val="tx1"/>
                </a:solidFill>
                <a:effectLst/>
                <a:latin typeface="Myriad Pro Light" panose="020B0403030403020204" pitchFamily="34" charset="0"/>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cap="none" baseline="0">
                <a:solidFill>
                  <a:schemeClr val="tx1"/>
                </a:solidFill>
                <a:effectLst/>
                <a:latin typeface="Myriad Pro Light" panose="020B0403030403020204" pitchFamily="34" charset="0"/>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ts val="1340"/>
              </a:lnSpc>
              <a:buNone/>
            </a:pPr>
            <a:r>
              <a:rPr lang="en-GB" sz="1600" b="0" spc="-20" dirty="0">
                <a:solidFill>
                  <a:srgbClr val="F56433"/>
                </a:solidFill>
                <a:latin typeface="Calibri" panose="020F0502020204030204" pitchFamily="34" charset="0"/>
                <a:cs typeface="Calibri" panose="020F0502020204030204" pitchFamily="34" charset="0"/>
              </a:rPr>
              <a:t>Keep your distance</a:t>
            </a:r>
          </a:p>
        </p:txBody>
      </p:sp>
      <p:sp>
        <p:nvSpPr>
          <p:cNvPr id="13" name="Content Placeholder 1">
            <a:extLst>
              <a:ext uri="{FF2B5EF4-FFF2-40B4-BE49-F238E27FC236}">
                <a16:creationId xmlns:a16="http://schemas.microsoft.com/office/drawing/2014/main" id="{B967A10E-D6FA-024B-868A-8F394CE9E46E}"/>
              </a:ext>
            </a:extLst>
          </p:cNvPr>
          <p:cNvSpPr txBox="1">
            <a:spLocks/>
          </p:cNvSpPr>
          <p:nvPr/>
        </p:nvSpPr>
        <p:spPr>
          <a:xfrm>
            <a:off x="5053157" y="3099586"/>
            <a:ext cx="1945343" cy="57182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9E1F63"/>
              </a:buClr>
              <a:buFont typeface="Arial" panose="020B0604020202020204" pitchFamily="34" charset="0"/>
              <a:buChar char="•"/>
              <a:defRPr sz="2000" b="1" kern="1200" cap="none" baseline="0">
                <a:solidFill>
                  <a:schemeClr val="tx1"/>
                </a:solidFill>
                <a:effectLst/>
                <a:latin typeface="Myriad Pro Light" panose="020B0403030403020204" pitchFamily="34" charset="0"/>
                <a:ea typeface="+mn-ea"/>
                <a:cs typeface="+mn-cs"/>
              </a:defRPr>
            </a:lvl1pPr>
            <a:lvl2pPr marL="685800" indent="-228600" algn="l" defTabSz="914400" rtl="0" eaLnBrk="1" latinLnBrk="0" hangingPunct="1">
              <a:lnSpc>
                <a:spcPct val="100000"/>
              </a:lnSpc>
              <a:spcBef>
                <a:spcPts val="500"/>
              </a:spcBef>
              <a:buClr>
                <a:srgbClr val="9E1F63"/>
              </a:buClr>
              <a:buSzPct val="85000"/>
              <a:buFont typeface="Wingdings" charset="2"/>
              <a:buChar char="Ø"/>
              <a:defRPr sz="1800" kern="1200" cap="none" baseline="0">
                <a:solidFill>
                  <a:schemeClr val="tx1">
                    <a:lumMod val="65000"/>
                    <a:lumOff val="35000"/>
                  </a:schemeClr>
                </a:solidFill>
                <a:effectLst/>
                <a:latin typeface="Myriad Pro Light" panose="020B0403030403020204" pitchFamily="34" charset="0"/>
                <a:ea typeface="+mn-ea"/>
                <a:cs typeface="+mn-cs"/>
              </a:defRPr>
            </a:lvl2pPr>
            <a:lvl3pPr marL="1143000" indent="-228600" algn="l" defTabSz="914400" rtl="0" eaLnBrk="1" latinLnBrk="0" hangingPunct="1">
              <a:lnSpc>
                <a:spcPct val="100000"/>
              </a:lnSpc>
              <a:spcBef>
                <a:spcPts val="500"/>
              </a:spcBef>
              <a:buClr>
                <a:schemeClr val="tx1">
                  <a:lumMod val="50000"/>
                  <a:lumOff val="50000"/>
                </a:schemeClr>
              </a:buClr>
              <a:buSzPct val="80000"/>
              <a:buFont typeface="Arial" panose="020B0604020202020204" pitchFamily="34" charset="0"/>
              <a:buChar char="•"/>
              <a:defRPr sz="1600" kern="1200" cap="none" baseline="0">
                <a:solidFill>
                  <a:schemeClr val="tx1"/>
                </a:solidFill>
                <a:effectLst/>
                <a:latin typeface="Myriad Pro Light" panose="020B0403030403020204" pitchFamily="34" charset="0"/>
                <a:ea typeface="+mn-ea"/>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cap="none" baseline="0">
                <a:solidFill>
                  <a:schemeClr val="tx1"/>
                </a:solidFill>
                <a:effectLst/>
                <a:latin typeface="Myriad Pro Light" panose="020B0403030403020204" pitchFamily="34" charset="0"/>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cap="none" baseline="0">
                <a:solidFill>
                  <a:schemeClr val="tx1"/>
                </a:solidFill>
                <a:effectLst/>
                <a:latin typeface="Myriad Pro Light" panose="020B0403030403020204" pitchFamily="34" charset="0"/>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ts val="1340"/>
              </a:lnSpc>
              <a:buNone/>
            </a:pPr>
            <a:r>
              <a:rPr lang="en-GB" sz="1600" b="0" spc="-20" dirty="0">
                <a:solidFill>
                  <a:srgbClr val="F56433"/>
                </a:solidFill>
                <a:latin typeface="Calibri" panose="020F0502020204030204" pitchFamily="34" charset="0"/>
                <a:cs typeface="Calibri" panose="020F0502020204030204" pitchFamily="34" charset="0"/>
              </a:rPr>
              <a:t>Wash your hands frequently</a:t>
            </a:r>
          </a:p>
        </p:txBody>
      </p:sp>
      <p:sp>
        <p:nvSpPr>
          <p:cNvPr id="14" name="Content Placeholder 1">
            <a:extLst>
              <a:ext uri="{FF2B5EF4-FFF2-40B4-BE49-F238E27FC236}">
                <a16:creationId xmlns:a16="http://schemas.microsoft.com/office/drawing/2014/main" id="{5751B789-70AA-D84C-901A-5488DD8C52E5}"/>
              </a:ext>
            </a:extLst>
          </p:cNvPr>
          <p:cNvSpPr txBox="1">
            <a:spLocks/>
          </p:cNvSpPr>
          <p:nvPr/>
        </p:nvSpPr>
        <p:spPr>
          <a:xfrm>
            <a:off x="3107814" y="5179566"/>
            <a:ext cx="1945343" cy="57182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rgbClr val="9E1F63"/>
              </a:buClr>
              <a:buFont typeface="Arial" panose="020B0604020202020204" pitchFamily="34" charset="0"/>
              <a:buChar char="•"/>
              <a:defRPr sz="2000" b="1" kern="1200" cap="none" baseline="0">
                <a:solidFill>
                  <a:schemeClr val="tx1"/>
                </a:solidFill>
                <a:effectLst/>
                <a:latin typeface="Myriad Pro Light" panose="020B0403030403020204" pitchFamily="34" charset="0"/>
                <a:ea typeface="+mn-ea"/>
                <a:cs typeface="+mn-cs"/>
              </a:defRPr>
            </a:lvl1pPr>
            <a:lvl2pPr marL="685800" indent="-228600" algn="l" defTabSz="914400" rtl="0" eaLnBrk="1" latinLnBrk="0" hangingPunct="1">
              <a:lnSpc>
                <a:spcPct val="100000"/>
              </a:lnSpc>
              <a:spcBef>
                <a:spcPts val="500"/>
              </a:spcBef>
              <a:buClr>
                <a:srgbClr val="9E1F63"/>
              </a:buClr>
              <a:buSzPct val="85000"/>
              <a:buFont typeface="Wingdings" charset="2"/>
              <a:buChar char="Ø"/>
              <a:defRPr sz="1800" kern="1200" cap="none" baseline="0">
                <a:solidFill>
                  <a:schemeClr val="tx1">
                    <a:lumMod val="65000"/>
                    <a:lumOff val="35000"/>
                  </a:schemeClr>
                </a:solidFill>
                <a:effectLst/>
                <a:latin typeface="Myriad Pro Light" panose="020B0403030403020204" pitchFamily="34" charset="0"/>
                <a:ea typeface="+mn-ea"/>
                <a:cs typeface="+mn-cs"/>
              </a:defRPr>
            </a:lvl2pPr>
            <a:lvl3pPr marL="1143000" indent="-228600" algn="l" defTabSz="914400" rtl="0" eaLnBrk="1" latinLnBrk="0" hangingPunct="1">
              <a:lnSpc>
                <a:spcPct val="100000"/>
              </a:lnSpc>
              <a:spcBef>
                <a:spcPts val="500"/>
              </a:spcBef>
              <a:buClr>
                <a:schemeClr val="tx1">
                  <a:lumMod val="50000"/>
                  <a:lumOff val="50000"/>
                </a:schemeClr>
              </a:buClr>
              <a:buSzPct val="80000"/>
              <a:buFont typeface="Arial" panose="020B0604020202020204" pitchFamily="34" charset="0"/>
              <a:buChar char="•"/>
              <a:defRPr sz="1600" kern="1200" cap="none" baseline="0">
                <a:solidFill>
                  <a:schemeClr val="tx1"/>
                </a:solidFill>
                <a:effectLst/>
                <a:latin typeface="Myriad Pro Light" panose="020B0403030403020204" pitchFamily="34" charset="0"/>
                <a:ea typeface="+mn-ea"/>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cap="none" baseline="0">
                <a:solidFill>
                  <a:schemeClr val="tx1"/>
                </a:solidFill>
                <a:effectLst/>
                <a:latin typeface="Myriad Pro Light" panose="020B0403030403020204" pitchFamily="34" charset="0"/>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cap="none" baseline="0">
                <a:solidFill>
                  <a:schemeClr val="tx1"/>
                </a:solidFill>
                <a:effectLst/>
                <a:latin typeface="Myriad Pro Light" panose="020B0403030403020204" pitchFamily="34" charset="0"/>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ts val="1340"/>
              </a:lnSpc>
              <a:buNone/>
            </a:pPr>
            <a:r>
              <a:rPr lang="en-GB" sz="1600" b="0" spc="-20" dirty="0">
                <a:solidFill>
                  <a:srgbClr val="F56433"/>
                </a:solidFill>
                <a:latin typeface="Calibri" panose="020F0502020204030204" pitchFamily="34" charset="0"/>
                <a:cs typeface="Calibri" panose="020F0502020204030204" pitchFamily="34" charset="0"/>
              </a:rPr>
              <a:t>Ventilate or open windows</a:t>
            </a:r>
          </a:p>
        </p:txBody>
      </p:sp>
    </p:spTree>
    <p:extLst>
      <p:ext uri="{BB962C8B-B14F-4D97-AF65-F5344CB8AC3E}">
        <p14:creationId xmlns:p14="http://schemas.microsoft.com/office/powerpoint/2010/main" val="4050264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217F7-1D77-463D-B488-93E771BACA6C}"/>
              </a:ext>
            </a:extLst>
          </p:cNvPr>
          <p:cNvSpPr>
            <a:spLocks noGrp="1"/>
          </p:cNvSpPr>
          <p:nvPr>
            <p:ph type="title"/>
          </p:nvPr>
        </p:nvSpPr>
        <p:spPr/>
        <p:txBody>
          <a:bodyPr>
            <a:normAutofit/>
          </a:bodyPr>
          <a:lstStyle/>
          <a:p>
            <a:r>
              <a:rPr lang="en-US" b="1">
                <a:latin typeface="Calibri "/>
              </a:rPr>
              <a:t>Progress on execution of COVID-19 SPRP</a:t>
            </a:r>
          </a:p>
        </p:txBody>
      </p:sp>
    </p:spTree>
    <p:extLst>
      <p:ext uri="{BB962C8B-B14F-4D97-AF65-F5344CB8AC3E}">
        <p14:creationId xmlns:p14="http://schemas.microsoft.com/office/powerpoint/2010/main" val="335320276"/>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835204-EC13-42B8-99E8-A980D3472C8C}"/>
              </a:ext>
            </a:extLst>
          </p:cNvPr>
          <p:cNvSpPr>
            <a:spLocks noGrp="1"/>
          </p:cNvSpPr>
          <p:nvPr>
            <p:ph type="body" sz="quarter" idx="10"/>
          </p:nvPr>
        </p:nvSpPr>
        <p:spPr/>
        <p:txBody>
          <a:bodyPr>
            <a:normAutofit fontScale="92500"/>
          </a:bodyPr>
          <a:lstStyle/>
          <a:p>
            <a:r>
              <a:rPr lang="en-US" b="1"/>
              <a:t>Progress on the execution of SPRP for COVID-19</a:t>
            </a:r>
            <a:endParaRPr lang="en-BB" b="1"/>
          </a:p>
        </p:txBody>
      </p:sp>
      <p:sp>
        <p:nvSpPr>
          <p:cNvPr id="4" name="Content Placeholder 2">
            <a:extLst>
              <a:ext uri="{FF2B5EF4-FFF2-40B4-BE49-F238E27FC236}">
                <a16:creationId xmlns:a16="http://schemas.microsoft.com/office/drawing/2014/main" id="{EB65287A-9F00-4CD2-AF3F-A94D4A17411C}"/>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solidFill>
                <a:schemeClr val="bg1"/>
              </a:solidFill>
            </a:endParaRPr>
          </a:p>
          <a:p>
            <a:endParaRPr lang="en-US">
              <a:solidFill>
                <a:schemeClr val="bg1"/>
              </a:solidFill>
            </a:endParaRPr>
          </a:p>
        </p:txBody>
      </p:sp>
      <p:pic>
        <p:nvPicPr>
          <p:cNvPr id="5" name="Content Placeholder 3">
            <a:extLst>
              <a:ext uri="{FF2B5EF4-FFF2-40B4-BE49-F238E27FC236}">
                <a16:creationId xmlns:a16="http://schemas.microsoft.com/office/drawing/2014/main" id="{FEC83BE0-B9D7-4C37-94D7-490F958B21BE}"/>
              </a:ext>
            </a:extLst>
          </p:cNvPr>
          <p:cNvPicPr>
            <a:picLocks noChangeAspect="1"/>
          </p:cNvPicPr>
          <p:nvPr/>
        </p:nvPicPr>
        <p:blipFill>
          <a:blip r:embed="rId2"/>
          <a:stretch>
            <a:fillRect/>
          </a:stretch>
        </p:blipFill>
        <p:spPr>
          <a:xfrm>
            <a:off x="4263712" y="1425063"/>
            <a:ext cx="4182142" cy="5136603"/>
          </a:xfrm>
          <a:prstGeom prst="rect">
            <a:avLst/>
          </a:prstGeom>
        </p:spPr>
      </p:pic>
    </p:spTree>
    <p:extLst>
      <p:ext uri="{BB962C8B-B14F-4D97-AF65-F5344CB8AC3E}">
        <p14:creationId xmlns:p14="http://schemas.microsoft.com/office/powerpoint/2010/main" val="229612003"/>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D4B09F-1D6D-4849-A8FE-6158117B98DB}"/>
              </a:ext>
            </a:extLst>
          </p:cNvPr>
          <p:cNvSpPr/>
          <p:nvPr/>
        </p:nvSpPr>
        <p:spPr>
          <a:xfrm>
            <a:off x="1480457" y="1323704"/>
            <a:ext cx="9596845" cy="4401205"/>
          </a:xfrm>
          <a:prstGeom prst="rect">
            <a:avLst/>
          </a:prstGeom>
        </p:spPr>
        <p:txBody>
          <a:bodyPr wrap="square">
            <a:spAutoFit/>
          </a:bodyPr>
          <a:lstStyle/>
          <a:p>
            <a:r>
              <a:rPr lang="en-US" sz="3600" b="1">
                <a:solidFill>
                  <a:schemeClr val="bg2"/>
                </a:solidFill>
                <a:latin typeface="HelveticaNeue-Bold"/>
              </a:rPr>
              <a:t>Pillars</a:t>
            </a:r>
          </a:p>
          <a:p>
            <a:endParaRPr lang="en-US" sz="2800" b="1">
              <a:solidFill>
                <a:srgbClr val="6DB4E4"/>
              </a:solidFill>
              <a:latin typeface="HelveticaNeue-Bold"/>
            </a:endParaRPr>
          </a:p>
          <a:p>
            <a:r>
              <a:rPr lang="en-US" sz="2400">
                <a:solidFill>
                  <a:schemeClr val="bg1"/>
                </a:solidFill>
                <a:latin typeface="HelveticaNeue-Medium"/>
              </a:rPr>
              <a:t>1</a:t>
            </a:r>
            <a:r>
              <a:rPr lang="en-US">
                <a:solidFill>
                  <a:schemeClr val="bg1"/>
                </a:solidFill>
                <a:latin typeface="HelveticaNeue-Medium"/>
              </a:rPr>
              <a:t> </a:t>
            </a:r>
            <a:r>
              <a:rPr lang="en-US" sz="2400">
                <a:solidFill>
                  <a:schemeClr val="bg1"/>
                </a:solidFill>
                <a:latin typeface="HelveticaNeue"/>
              </a:rPr>
              <a:t>Country‑level coordination, planning and monitoring;</a:t>
            </a:r>
          </a:p>
          <a:p>
            <a:r>
              <a:rPr lang="en-US" sz="2400">
                <a:solidFill>
                  <a:schemeClr val="bg1"/>
                </a:solidFill>
                <a:latin typeface="HelveticaNeue-Medium"/>
              </a:rPr>
              <a:t>2 </a:t>
            </a:r>
            <a:r>
              <a:rPr lang="en-US" sz="2400">
                <a:solidFill>
                  <a:schemeClr val="bg1"/>
                </a:solidFill>
                <a:latin typeface="HelveticaNeue"/>
              </a:rPr>
              <a:t>Risk communication and community engagement;</a:t>
            </a:r>
          </a:p>
          <a:p>
            <a:r>
              <a:rPr lang="en-US" sz="2400">
                <a:solidFill>
                  <a:schemeClr val="bg1"/>
                </a:solidFill>
                <a:latin typeface="HelveticaNeue-Medium"/>
              </a:rPr>
              <a:t>3 </a:t>
            </a:r>
            <a:r>
              <a:rPr lang="en-US" sz="2400">
                <a:solidFill>
                  <a:schemeClr val="bg1"/>
                </a:solidFill>
                <a:latin typeface="HelveticaNeue"/>
              </a:rPr>
              <a:t>Surveillance, rapid-response teams, and case investigation;</a:t>
            </a:r>
          </a:p>
          <a:p>
            <a:r>
              <a:rPr lang="en-US" sz="2400">
                <a:solidFill>
                  <a:schemeClr val="bg1"/>
                </a:solidFill>
                <a:latin typeface="HelveticaNeue-Medium"/>
              </a:rPr>
              <a:t>4 </a:t>
            </a:r>
            <a:r>
              <a:rPr lang="en-US" sz="2400">
                <a:solidFill>
                  <a:schemeClr val="bg1"/>
                </a:solidFill>
                <a:latin typeface="HelveticaNeue"/>
              </a:rPr>
              <a:t>Points of entry, international travel and transport;</a:t>
            </a:r>
          </a:p>
          <a:p>
            <a:r>
              <a:rPr lang="en-US" sz="2400">
                <a:solidFill>
                  <a:schemeClr val="bg1"/>
                </a:solidFill>
                <a:latin typeface="HelveticaNeue-Medium"/>
              </a:rPr>
              <a:t>5 </a:t>
            </a:r>
            <a:r>
              <a:rPr lang="en-US" sz="2400">
                <a:solidFill>
                  <a:schemeClr val="bg1"/>
                </a:solidFill>
                <a:latin typeface="HelveticaNeue"/>
              </a:rPr>
              <a:t>National laboratories;</a:t>
            </a:r>
          </a:p>
          <a:p>
            <a:r>
              <a:rPr lang="en-US" sz="2400">
                <a:solidFill>
                  <a:schemeClr val="bg1"/>
                </a:solidFill>
                <a:latin typeface="HelveticaNeue-Medium"/>
              </a:rPr>
              <a:t>6 </a:t>
            </a:r>
            <a:r>
              <a:rPr lang="en-US" sz="2400">
                <a:solidFill>
                  <a:schemeClr val="bg1"/>
                </a:solidFill>
                <a:latin typeface="HelveticaNeue"/>
              </a:rPr>
              <a:t>Infection prevention and control;</a:t>
            </a:r>
          </a:p>
          <a:p>
            <a:r>
              <a:rPr lang="en-US" sz="2400">
                <a:solidFill>
                  <a:schemeClr val="bg1"/>
                </a:solidFill>
                <a:latin typeface="HelveticaNeue-Medium"/>
              </a:rPr>
              <a:t>7 </a:t>
            </a:r>
            <a:r>
              <a:rPr lang="en-US" sz="2400">
                <a:solidFill>
                  <a:schemeClr val="bg1"/>
                </a:solidFill>
                <a:latin typeface="HelveticaNeue"/>
              </a:rPr>
              <a:t>Case management;</a:t>
            </a:r>
          </a:p>
          <a:p>
            <a:r>
              <a:rPr lang="en-US" sz="2400">
                <a:solidFill>
                  <a:schemeClr val="bg1"/>
                </a:solidFill>
                <a:latin typeface="HelveticaNeue-Medium"/>
              </a:rPr>
              <a:t>8 </a:t>
            </a:r>
            <a:r>
              <a:rPr lang="en-US" sz="2400">
                <a:solidFill>
                  <a:schemeClr val="bg1"/>
                </a:solidFill>
                <a:latin typeface="HelveticaNeue"/>
              </a:rPr>
              <a:t>Operational support and logistics;</a:t>
            </a:r>
          </a:p>
          <a:p>
            <a:r>
              <a:rPr lang="en-US" sz="2400">
                <a:solidFill>
                  <a:schemeClr val="bg1"/>
                </a:solidFill>
                <a:latin typeface="HelveticaNeue-Medium"/>
              </a:rPr>
              <a:t>9 </a:t>
            </a:r>
            <a:r>
              <a:rPr lang="en-US" sz="2400">
                <a:solidFill>
                  <a:schemeClr val="bg1"/>
                </a:solidFill>
                <a:latin typeface="HelveticaNeue"/>
              </a:rPr>
              <a:t>Maintaining essential health services and systems</a:t>
            </a:r>
            <a:r>
              <a:rPr lang="en-US" sz="2400">
                <a:solidFill>
                  <a:srgbClr val="58595B"/>
                </a:solidFill>
                <a:latin typeface="HelveticaNeue"/>
              </a:rPr>
              <a:t>.</a:t>
            </a:r>
            <a:endParaRPr lang="en-US" sz="2400"/>
          </a:p>
        </p:txBody>
      </p:sp>
    </p:spTree>
    <p:extLst>
      <p:ext uri="{BB962C8B-B14F-4D97-AF65-F5344CB8AC3E}">
        <p14:creationId xmlns:p14="http://schemas.microsoft.com/office/powerpoint/2010/main" val="42549638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57B11-14A5-46AB-B67C-23468B5DD164}"/>
              </a:ext>
            </a:extLst>
          </p:cNvPr>
          <p:cNvSpPr>
            <a:spLocks noGrp="1"/>
          </p:cNvSpPr>
          <p:nvPr>
            <p:ph type="title"/>
          </p:nvPr>
        </p:nvSpPr>
        <p:spPr/>
        <p:txBody>
          <a:bodyPr/>
          <a:lstStyle/>
          <a:p>
            <a:r>
              <a:rPr lang="en-US" b="1" dirty="0">
                <a:solidFill>
                  <a:schemeClr val="accent4">
                    <a:lumMod val="60000"/>
                    <a:lumOff val="40000"/>
                  </a:schemeClr>
                </a:solidFill>
                <a:latin typeface="+mn-lt"/>
              </a:rPr>
              <a:t>Pillar 1</a:t>
            </a:r>
          </a:p>
        </p:txBody>
      </p:sp>
      <p:sp>
        <p:nvSpPr>
          <p:cNvPr id="3" name="Content Placeholder 2">
            <a:extLst>
              <a:ext uri="{FF2B5EF4-FFF2-40B4-BE49-F238E27FC236}">
                <a16:creationId xmlns:a16="http://schemas.microsoft.com/office/drawing/2014/main" id="{6F5FD4CE-CE99-4E12-98B4-80939DE4D2BA}"/>
              </a:ext>
            </a:extLst>
          </p:cNvPr>
          <p:cNvSpPr>
            <a:spLocks noGrp="1"/>
          </p:cNvSpPr>
          <p:nvPr>
            <p:ph sz="half" idx="1"/>
          </p:nvPr>
        </p:nvSpPr>
        <p:spPr>
          <a:xfrm>
            <a:off x="4876800" y="1825625"/>
            <a:ext cx="6476998" cy="4043834"/>
          </a:xfrm>
        </p:spPr>
        <p:txBody>
          <a:bodyPr vert="horz" lIns="91440" tIns="45720" rIns="91440" bIns="45720" rtlCol="0" anchor="t">
            <a:normAutofit/>
          </a:bodyPr>
          <a:lstStyle/>
          <a:p>
            <a:r>
              <a:rPr lang="en-US" sz="2400" dirty="0"/>
              <a:t>IMST daily meetings and virtual meetings with countries </a:t>
            </a:r>
            <a:endParaRPr lang="en-US" dirty="0"/>
          </a:p>
          <a:p>
            <a:r>
              <a:rPr lang="en-US" sz="2400" dirty="0"/>
              <a:t>Development of proposals for resource mobilization to assist countries in preparedness and response</a:t>
            </a:r>
            <a:endParaRPr lang="en-US">
              <a:cs typeface="Calibri"/>
            </a:endParaRPr>
          </a:p>
          <a:p>
            <a:r>
              <a:rPr lang="en-US" sz="2400" dirty="0"/>
              <a:t>WHO Partners Platform</a:t>
            </a:r>
            <a:endParaRPr lang="en-US" sz="2400" dirty="0">
              <a:cs typeface="Calibri"/>
            </a:endParaRPr>
          </a:p>
          <a:p>
            <a:r>
              <a:rPr lang="en-US" sz="2400" dirty="0"/>
              <a:t>UN Multisectoral Response Plan (MRP) and funding appeal</a:t>
            </a:r>
            <a:endParaRPr lang="en-US" sz="2400" dirty="0">
              <a:cs typeface="Calibri"/>
            </a:endParaRPr>
          </a:p>
          <a:p>
            <a:r>
              <a:rPr lang="en-US" sz="2400" dirty="0"/>
              <a:t>Consultations for development of country SPRPs (July – Dec 2020)</a:t>
            </a:r>
            <a:endParaRPr lang="en-US" sz="2400" dirty="0">
              <a:cs typeface="Calibri"/>
            </a:endParaRPr>
          </a:p>
          <a:p>
            <a:pPr marL="0" indent="0">
              <a:buNone/>
            </a:pPr>
            <a:endParaRPr lang="en-US" sz="2400"/>
          </a:p>
        </p:txBody>
      </p:sp>
      <p:pic>
        <p:nvPicPr>
          <p:cNvPr id="4" name="Picture 3" descr="A picture containing text, person&#10;&#10;Description automatically generated">
            <a:extLst>
              <a:ext uri="{FF2B5EF4-FFF2-40B4-BE49-F238E27FC236}">
                <a16:creationId xmlns:a16="http://schemas.microsoft.com/office/drawing/2014/main" id="{9157C470-B466-4AE0-B34E-BB2720DABA8F}"/>
              </a:ext>
            </a:extLst>
          </p:cNvPr>
          <p:cNvPicPr>
            <a:picLocks noChangeAspect="1"/>
          </p:cNvPicPr>
          <p:nvPr/>
        </p:nvPicPr>
        <p:blipFill rotWithShape="1">
          <a:blip r:embed="rId2">
            <a:extLst>
              <a:ext uri="{28A0092B-C50C-407E-A947-70E740481C1C}">
                <a14:useLocalDpi xmlns:a14="http://schemas.microsoft.com/office/drawing/2010/main" val="0"/>
              </a:ext>
            </a:extLst>
          </a:blip>
          <a:srcRect l="2834" r="4709" b="2"/>
          <a:stretch/>
        </p:blipFill>
        <p:spPr>
          <a:xfrm>
            <a:off x="369096" y="1902032"/>
            <a:ext cx="4412995" cy="2875721"/>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spTree>
    <p:extLst>
      <p:ext uri="{BB962C8B-B14F-4D97-AF65-F5344CB8AC3E}">
        <p14:creationId xmlns:p14="http://schemas.microsoft.com/office/powerpoint/2010/main" val="318498000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67BAED-BF5D-4912-9ADF-9E08ADC07054}"/>
              </a:ext>
            </a:extLst>
          </p:cNvPr>
          <p:cNvSpPr>
            <a:spLocks noGrp="1"/>
          </p:cNvSpPr>
          <p:nvPr>
            <p:ph type="title"/>
          </p:nvPr>
        </p:nvSpPr>
        <p:spPr/>
        <p:txBody>
          <a:bodyPr/>
          <a:lstStyle/>
          <a:p>
            <a:r>
              <a:rPr lang="en-US">
                <a:latin typeface="+mn-lt"/>
              </a:rPr>
              <a:t>Pillar 2</a:t>
            </a:r>
          </a:p>
        </p:txBody>
      </p:sp>
      <p:sp>
        <p:nvSpPr>
          <p:cNvPr id="2" name="Text Placeholder 1">
            <a:extLst>
              <a:ext uri="{FF2B5EF4-FFF2-40B4-BE49-F238E27FC236}">
                <a16:creationId xmlns:a16="http://schemas.microsoft.com/office/drawing/2014/main" id="{1DE00C15-84F5-41DE-9566-DD1A5F57B3F9}"/>
              </a:ext>
            </a:extLst>
          </p:cNvPr>
          <p:cNvSpPr>
            <a:spLocks noGrp="1"/>
          </p:cNvSpPr>
          <p:nvPr>
            <p:ph sz="half" idx="1"/>
          </p:nvPr>
        </p:nvSpPr>
        <p:spPr>
          <a:xfrm>
            <a:off x="3869635" y="1825625"/>
            <a:ext cx="7484163" cy="4043834"/>
          </a:xfrm>
        </p:spPr>
        <p:txBody>
          <a:bodyPr vert="horz" lIns="91440" tIns="45720" rIns="91440" bIns="45720" rtlCol="0" anchor="t">
            <a:normAutofit fontScale="92500" lnSpcReduction="20000"/>
          </a:bodyPr>
          <a:lstStyle/>
          <a:p>
            <a:r>
              <a:rPr lang="en-US" dirty="0"/>
              <a:t>Produced and disseminated videos, posters, social media cards</a:t>
            </a:r>
          </a:p>
          <a:p>
            <a:r>
              <a:rPr lang="en-US" sz="2600" dirty="0"/>
              <a:t>Procured equipment for strengthening Health Promotion Units (ATG, DMA, GRD, LCA)</a:t>
            </a:r>
            <a:endParaRPr lang="en-US" sz="2600" dirty="0">
              <a:cs typeface="Calibri"/>
            </a:endParaRPr>
          </a:p>
          <a:p>
            <a:r>
              <a:rPr lang="en-US" sz="2600" dirty="0">
                <a:ea typeface="+mn-lt"/>
                <a:cs typeface="+mn-lt"/>
              </a:rPr>
              <a:t>Engaged partners from various communities</a:t>
            </a:r>
            <a:endParaRPr lang="en-US" sz="2600" dirty="0"/>
          </a:p>
          <a:p>
            <a:r>
              <a:rPr lang="en-US" sz="2400" dirty="0"/>
              <a:t>Conducted several thematic webinars:</a:t>
            </a:r>
            <a:endParaRPr lang="en-US" sz="2400" dirty="0">
              <a:cs typeface="Calibri"/>
            </a:endParaRPr>
          </a:p>
          <a:p>
            <a:pPr lvl="1" fontAlgn="base">
              <a:buFont typeface="Arial" panose="020B0604020202020204" pitchFamily="34" charset="0"/>
              <a:buChar char="•"/>
            </a:pPr>
            <a:r>
              <a:rPr lang="en-US" dirty="0">
                <a:solidFill>
                  <a:srgbClr val="FFFFFF"/>
                </a:solidFill>
                <a:latin typeface="Calibri"/>
                <a:cs typeface="Calibri"/>
              </a:rPr>
              <a:t>Scaling up COVID-19 Testing in the Eastern Caribbean and UKOTs</a:t>
            </a:r>
            <a:r>
              <a:rPr lang="en-US" dirty="0">
                <a:solidFill>
                  <a:srgbClr val="000000"/>
                </a:solidFill>
                <a:latin typeface="Calibri"/>
                <a:cs typeface="Calibri"/>
              </a:rPr>
              <a:t>​</a:t>
            </a:r>
          </a:p>
          <a:p>
            <a:pPr lvl="1" fontAlgn="base">
              <a:buFont typeface="Arial" panose="020B0604020202020204" pitchFamily="34" charset="0"/>
              <a:buChar char="•"/>
            </a:pPr>
            <a:r>
              <a:rPr lang="en-US" dirty="0">
                <a:solidFill>
                  <a:srgbClr val="FFFFFF"/>
                </a:solidFill>
                <a:latin typeface="Calibri"/>
                <a:cs typeface="Calibri"/>
              </a:rPr>
              <a:t>Reopening of Borders</a:t>
            </a:r>
            <a:r>
              <a:rPr lang="en-US" dirty="0">
                <a:solidFill>
                  <a:srgbClr val="000000"/>
                </a:solidFill>
                <a:latin typeface="Calibri"/>
                <a:cs typeface="Calibri"/>
              </a:rPr>
              <a:t>​</a:t>
            </a:r>
          </a:p>
          <a:p>
            <a:pPr lvl="1" fontAlgn="base">
              <a:buFont typeface="Arial" panose="020B0604020202020204" pitchFamily="34" charset="0"/>
              <a:buChar char="•"/>
            </a:pPr>
            <a:r>
              <a:rPr lang="en-US" dirty="0">
                <a:solidFill>
                  <a:srgbClr val="FFFFFF"/>
                </a:solidFill>
                <a:latin typeface="Calibri"/>
                <a:cs typeface="Calibri"/>
              </a:rPr>
              <a:t>NCDs, Maternal and Child Health, Gender Based Violence and Men’s Health</a:t>
            </a:r>
          </a:p>
          <a:p>
            <a:pPr lvl="1" fontAlgn="base">
              <a:buFont typeface="Arial" panose="020B0604020202020204" pitchFamily="34" charset="0"/>
              <a:buChar char="•"/>
            </a:pPr>
            <a:r>
              <a:rPr lang="en-US" dirty="0">
                <a:latin typeface="Calibri"/>
                <a:cs typeface="Calibri"/>
              </a:rPr>
              <a:t>Dengue in midst of COVID-19 response</a:t>
            </a:r>
          </a:p>
          <a:p>
            <a:pPr lvl="1" fontAlgn="base">
              <a:buFont typeface="Arial" panose="020B0604020202020204" pitchFamily="34" charset="0"/>
              <a:buChar char="•"/>
            </a:pPr>
            <a:endParaRPr lang="en-US" dirty="0">
              <a:solidFill>
                <a:schemeClr val="bg2"/>
              </a:solidFill>
              <a:latin typeface="Arial"/>
              <a:cs typeface="Calibri"/>
            </a:endParaRPr>
          </a:p>
          <a:p>
            <a:endParaRPr lang="en-US"/>
          </a:p>
          <a:p>
            <a:endParaRPr lang="en-US"/>
          </a:p>
        </p:txBody>
      </p:sp>
      <p:sp>
        <p:nvSpPr>
          <p:cNvPr id="4" name="Slide Number Placeholder 3">
            <a:extLst>
              <a:ext uri="{FF2B5EF4-FFF2-40B4-BE49-F238E27FC236}">
                <a16:creationId xmlns:a16="http://schemas.microsoft.com/office/drawing/2014/main" id="{081AB7BA-6E0F-42A5-855B-23F0557B14C5}"/>
              </a:ext>
            </a:extLst>
          </p:cNvPr>
          <p:cNvSpPr>
            <a:spLocks noGrp="1"/>
          </p:cNvSpPr>
          <p:nvPr>
            <p:ph type="sldNum" sz="quarter" idx="4294967295"/>
          </p:nvPr>
        </p:nvSpPr>
        <p:spPr>
          <a:xfrm>
            <a:off x="11610975" y="6356350"/>
            <a:ext cx="581025" cy="365125"/>
          </a:xfrm>
        </p:spPr>
        <p:txBody>
          <a:bodyPr/>
          <a:lstStyle/>
          <a:p>
            <a:fld id="{CEF48CEA-885D-5C4E-A5CD-C931F1E95D6A}" type="slidenum">
              <a:rPr lang="en-US" smtClean="0"/>
              <a:pPr/>
              <a:t>47</a:t>
            </a:fld>
            <a:endParaRPr lang="en-US"/>
          </a:p>
        </p:txBody>
      </p:sp>
      <p:pic>
        <p:nvPicPr>
          <p:cNvPr id="5" name="Picture 4">
            <a:extLst>
              <a:ext uri="{FF2B5EF4-FFF2-40B4-BE49-F238E27FC236}">
                <a16:creationId xmlns:a16="http://schemas.microsoft.com/office/drawing/2014/main" id="{CD66D51F-D3E1-4405-A9EF-D1D126205C37}"/>
              </a:ext>
            </a:extLst>
          </p:cNvPr>
          <p:cNvPicPr>
            <a:picLocks noChangeAspect="1"/>
          </p:cNvPicPr>
          <p:nvPr/>
        </p:nvPicPr>
        <p:blipFill rotWithShape="1">
          <a:blip r:embed="rId2">
            <a:extLst>
              <a:ext uri="{28A0092B-C50C-407E-A947-70E740481C1C}">
                <a14:useLocalDpi xmlns:a14="http://schemas.microsoft.com/office/drawing/2010/main" val="0"/>
              </a:ext>
            </a:extLst>
          </a:blip>
          <a:srcRect l="344" r="15014"/>
          <a:stretch/>
        </p:blipFill>
        <p:spPr>
          <a:xfrm>
            <a:off x="446332" y="517916"/>
            <a:ext cx="3423303" cy="2949634"/>
          </a:xfrm>
          <a:prstGeom prst="rect">
            <a:avLst/>
          </a:prstGeom>
        </p:spPr>
      </p:pic>
      <p:pic>
        <p:nvPicPr>
          <p:cNvPr id="7" name="Picture 6">
            <a:extLst>
              <a:ext uri="{FF2B5EF4-FFF2-40B4-BE49-F238E27FC236}">
                <a16:creationId xmlns:a16="http://schemas.microsoft.com/office/drawing/2014/main" id="{3BF73D37-FAE5-478E-9898-B63B071DE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127" y="3620341"/>
            <a:ext cx="3668139" cy="2442529"/>
          </a:xfrm>
          <a:prstGeom prst="rect">
            <a:avLst/>
          </a:prstGeom>
        </p:spPr>
      </p:pic>
      <p:sp>
        <p:nvSpPr>
          <p:cNvPr id="3" name="TextBox 2">
            <a:extLst>
              <a:ext uri="{FF2B5EF4-FFF2-40B4-BE49-F238E27FC236}">
                <a16:creationId xmlns:a16="http://schemas.microsoft.com/office/drawing/2014/main" id="{53FD95B3-8DA7-45A8-8620-F6A8C25547A4}"/>
              </a:ext>
            </a:extLst>
          </p:cNvPr>
          <p:cNvSpPr txBox="1"/>
          <p:nvPr/>
        </p:nvSpPr>
        <p:spPr>
          <a:xfrm>
            <a:off x="4496586" y="796565"/>
            <a:ext cx="538270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chemeClr val="accent4">
                    <a:lumMod val="60000"/>
                    <a:lumOff val="40000"/>
                  </a:schemeClr>
                </a:solidFill>
                <a:cs typeface="Calibri"/>
              </a:rPr>
              <a:t>Pillar 2</a:t>
            </a:r>
          </a:p>
        </p:txBody>
      </p:sp>
    </p:spTree>
    <p:extLst>
      <p:ext uri="{BB962C8B-B14F-4D97-AF65-F5344CB8AC3E}">
        <p14:creationId xmlns:p14="http://schemas.microsoft.com/office/powerpoint/2010/main" val="409679371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AFE51B-39BB-4DF1-92E1-09C7D7E4D2DB}"/>
              </a:ext>
            </a:extLst>
          </p:cNvPr>
          <p:cNvSpPr>
            <a:spLocks noGrp="1"/>
          </p:cNvSpPr>
          <p:nvPr>
            <p:ph type="body" sz="quarter" idx="10"/>
          </p:nvPr>
        </p:nvSpPr>
        <p:spPr>
          <a:xfrm>
            <a:off x="871572" y="655532"/>
            <a:ext cx="10587038" cy="763139"/>
          </a:xfrm>
        </p:spPr>
        <p:txBody>
          <a:bodyPr/>
          <a:lstStyle/>
          <a:p>
            <a:r>
              <a:rPr lang="en-US" b="0" i="0" u="none" strike="noStrike">
                <a:solidFill>
                  <a:srgbClr val="FFFFFF"/>
                </a:solidFill>
                <a:effectLst/>
                <a:latin typeface="Calibri Light" panose="020F0302020204030204" pitchFamily="34" charset="0"/>
              </a:rPr>
              <a:t>COVID-19 Support to Countries</a:t>
            </a:r>
            <a:r>
              <a:rPr lang="en-US" b="0" i="0">
                <a:solidFill>
                  <a:srgbClr val="000000"/>
                </a:solidFill>
                <a:effectLst/>
                <a:latin typeface="Calibri Light" panose="020F0302020204030204" pitchFamily="34" charset="0"/>
              </a:rPr>
              <a:t>​</a:t>
            </a:r>
            <a:endParaRPr lang="en-BB"/>
          </a:p>
        </p:txBody>
      </p:sp>
      <p:sp>
        <p:nvSpPr>
          <p:cNvPr id="3" name="Text Placeholder 2">
            <a:extLst>
              <a:ext uri="{FF2B5EF4-FFF2-40B4-BE49-F238E27FC236}">
                <a16:creationId xmlns:a16="http://schemas.microsoft.com/office/drawing/2014/main" id="{9064B21D-CCC7-4DB8-828F-BDC3C701471F}"/>
              </a:ext>
            </a:extLst>
          </p:cNvPr>
          <p:cNvSpPr>
            <a:spLocks noGrp="1"/>
          </p:cNvSpPr>
          <p:nvPr>
            <p:ph type="body" sz="quarter" idx="11"/>
          </p:nvPr>
        </p:nvSpPr>
        <p:spPr>
          <a:xfrm>
            <a:off x="4181061" y="1698478"/>
            <a:ext cx="7690235" cy="4431978"/>
          </a:xfrm>
        </p:spPr>
        <p:txBody>
          <a:bodyPr vert="horz" lIns="91440" tIns="45720" rIns="91440" bIns="45720" rtlCol="0" anchor="t">
            <a:normAutofit fontScale="70000" lnSpcReduction="20000"/>
          </a:bodyPr>
          <a:lstStyle/>
          <a:p>
            <a:pPr algn="l" rtl="0" fontAlgn="base">
              <a:buFont typeface="Arial" panose="020B0604020202020204" pitchFamily="34" charset="0"/>
              <a:buChar char="•"/>
            </a:pPr>
            <a:r>
              <a:rPr lang="en-US" sz="3300" b="1" i="0" u="none" strike="noStrike" dirty="0">
                <a:solidFill>
                  <a:srgbClr val="FFC000"/>
                </a:solidFill>
                <a:effectLst/>
                <a:latin typeface="Calibri Light"/>
                <a:cs typeface="Calibri Light"/>
              </a:rPr>
              <a:t>Pillars 3 &amp; 4</a:t>
            </a:r>
          </a:p>
          <a:p>
            <a:pPr fontAlgn="base">
              <a:buFont typeface="Arial" panose="020B0604020202020204" pitchFamily="34" charset="0"/>
              <a:buChar char="•"/>
            </a:pPr>
            <a:r>
              <a:rPr lang="en-US" sz="2800" b="1" i="0" u="none" strike="noStrike" dirty="0">
                <a:solidFill>
                  <a:srgbClr val="FFD966"/>
                </a:solidFill>
                <a:effectLst/>
                <a:latin typeface="Calibri Light"/>
                <a:cs typeface="Calibri Light"/>
              </a:rPr>
              <a:t>Support to strengthen surveillance and in communities and at POEs</a:t>
            </a:r>
            <a:r>
              <a:rPr lang="en-US" sz="2800" b="0" i="0" u="none" strike="noStrike" dirty="0">
                <a:solidFill>
                  <a:srgbClr val="FFFFFF"/>
                </a:solidFill>
                <a:effectLst/>
                <a:latin typeface="Calibri Light"/>
                <a:cs typeface="Calibri Light"/>
              </a:rPr>
              <a:t>:</a:t>
            </a:r>
            <a:r>
              <a:rPr lang="en-US" sz="2800" dirty="0">
                <a:solidFill>
                  <a:srgbClr val="FFFFFF"/>
                </a:solidFill>
                <a:latin typeface="Calibri Light"/>
                <a:cs typeface="Calibri Light"/>
              </a:rPr>
              <a:t> </a:t>
            </a:r>
            <a:endParaRPr lang="en-US" sz="2800" b="0" i="0" u="none" strike="noStrike" dirty="0">
              <a:solidFill>
                <a:srgbClr val="FFFFFF"/>
              </a:solidFill>
              <a:effectLst/>
              <a:latin typeface="Calibri Light" panose="020F0302020204030204" pitchFamily="34" charset="0"/>
              <a:cs typeface="Calibri Light"/>
            </a:endParaRPr>
          </a:p>
          <a:p>
            <a:pPr fontAlgn="base">
              <a:buFont typeface="Arial" panose="020B0604020202020204" pitchFamily="34" charset="0"/>
              <a:buChar char="•"/>
            </a:pPr>
            <a:r>
              <a:rPr lang="en-US" sz="2800" dirty="0">
                <a:solidFill>
                  <a:srgbClr val="FFFFFF"/>
                </a:solidFill>
                <a:latin typeface="Calibri"/>
                <a:cs typeface="Calibri"/>
              </a:rPr>
              <a:t>Hiring of </a:t>
            </a:r>
            <a:r>
              <a:rPr lang="en-US" sz="2800" b="0" i="0" u="none" strike="noStrike" dirty="0">
                <a:solidFill>
                  <a:srgbClr val="FFFFFF"/>
                </a:solidFill>
                <a:effectLst/>
                <a:latin typeface="Calibri"/>
                <a:cs typeface="Calibri"/>
              </a:rPr>
              <a:t>Surveillance Officers (DMA, GRD, KNA), IT personnel</a:t>
            </a:r>
            <a:r>
              <a:rPr lang="en-US" sz="2800" dirty="0">
                <a:solidFill>
                  <a:srgbClr val="FFFFFF"/>
                </a:solidFill>
                <a:latin typeface="Calibri"/>
                <a:cs typeface="Calibri"/>
              </a:rPr>
              <a:t> </a:t>
            </a:r>
            <a:r>
              <a:rPr lang="en-US" sz="2800" b="0" i="0" u="none" strike="noStrike" dirty="0">
                <a:solidFill>
                  <a:srgbClr val="FFFFFF"/>
                </a:solidFill>
                <a:effectLst/>
                <a:latin typeface="Calibri"/>
                <a:cs typeface="Calibri"/>
              </a:rPr>
              <a:t> (KNA</a:t>
            </a:r>
            <a:r>
              <a:rPr lang="en-US" sz="2800" dirty="0">
                <a:solidFill>
                  <a:srgbClr val="FFFFFF"/>
                </a:solidFill>
                <a:latin typeface="Calibri"/>
                <a:cs typeface="Calibri"/>
              </a:rPr>
              <a:t>)</a:t>
            </a:r>
            <a:endParaRPr lang="en-US" sz="2800" b="0" i="0" u="none" strike="noStrike" dirty="0">
              <a:solidFill>
                <a:srgbClr val="FFFFFF"/>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en-US" sz="2800" dirty="0">
                <a:solidFill>
                  <a:srgbClr val="FFFFFF"/>
                </a:solidFill>
                <a:latin typeface="Calibri"/>
                <a:cs typeface="Calibri"/>
              </a:rPr>
              <a:t>Purchase of thermal imagers (DMA)</a:t>
            </a:r>
          </a:p>
          <a:p>
            <a:pPr fontAlgn="base">
              <a:buFont typeface="Arial" panose="020B0604020202020204" pitchFamily="34" charset="0"/>
              <a:buChar char="•"/>
            </a:pPr>
            <a:r>
              <a:rPr lang="en-US" sz="2800" dirty="0">
                <a:solidFill>
                  <a:srgbClr val="FFFFFF"/>
                </a:solidFill>
                <a:latin typeface="Calibri"/>
                <a:cs typeface="Calibri"/>
              </a:rPr>
              <a:t> </a:t>
            </a:r>
            <a:r>
              <a:rPr lang="en-US" sz="2800" b="0" i="0" u="none" strike="noStrike" dirty="0">
                <a:solidFill>
                  <a:srgbClr val="FFFFFF"/>
                </a:solidFill>
                <a:effectLst/>
                <a:latin typeface="Calibri"/>
                <a:cs typeface="Calibri"/>
              </a:rPr>
              <a:t>Vehicles (ATG, BRB, DMA, KNA</a:t>
            </a:r>
            <a:r>
              <a:rPr lang="en-US" sz="2800" dirty="0">
                <a:solidFill>
                  <a:srgbClr val="FFFFFF"/>
                </a:solidFill>
                <a:latin typeface="Calibri"/>
                <a:cs typeface="Calibri"/>
              </a:rPr>
              <a:t>)</a:t>
            </a:r>
          </a:p>
          <a:p>
            <a:pPr>
              <a:buFont typeface="Arial" panose="020B0604020202020204" pitchFamily="34" charset="0"/>
              <a:buChar char="•"/>
            </a:pPr>
            <a:r>
              <a:rPr lang="en-US" sz="2800" dirty="0">
                <a:solidFill>
                  <a:srgbClr val="FFFFFF"/>
                </a:solidFill>
                <a:latin typeface="Calibri"/>
                <a:cs typeface="Calibri"/>
              </a:rPr>
              <a:t> IT equipment -  </a:t>
            </a:r>
            <a:r>
              <a:rPr lang="en-US" sz="2800" b="0" i="0" u="none" strike="noStrike" dirty="0">
                <a:solidFill>
                  <a:srgbClr val="FFFFFF"/>
                </a:solidFill>
                <a:effectLst/>
                <a:latin typeface="Calibri"/>
                <a:cs typeface="Calibri"/>
              </a:rPr>
              <a:t>Computers</a:t>
            </a:r>
            <a:r>
              <a:rPr lang="en-US" sz="2800" b="0" i="0" dirty="0">
                <a:effectLst/>
                <a:latin typeface="Calibri"/>
                <a:cs typeface="Calibri"/>
              </a:rPr>
              <a:t>​, tablets, printers</a:t>
            </a:r>
            <a:endParaRPr lang="en-US"/>
          </a:p>
          <a:p>
            <a:pPr algn="l" rtl="0" fontAlgn="base">
              <a:buFont typeface="Arial" panose="020B0604020202020204" pitchFamily="34" charset="0"/>
              <a:buChar char="•"/>
            </a:pPr>
            <a:endParaRPr lang="en-US" sz="2800" b="1">
              <a:solidFill>
                <a:srgbClr val="FFC000"/>
              </a:solidFill>
              <a:latin typeface="Arial" panose="020B0604020202020204" pitchFamily="34" charset="0"/>
            </a:endParaRPr>
          </a:p>
          <a:p>
            <a:pPr algn="l" rtl="0" fontAlgn="base">
              <a:buFont typeface="Arial" panose="020B0604020202020204" pitchFamily="34" charset="0"/>
              <a:buChar char="•"/>
            </a:pPr>
            <a:r>
              <a:rPr lang="en-US" sz="2800" b="1" dirty="0">
                <a:solidFill>
                  <a:srgbClr val="FFC000"/>
                </a:solidFill>
                <a:latin typeface="Arial"/>
                <a:cs typeface="Arial"/>
              </a:rPr>
              <a:t>Pillar 5</a:t>
            </a:r>
          </a:p>
          <a:p>
            <a:pPr lvl="1" indent="-342900" algn="l">
              <a:buFont typeface="Arial" panose="020B0604020202020204" pitchFamily="34" charset="0"/>
              <a:buChar char="•"/>
            </a:pPr>
            <a:r>
              <a:rPr lang="en-US" sz="2800" dirty="0">
                <a:ea typeface="+mn-lt"/>
                <a:cs typeface="+mn-lt"/>
              </a:rPr>
              <a:t>Strengthened laboratory capacity </a:t>
            </a:r>
            <a:endParaRPr lang="en-US" sz="2800" b="1" dirty="0">
              <a:solidFill>
                <a:srgbClr val="FFC000"/>
              </a:solidFill>
              <a:latin typeface="Arial"/>
              <a:cs typeface="Arial"/>
            </a:endParaRPr>
          </a:p>
          <a:p>
            <a:pPr lvl="1" algn="l" fontAlgn="base">
              <a:buFont typeface="Arial" panose="020B0604020202020204" pitchFamily="34" charset="0"/>
              <a:buChar char="•"/>
            </a:pPr>
            <a:r>
              <a:rPr lang="en-US" sz="2800" dirty="0">
                <a:solidFill>
                  <a:srgbClr val="FFFFFF"/>
                </a:solidFill>
                <a:latin typeface="Calibri"/>
                <a:cs typeface="Calibri"/>
              </a:rPr>
              <a:t>Laboratory Equipment and Supplies: PCR Machines,  extraction kits, </a:t>
            </a:r>
            <a:r>
              <a:rPr lang="en-US" sz="2800" dirty="0" err="1">
                <a:solidFill>
                  <a:srgbClr val="FFFFFF"/>
                </a:solidFill>
                <a:latin typeface="Calibri"/>
                <a:cs typeface="Calibri"/>
              </a:rPr>
              <a:t>GenXpert</a:t>
            </a:r>
            <a:r>
              <a:rPr lang="en-US" sz="2800" dirty="0">
                <a:solidFill>
                  <a:srgbClr val="FFFFFF"/>
                </a:solidFill>
                <a:latin typeface="Calibri"/>
                <a:cs typeface="Calibri"/>
              </a:rPr>
              <a:t> cartridges (1,320); </a:t>
            </a:r>
            <a:r>
              <a:rPr lang="en-US" sz="2800" dirty="0">
                <a:latin typeface="Calibri"/>
                <a:cs typeface="Calibri"/>
              </a:rPr>
              <a:t>swabs​ (265,150)</a:t>
            </a:r>
            <a:endParaRPr lang="en-US" sz="2800">
              <a:latin typeface="Arial"/>
              <a:cs typeface="Arial"/>
            </a:endParaRPr>
          </a:p>
          <a:p>
            <a:pPr lvl="1" algn="l">
              <a:buChar char="•"/>
            </a:pPr>
            <a:endParaRPr lang="en-US" sz="2800" b="0" i="0" dirty="0">
              <a:solidFill>
                <a:srgbClr val="FFFFFF"/>
              </a:solidFill>
              <a:effectLst/>
              <a:latin typeface="Calibri"/>
              <a:cs typeface="Calibri"/>
            </a:endParaRPr>
          </a:p>
          <a:p>
            <a:pPr fontAlgn="base"/>
            <a:endParaRPr lang="en-US">
              <a:solidFill>
                <a:srgbClr val="000000"/>
              </a:solidFill>
              <a:latin typeface="Calibri Light" panose="020F0302020204030204" pitchFamily="34" charset="0"/>
              <a:cs typeface="Calibri Light" panose="020F0302020204030204" pitchFamily="34" charset="0"/>
            </a:endParaRPr>
          </a:p>
          <a:p>
            <a:endParaRPr lang="en-BB">
              <a:cs typeface="Calibri Light" panose="020F0302020204030204"/>
            </a:endParaRPr>
          </a:p>
        </p:txBody>
      </p:sp>
      <p:pic>
        <p:nvPicPr>
          <p:cNvPr id="4" name="Picture 3" descr="A picture containing text, indoor, person, ceiling&#10;&#10;Description automatically generated">
            <a:extLst>
              <a:ext uri="{FF2B5EF4-FFF2-40B4-BE49-F238E27FC236}">
                <a16:creationId xmlns:a16="http://schemas.microsoft.com/office/drawing/2014/main" id="{6B3DED17-6C80-443D-91A9-2955B3334CB1}"/>
              </a:ext>
            </a:extLst>
          </p:cNvPr>
          <p:cNvPicPr>
            <a:picLocks noChangeAspect="1"/>
          </p:cNvPicPr>
          <p:nvPr/>
        </p:nvPicPr>
        <p:blipFill rotWithShape="1">
          <a:blip r:embed="rId2">
            <a:extLst>
              <a:ext uri="{28A0092B-C50C-407E-A947-70E740481C1C}">
                <a14:useLocalDpi xmlns:a14="http://schemas.microsoft.com/office/drawing/2010/main" val="0"/>
              </a:ext>
            </a:extLst>
          </a:blip>
          <a:srcRect r="1" b="2375"/>
          <a:stretch/>
        </p:blipFill>
        <p:spPr>
          <a:xfrm>
            <a:off x="320704" y="1418671"/>
            <a:ext cx="3678375" cy="2481351"/>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Picture 4" descr="A picture containing text, outdoor, person, sky&#10;&#10;Description automatically generated">
            <a:extLst>
              <a:ext uri="{FF2B5EF4-FFF2-40B4-BE49-F238E27FC236}">
                <a16:creationId xmlns:a16="http://schemas.microsoft.com/office/drawing/2014/main" id="{8FC779FA-AF3A-4548-9AFA-CA95C87B785A}"/>
              </a:ext>
            </a:extLst>
          </p:cNvPr>
          <p:cNvPicPr>
            <a:picLocks noChangeAspect="1"/>
          </p:cNvPicPr>
          <p:nvPr/>
        </p:nvPicPr>
        <p:blipFill rotWithShape="1">
          <a:blip r:embed="rId3">
            <a:extLst>
              <a:ext uri="{28A0092B-C50C-407E-A947-70E740481C1C}">
                <a14:useLocalDpi xmlns:a14="http://schemas.microsoft.com/office/drawing/2010/main" val="0"/>
              </a:ext>
            </a:extLst>
          </a:blip>
          <a:srcRect r="583" b="1"/>
          <a:stretch/>
        </p:blipFill>
        <p:spPr>
          <a:xfrm>
            <a:off x="118113" y="3900022"/>
            <a:ext cx="3880966" cy="2918021"/>
          </a:xfrm>
          <a:prstGeom prst="rect">
            <a:avLst/>
          </a:prstGeom>
        </p:spPr>
      </p:pic>
    </p:spTree>
    <p:extLst>
      <p:ext uri="{BB962C8B-B14F-4D97-AF65-F5344CB8AC3E}">
        <p14:creationId xmlns:p14="http://schemas.microsoft.com/office/powerpoint/2010/main" val="3250009851"/>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 person, outdoor, standing&#10;&#10;Description automatically generated">
            <a:extLst>
              <a:ext uri="{FF2B5EF4-FFF2-40B4-BE49-F238E27FC236}">
                <a16:creationId xmlns:a16="http://schemas.microsoft.com/office/drawing/2014/main" id="{EC32069A-BB78-43CE-AB4A-E20BA773E333}"/>
              </a:ext>
            </a:extLst>
          </p:cNvPr>
          <p:cNvPicPr>
            <a:picLocks noChangeAspect="1"/>
          </p:cNvPicPr>
          <p:nvPr/>
        </p:nvPicPr>
        <p:blipFill>
          <a:blip r:embed="rId2"/>
          <a:stretch>
            <a:fillRect/>
          </a:stretch>
        </p:blipFill>
        <p:spPr>
          <a:xfrm>
            <a:off x="8424421" y="143483"/>
            <a:ext cx="3489488" cy="2336828"/>
          </a:xfrm>
          <a:prstGeom prst="rect">
            <a:avLst/>
          </a:prstGeom>
        </p:spPr>
      </p:pic>
      <p:sp>
        <p:nvSpPr>
          <p:cNvPr id="2" name="Title 1">
            <a:extLst>
              <a:ext uri="{FF2B5EF4-FFF2-40B4-BE49-F238E27FC236}">
                <a16:creationId xmlns:a16="http://schemas.microsoft.com/office/drawing/2014/main" id="{90DA49C5-51F0-4599-9B87-944C84EDF51E}"/>
              </a:ext>
            </a:extLst>
          </p:cNvPr>
          <p:cNvSpPr>
            <a:spLocks noGrp="1"/>
          </p:cNvSpPr>
          <p:nvPr>
            <p:ph type="title"/>
          </p:nvPr>
        </p:nvSpPr>
        <p:spPr>
          <a:xfrm>
            <a:off x="838200" y="365125"/>
            <a:ext cx="6847003" cy="1325563"/>
          </a:xfrm>
        </p:spPr>
        <p:txBody>
          <a:bodyPr/>
          <a:lstStyle/>
          <a:p>
            <a:r>
              <a:rPr lang="en-US" sz="3200" b="1" dirty="0">
                <a:cs typeface="Calibri Light"/>
              </a:rPr>
              <a:t>COVID-19 Support to Countrie</a:t>
            </a:r>
            <a:r>
              <a:rPr lang="en-US" sz="3200" dirty="0">
                <a:cs typeface="Calibri Light"/>
              </a:rPr>
              <a:t>s</a:t>
            </a:r>
            <a:br>
              <a:rPr lang="en-US" sz="3200" dirty="0">
                <a:cs typeface="Calibri Light"/>
              </a:rPr>
            </a:br>
            <a:r>
              <a:rPr lang="en-US" sz="2800" dirty="0">
                <a:cs typeface="Calibri Light"/>
              </a:rPr>
              <a:t>                   </a:t>
            </a:r>
            <a:r>
              <a:rPr lang="en-US" sz="2800" dirty="0">
                <a:solidFill>
                  <a:srgbClr val="FFC000"/>
                </a:solidFill>
                <a:cs typeface="Calibri Light"/>
              </a:rPr>
              <a:t>(Pillars 6&amp;7) </a:t>
            </a:r>
            <a:endParaRPr lang="en-US" sz="2800" dirty="0">
              <a:solidFill>
                <a:srgbClr val="FFC000"/>
              </a:solidFill>
            </a:endParaRPr>
          </a:p>
        </p:txBody>
      </p:sp>
      <p:graphicFrame>
        <p:nvGraphicFramePr>
          <p:cNvPr id="4" name="Table 4">
            <a:extLst>
              <a:ext uri="{FF2B5EF4-FFF2-40B4-BE49-F238E27FC236}">
                <a16:creationId xmlns:a16="http://schemas.microsoft.com/office/drawing/2014/main" id="{8EFC90B8-0B48-417A-8943-17AAC36EFE93}"/>
              </a:ext>
            </a:extLst>
          </p:cNvPr>
          <p:cNvGraphicFramePr>
            <a:graphicFrameLocks noGrp="1"/>
          </p:cNvGraphicFramePr>
          <p:nvPr>
            <p:ph sz="half" idx="1"/>
            <p:extLst>
              <p:ext uri="{D42A27DB-BD31-4B8C-83A1-F6EECF244321}">
                <p14:modId xmlns:p14="http://schemas.microsoft.com/office/powerpoint/2010/main" val="1165401886"/>
              </p:ext>
            </p:extLst>
          </p:nvPr>
        </p:nvGraphicFramePr>
        <p:xfrm>
          <a:off x="243525" y="1610411"/>
          <a:ext cx="8529302" cy="3657600"/>
        </p:xfrm>
        <a:graphic>
          <a:graphicData uri="http://schemas.openxmlformats.org/drawingml/2006/table">
            <a:tbl>
              <a:tblPr firstRow="1" bandRow="1">
                <a:tableStyleId>{5C22544A-7EE6-4342-B048-85BDC9FD1C3A}</a:tableStyleId>
              </a:tblPr>
              <a:tblGrid>
                <a:gridCol w="2270288">
                  <a:extLst>
                    <a:ext uri="{9D8B030D-6E8A-4147-A177-3AD203B41FA5}">
                      <a16:colId xmlns:a16="http://schemas.microsoft.com/office/drawing/2014/main" val="1126562775"/>
                    </a:ext>
                  </a:extLst>
                </a:gridCol>
                <a:gridCol w="1726294">
                  <a:extLst>
                    <a:ext uri="{9D8B030D-6E8A-4147-A177-3AD203B41FA5}">
                      <a16:colId xmlns:a16="http://schemas.microsoft.com/office/drawing/2014/main" val="3459841902"/>
                    </a:ext>
                  </a:extLst>
                </a:gridCol>
                <a:gridCol w="3126556">
                  <a:extLst>
                    <a:ext uri="{9D8B030D-6E8A-4147-A177-3AD203B41FA5}">
                      <a16:colId xmlns:a16="http://schemas.microsoft.com/office/drawing/2014/main" val="1833368020"/>
                    </a:ext>
                  </a:extLst>
                </a:gridCol>
                <a:gridCol w="1406164">
                  <a:extLst>
                    <a:ext uri="{9D8B030D-6E8A-4147-A177-3AD203B41FA5}">
                      <a16:colId xmlns:a16="http://schemas.microsoft.com/office/drawing/2014/main" val="1120609436"/>
                    </a:ext>
                  </a:extLst>
                </a:gridCol>
              </a:tblGrid>
              <a:tr h="355076">
                <a:tc>
                  <a:txBody>
                    <a:bodyPr/>
                    <a:lstStyle/>
                    <a:p>
                      <a:r>
                        <a:rPr lang="en-US" dirty="0"/>
                        <a:t>PPEs</a:t>
                      </a:r>
                    </a:p>
                  </a:txBody>
                  <a:tcPr/>
                </a:tc>
                <a:tc>
                  <a:txBody>
                    <a:bodyPr/>
                    <a:lstStyle/>
                    <a:p>
                      <a:endParaRPr lang="en-US"/>
                    </a:p>
                  </a:txBody>
                  <a:tcPr/>
                </a:tc>
                <a:tc>
                  <a:txBody>
                    <a:bodyPr/>
                    <a:lstStyle/>
                    <a:p>
                      <a:pPr lvl="0">
                        <a:buNone/>
                      </a:pPr>
                      <a:r>
                        <a:rPr lang="en-US" dirty="0"/>
                        <a:t>Medical Equipment &amp; Supplies</a:t>
                      </a:r>
                    </a:p>
                  </a:txBody>
                  <a:tcPr/>
                </a:tc>
                <a:tc>
                  <a:txBody>
                    <a:bodyPr/>
                    <a:lstStyle/>
                    <a:p>
                      <a:pPr lvl="0">
                        <a:buNone/>
                      </a:pPr>
                      <a:endParaRPr lang="en-US" dirty="0"/>
                    </a:p>
                  </a:txBody>
                  <a:tcPr/>
                </a:tc>
                <a:extLst>
                  <a:ext uri="{0D108BD9-81ED-4DB2-BD59-A6C34878D82A}">
                    <a16:rowId xmlns:a16="http://schemas.microsoft.com/office/drawing/2014/main" val="4155118481"/>
                  </a:ext>
                </a:extLst>
              </a:tr>
              <a:tr h="355076">
                <a:tc>
                  <a:txBody>
                    <a:bodyPr/>
                    <a:lstStyle/>
                    <a:p>
                      <a:r>
                        <a:rPr lang="en-US" b="1" dirty="0"/>
                        <a:t>Items</a:t>
                      </a:r>
                    </a:p>
                  </a:txBody>
                  <a:tcPr/>
                </a:tc>
                <a:tc>
                  <a:txBody>
                    <a:bodyPr/>
                    <a:lstStyle/>
                    <a:p>
                      <a:r>
                        <a:rPr lang="en-US" b="1" dirty="0"/>
                        <a:t>Quantities</a:t>
                      </a:r>
                    </a:p>
                  </a:txBody>
                  <a:tcPr/>
                </a:tc>
                <a:tc>
                  <a:txBody>
                    <a:bodyPr/>
                    <a:lstStyle/>
                    <a:p>
                      <a:pPr lvl="0">
                        <a:buNone/>
                      </a:pPr>
                      <a:r>
                        <a:rPr lang="en-US" b="1" dirty="0"/>
                        <a:t>Items</a:t>
                      </a:r>
                    </a:p>
                  </a:txBody>
                  <a:tcPr/>
                </a:tc>
                <a:tc>
                  <a:txBody>
                    <a:bodyPr/>
                    <a:lstStyle/>
                    <a:p>
                      <a:pPr lvl="0">
                        <a:buNone/>
                      </a:pPr>
                      <a:r>
                        <a:rPr lang="en-US" b="1" dirty="0"/>
                        <a:t>Quantities</a:t>
                      </a:r>
                    </a:p>
                  </a:txBody>
                  <a:tcPr/>
                </a:tc>
                <a:extLst>
                  <a:ext uri="{0D108BD9-81ED-4DB2-BD59-A6C34878D82A}">
                    <a16:rowId xmlns:a16="http://schemas.microsoft.com/office/drawing/2014/main" val="3766431066"/>
                  </a:ext>
                </a:extLst>
              </a:tr>
              <a:tr h="355076">
                <a:tc>
                  <a:txBody>
                    <a:bodyPr/>
                    <a:lstStyle/>
                    <a:p>
                      <a:r>
                        <a:rPr lang="en-US" dirty="0"/>
                        <a:t>Surgical masks</a:t>
                      </a:r>
                    </a:p>
                  </a:txBody>
                  <a:tcPr/>
                </a:tc>
                <a:tc>
                  <a:txBody>
                    <a:bodyPr/>
                    <a:lstStyle/>
                    <a:p>
                      <a:r>
                        <a:rPr lang="en-US" dirty="0"/>
                        <a:t>869,325</a:t>
                      </a:r>
                    </a:p>
                  </a:txBody>
                  <a:tcPr/>
                </a:tc>
                <a:tc>
                  <a:txBody>
                    <a:bodyPr/>
                    <a:lstStyle/>
                    <a:p>
                      <a:pPr lvl="0">
                        <a:buNone/>
                      </a:pPr>
                      <a:r>
                        <a:rPr lang="en-US" dirty="0"/>
                        <a:t>Ventilators</a:t>
                      </a:r>
                    </a:p>
                  </a:txBody>
                  <a:tcPr/>
                </a:tc>
                <a:tc>
                  <a:txBody>
                    <a:bodyPr/>
                    <a:lstStyle/>
                    <a:p>
                      <a:pPr lvl="0">
                        <a:buNone/>
                      </a:pPr>
                      <a:r>
                        <a:rPr lang="en-US" dirty="0"/>
                        <a:t>41</a:t>
                      </a:r>
                    </a:p>
                  </a:txBody>
                  <a:tcPr/>
                </a:tc>
                <a:extLst>
                  <a:ext uri="{0D108BD9-81ED-4DB2-BD59-A6C34878D82A}">
                    <a16:rowId xmlns:a16="http://schemas.microsoft.com/office/drawing/2014/main" val="425492087"/>
                  </a:ext>
                </a:extLst>
              </a:tr>
              <a:tr h="355076">
                <a:tc>
                  <a:txBody>
                    <a:bodyPr/>
                    <a:lstStyle/>
                    <a:p>
                      <a:r>
                        <a:rPr lang="en-US" dirty="0"/>
                        <a:t>N95 masks</a:t>
                      </a:r>
                    </a:p>
                  </a:txBody>
                  <a:tcPr/>
                </a:tc>
                <a:tc>
                  <a:txBody>
                    <a:bodyPr/>
                    <a:lstStyle/>
                    <a:p>
                      <a:r>
                        <a:rPr lang="en-US" dirty="0"/>
                        <a:t>284,108</a:t>
                      </a:r>
                    </a:p>
                  </a:txBody>
                  <a:tcPr/>
                </a:tc>
                <a:tc>
                  <a:txBody>
                    <a:bodyPr/>
                    <a:lstStyle/>
                    <a:p>
                      <a:pPr lvl="0">
                        <a:buNone/>
                      </a:pPr>
                      <a:r>
                        <a:rPr lang="en-US" dirty="0"/>
                        <a:t>Oxygen Concentrators</a:t>
                      </a:r>
                    </a:p>
                  </a:txBody>
                  <a:tcPr/>
                </a:tc>
                <a:tc>
                  <a:txBody>
                    <a:bodyPr/>
                    <a:lstStyle/>
                    <a:p>
                      <a:pPr lvl="0">
                        <a:buNone/>
                      </a:pPr>
                      <a:r>
                        <a:rPr lang="en-US" dirty="0"/>
                        <a:t>28</a:t>
                      </a:r>
                    </a:p>
                  </a:txBody>
                  <a:tcPr/>
                </a:tc>
                <a:extLst>
                  <a:ext uri="{0D108BD9-81ED-4DB2-BD59-A6C34878D82A}">
                    <a16:rowId xmlns:a16="http://schemas.microsoft.com/office/drawing/2014/main" val="3334449329"/>
                  </a:ext>
                </a:extLst>
              </a:tr>
              <a:tr h="355076">
                <a:tc>
                  <a:txBody>
                    <a:bodyPr/>
                    <a:lstStyle/>
                    <a:p>
                      <a:r>
                        <a:rPr lang="en-US" dirty="0"/>
                        <a:t>Gloves</a:t>
                      </a:r>
                    </a:p>
                  </a:txBody>
                  <a:tcPr/>
                </a:tc>
                <a:tc>
                  <a:txBody>
                    <a:bodyPr/>
                    <a:lstStyle/>
                    <a:p>
                      <a:r>
                        <a:rPr lang="en-US" dirty="0"/>
                        <a:t>26,226</a:t>
                      </a:r>
                    </a:p>
                  </a:txBody>
                  <a:tcPr/>
                </a:tc>
                <a:tc>
                  <a:txBody>
                    <a:bodyPr/>
                    <a:lstStyle/>
                    <a:p>
                      <a:pPr lvl="0">
                        <a:buNone/>
                      </a:pPr>
                      <a:r>
                        <a:rPr lang="en-US" dirty="0"/>
                        <a:t>Infusion Pumps</a:t>
                      </a:r>
                    </a:p>
                  </a:txBody>
                  <a:tcPr/>
                </a:tc>
                <a:tc>
                  <a:txBody>
                    <a:bodyPr/>
                    <a:lstStyle/>
                    <a:p>
                      <a:pPr lvl="0">
                        <a:buNone/>
                      </a:pPr>
                      <a:r>
                        <a:rPr lang="en-US" dirty="0"/>
                        <a:t>20</a:t>
                      </a:r>
                    </a:p>
                  </a:txBody>
                  <a:tcPr/>
                </a:tc>
                <a:extLst>
                  <a:ext uri="{0D108BD9-81ED-4DB2-BD59-A6C34878D82A}">
                    <a16:rowId xmlns:a16="http://schemas.microsoft.com/office/drawing/2014/main" val="358543894"/>
                  </a:ext>
                </a:extLst>
              </a:tr>
              <a:tr h="355076">
                <a:tc>
                  <a:txBody>
                    <a:bodyPr/>
                    <a:lstStyle/>
                    <a:p>
                      <a:r>
                        <a:rPr lang="en-US" dirty="0"/>
                        <a:t>Gowns</a:t>
                      </a:r>
                    </a:p>
                  </a:txBody>
                  <a:tcPr/>
                </a:tc>
                <a:tc>
                  <a:txBody>
                    <a:bodyPr/>
                    <a:lstStyle/>
                    <a:p>
                      <a:r>
                        <a:rPr lang="en-US" dirty="0"/>
                        <a:t>203,642</a:t>
                      </a:r>
                    </a:p>
                  </a:txBody>
                  <a:tcPr/>
                </a:tc>
                <a:tc>
                  <a:txBody>
                    <a:bodyPr/>
                    <a:lstStyle/>
                    <a:p>
                      <a:pPr lvl="0">
                        <a:buNone/>
                      </a:pPr>
                      <a:r>
                        <a:rPr lang="en-US" dirty="0"/>
                        <a:t>Vital Signs Monitors</a:t>
                      </a:r>
                    </a:p>
                  </a:txBody>
                  <a:tcPr/>
                </a:tc>
                <a:tc>
                  <a:txBody>
                    <a:bodyPr/>
                    <a:lstStyle/>
                    <a:p>
                      <a:pPr lvl="0">
                        <a:buNone/>
                      </a:pPr>
                      <a:r>
                        <a:rPr lang="en-US" dirty="0"/>
                        <a:t>30</a:t>
                      </a:r>
                    </a:p>
                  </a:txBody>
                  <a:tcPr/>
                </a:tc>
                <a:extLst>
                  <a:ext uri="{0D108BD9-81ED-4DB2-BD59-A6C34878D82A}">
                    <a16:rowId xmlns:a16="http://schemas.microsoft.com/office/drawing/2014/main" val="3892877430"/>
                  </a:ext>
                </a:extLst>
              </a:tr>
              <a:tr h="355076">
                <a:tc>
                  <a:txBody>
                    <a:bodyPr/>
                    <a:lstStyle/>
                    <a:p>
                      <a:r>
                        <a:rPr lang="en-US" dirty="0"/>
                        <a:t>Face shields</a:t>
                      </a:r>
                    </a:p>
                  </a:txBody>
                  <a:tcPr/>
                </a:tc>
                <a:tc>
                  <a:txBody>
                    <a:bodyPr/>
                    <a:lstStyle/>
                    <a:p>
                      <a:r>
                        <a:rPr lang="en-US" dirty="0"/>
                        <a:t>73,056</a:t>
                      </a:r>
                    </a:p>
                  </a:txBody>
                  <a:tcPr/>
                </a:tc>
                <a:tc>
                  <a:txBody>
                    <a:bodyPr/>
                    <a:lstStyle/>
                    <a:p>
                      <a:pPr lvl="0">
                        <a:buNone/>
                      </a:pPr>
                      <a:r>
                        <a:rPr lang="en-US" dirty="0"/>
                        <a:t>Defibrillators</a:t>
                      </a:r>
                      <a:endParaRPr lang="en-US" dirty="0" err="1"/>
                    </a:p>
                  </a:txBody>
                  <a:tcPr/>
                </a:tc>
                <a:tc>
                  <a:txBody>
                    <a:bodyPr/>
                    <a:lstStyle/>
                    <a:p>
                      <a:pPr lvl="0">
                        <a:buNone/>
                      </a:pPr>
                      <a:r>
                        <a:rPr lang="en-US" dirty="0"/>
                        <a:t>4</a:t>
                      </a:r>
                    </a:p>
                  </a:txBody>
                  <a:tcPr/>
                </a:tc>
                <a:extLst>
                  <a:ext uri="{0D108BD9-81ED-4DB2-BD59-A6C34878D82A}">
                    <a16:rowId xmlns:a16="http://schemas.microsoft.com/office/drawing/2014/main" val="1293326910"/>
                  </a:ext>
                </a:extLst>
              </a:tr>
              <a:tr h="355076">
                <a:tc>
                  <a:txBody>
                    <a:bodyPr/>
                    <a:lstStyle/>
                    <a:p>
                      <a:r>
                        <a:rPr lang="en-US" dirty="0"/>
                        <a:t>Goggles</a:t>
                      </a:r>
                    </a:p>
                  </a:txBody>
                  <a:tcPr/>
                </a:tc>
                <a:tc>
                  <a:txBody>
                    <a:bodyPr/>
                    <a:lstStyle/>
                    <a:p>
                      <a:r>
                        <a:rPr lang="en-US" dirty="0"/>
                        <a:t>26,226</a:t>
                      </a:r>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2340693093"/>
                  </a:ext>
                </a:extLst>
              </a:tr>
              <a:tr h="355076">
                <a:tc>
                  <a:txBody>
                    <a:bodyPr/>
                    <a:lstStyle/>
                    <a:p>
                      <a:endParaRPr lang="en-US"/>
                    </a:p>
                  </a:txBody>
                  <a:tcPr/>
                </a:tc>
                <a:tc>
                  <a:txBody>
                    <a:bodyPr/>
                    <a:lstStyle/>
                    <a:p>
                      <a:endParaRPr lang="en-US"/>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1015340745"/>
                  </a:ext>
                </a:extLst>
              </a:tr>
              <a:tr h="355076">
                <a:tc>
                  <a:txBody>
                    <a:bodyPr/>
                    <a:lstStyle/>
                    <a:p>
                      <a:r>
                        <a:rPr lang="en-US" dirty="0"/>
                        <a:t>Thermometers</a:t>
                      </a:r>
                    </a:p>
                  </a:txBody>
                  <a:tcPr/>
                </a:tc>
                <a:tc>
                  <a:txBody>
                    <a:bodyPr/>
                    <a:lstStyle/>
                    <a:p>
                      <a:r>
                        <a:rPr lang="en-US" dirty="0"/>
                        <a:t>1,266</a:t>
                      </a:r>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1482060949"/>
                  </a:ext>
                </a:extLst>
              </a:tr>
            </a:tbl>
          </a:graphicData>
        </a:graphic>
      </p:graphicFrame>
    </p:spTree>
    <p:extLst>
      <p:ext uri="{BB962C8B-B14F-4D97-AF65-F5344CB8AC3E}">
        <p14:creationId xmlns:p14="http://schemas.microsoft.com/office/powerpoint/2010/main" val="343106885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8337A-F11C-4BDE-BEB4-C14E34A11676}"/>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CC0AEB79-C855-4470-8C4D-530545172E8D}"/>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C4D80FE5-07B2-4F57-949A-60698EE69E98}"/>
              </a:ext>
            </a:extLst>
          </p:cNvPr>
          <p:cNvSpPr>
            <a:spLocks noGrp="1"/>
          </p:cNvSpPr>
          <p:nvPr>
            <p:ph type="sldNum" sz="quarter" idx="12"/>
          </p:nvPr>
        </p:nvSpPr>
        <p:spPr/>
        <p:txBody>
          <a:bodyPr/>
          <a:lstStyle/>
          <a:p>
            <a:fld id="{FDE63E62-B77D-4480-A1B4-07F4673F202D}" type="slidenum">
              <a:rPr lang="en-US" smtClean="0"/>
              <a:t>5</a:t>
            </a:fld>
            <a:endParaRPr lang="en-US"/>
          </a:p>
        </p:txBody>
      </p:sp>
      <p:pic>
        <p:nvPicPr>
          <p:cNvPr id="7" name="Picture 6">
            <a:extLst>
              <a:ext uri="{FF2B5EF4-FFF2-40B4-BE49-F238E27FC236}">
                <a16:creationId xmlns:a16="http://schemas.microsoft.com/office/drawing/2014/main" id="{A2AA50AE-F131-404A-9829-38241E9E57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2239" y="828776"/>
            <a:ext cx="11556546" cy="5200446"/>
          </a:xfrm>
          <a:prstGeom prst="rect">
            <a:avLst/>
          </a:prstGeom>
        </p:spPr>
      </p:pic>
      <p:sp>
        <p:nvSpPr>
          <p:cNvPr id="6" name="TextBox 5">
            <a:extLst>
              <a:ext uri="{FF2B5EF4-FFF2-40B4-BE49-F238E27FC236}">
                <a16:creationId xmlns:a16="http://schemas.microsoft.com/office/drawing/2014/main" id="{B03E6D01-0459-44E0-9B19-6429C8CE59E6}"/>
              </a:ext>
            </a:extLst>
          </p:cNvPr>
          <p:cNvSpPr txBox="1"/>
          <p:nvPr/>
        </p:nvSpPr>
        <p:spPr>
          <a:xfrm>
            <a:off x="6312667" y="6410211"/>
            <a:ext cx="1817782" cy="230832"/>
          </a:xfrm>
          <a:prstGeom prst="rect">
            <a:avLst/>
          </a:prstGeom>
          <a:noFill/>
        </p:spPr>
        <p:txBody>
          <a:bodyPr wrap="square" rtlCol="0">
            <a:spAutoFit/>
          </a:bodyPr>
          <a:lstStyle/>
          <a:p>
            <a:r>
              <a:rPr lang="en-US" sz="900" b="1" dirty="0">
                <a:solidFill>
                  <a:srgbClr val="000000"/>
                </a:solidFill>
              </a:rPr>
              <a:t>Epidemiological Week of report </a:t>
            </a:r>
          </a:p>
        </p:txBody>
      </p:sp>
    </p:spTree>
    <p:extLst>
      <p:ext uri="{BB962C8B-B14F-4D97-AF65-F5344CB8AC3E}">
        <p14:creationId xmlns:p14="http://schemas.microsoft.com/office/powerpoint/2010/main" val="19269561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88B527-63C7-488D-BCC3-29C4E0049C7D}"/>
              </a:ext>
            </a:extLst>
          </p:cNvPr>
          <p:cNvSpPr>
            <a:spLocks noGrp="1"/>
          </p:cNvSpPr>
          <p:nvPr>
            <p:ph type="body" sz="quarter" idx="10"/>
          </p:nvPr>
        </p:nvSpPr>
        <p:spPr/>
        <p:txBody>
          <a:bodyPr/>
          <a:lstStyle/>
          <a:p>
            <a:r>
              <a:rPr lang="en-US"/>
              <a:t>COVID-19 Support to Countries</a:t>
            </a:r>
            <a:endParaRPr lang="en-BB"/>
          </a:p>
        </p:txBody>
      </p:sp>
      <p:sp>
        <p:nvSpPr>
          <p:cNvPr id="5" name="Text Placeholder 4">
            <a:extLst>
              <a:ext uri="{FF2B5EF4-FFF2-40B4-BE49-F238E27FC236}">
                <a16:creationId xmlns:a16="http://schemas.microsoft.com/office/drawing/2014/main" id="{9405D0A2-C8D4-4302-B3CE-1018EA78BC31}"/>
              </a:ext>
            </a:extLst>
          </p:cNvPr>
          <p:cNvSpPr>
            <a:spLocks noGrp="1"/>
          </p:cNvSpPr>
          <p:nvPr>
            <p:ph type="body" sz="quarter" idx="11"/>
          </p:nvPr>
        </p:nvSpPr>
        <p:spPr>
          <a:xfrm>
            <a:off x="3399182" y="1426526"/>
            <a:ext cx="8392601" cy="4777628"/>
          </a:xfrm>
        </p:spPr>
        <p:txBody>
          <a:bodyPr vert="horz" lIns="91440" tIns="45720" rIns="91440" bIns="45720" rtlCol="0" anchor="t">
            <a:noAutofit/>
          </a:bodyPr>
          <a:lstStyle/>
          <a:p>
            <a:pPr algn="l" fontAlgn="base"/>
            <a:r>
              <a:rPr lang="en-US" sz="2800" b="1" dirty="0">
                <a:solidFill>
                  <a:srgbClr val="FFC000"/>
                </a:solidFill>
                <a:latin typeface="Calibri Light"/>
                <a:cs typeface="Calibri Light"/>
              </a:rPr>
              <a:t>Pillar 8</a:t>
            </a:r>
            <a:endParaRPr lang="en-US" dirty="0"/>
          </a:p>
          <a:p>
            <a:pPr fontAlgn="base"/>
            <a:r>
              <a:rPr lang="en-US" sz="2800" b="1" dirty="0">
                <a:solidFill>
                  <a:srgbClr val="FFC000"/>
                </a:solidFill>
                <a:latin typeface="Arial"/>
                <a:cs typeface="Arial"/>
              </a:rPr>
              <a:t>     </a:t>
            </a:r>
            <a:r>
              <a:rPr lang="en-US" b="1" dirty="0">
                <a:latin typeface="Calibri Light"/>
                <a:cs typeface="Calibri Light"/>
              </a:rPr>
              <a:t>Operations and Logistics Support</a:t>
            </a:r>
            <a:r>
              <a:rPr lang="en-US" dirty="0">
                <a:latin typeface="Calibri Light"/>
                <a:cs typeface="Calibri Light"/>
              </a:rPr>
              <a:t>: </a:t>
            </a:r>
            <a:r>
              <a:rPr lang="en-US" dirty="0">
                <a:solidFill>
                  <a:srgbClr val="FFFFFF"/>
                </a:solidFill>
                <a:latin typeface="Calibri"/>
                <a:cs typeface="Calibri"/>
              </a:rPr>
              <a:t>Partnership with RSS</a:t>
            </a:r>
          </a:p>
          <a:p>
            <a:endParaRPr lang="en-US" sz="2800" b="1" dirty="0">
              <a:solidFill>
                <a:schemeClr val="accent4">
                  <a:lumMod val="60000"/>
                  <a:lumOff val="40000"/>
                </a:schemeClr>
              </a:solidFill>
              <a:latin typeface="Calibri"/>
              <a:cs typeface="Calibri"/>
            </a:endParaRPr>
          </a:p>
          <a:p>
            <a:r>
              <a:rPr lang="en-US" sz="2800" b="1" dirty="0">
                <a:solidFill>
                  <a:schemeClr val="accent4">
                    <a:lumMod val="60000"/>
                    <a:lumOff val="40000"/>
                  </a:schemeClr>
                </a:solidFill>
                <a:latin typeface="Calibri"/>
                <a:cs typeface="Calibri"/>
              </a:rPr>
              <a:t>Pillar 9</a:t>
            </a:r>
            <a:r>
              <a:rPr lang="en-US" b="1" dirty="0">
                <a:solidFill>
                  <a:srgbClr val="FFFFFF"/>
                </a:solidFill>
                <a:latin typeface="Calibri"/>
                <a:cs typeface="Calibri"/>
              </a:rPr>
              <a:t> </a:t>
            </a:r>
            <a:r>
              <a:rPr lang="en-US" dirty="0">
                <a:solidFill>
                  <a:srgbClr val="FFFFFF"/>
                </a:solidFill>
                <a:latin typeface="Calibri"/>
                <a:cs typeface="Calibri"/>
              </a:rPr>
              <a:t>       </a:t>
            </a:r>
            <a:endParaRPr lang="en-US">
              <a:cs typeface="Calibri Light"/>
            </a:endParaRPr>
          </a:p>
          <a:p>
            <a:pPr fontAlgn="base"/>
            <a:r>
              <a:rPr lang="en-US" dirty="0">
                <a:solidFill>
                  <a:srgbClr val="FFFFFF"/>
                </a:solidFill>
                <a:latin typeface="Calibri Light"/>
                <a:cs typeface="Calibri Light"/>
              </a:rPr>
              <a:t>	</a:t>
            </a:r>
            <a:endParaRPr lang="en-US" b="0" i="0" dirty="0">
              <a:solidFill>
                <a:srgbClr val="000000"/>
              </a:solidFill>
              <a:effectLst/>
              <a:latin typeface="Calibri Light"/>
              <a:cs typeface="Calibri Light"/>
            </a:endParaRPr>
          </a:p>
          <a:p>
            <a:endParaRPr lang="en-BB" sz="1600"/>
          </a:p>
        </p:txBody>
      </p:sp>
      <p:pic>
        <p:nvPicPr>
          <p:cNvPr id="4" name="Picture 3" descr="A picture containing outdoor, person&#10;&#10;Description automatically generated">
            <a:extLst>
              <a:ext uri="{FF2B5EF4-FFF2-40B4-BE49-F238E27FC236}">
                <a16:creationId xmlns:a16="http://schemas.microsoft.com/office/drawing/2014/main" id="{B6A86482-D7AE-4FED-B50F-AA692A3CCFF1}"/>
              </a:ext>
            </a:extLst>
          </p:cNvPr>
          <p:cNvPicPr>
            <a:picLocks noChangeAspect="1"/>
          </p:cNvPicPr>
          <p:nvPr/>
        </p:nvPicPr>
        <p:blipFill rotWithShape="1">
          <a:blip r:embed="rId2">
            <a:extLst>
              <a:ext uri="{28A0092B-C50C-407E-A947-70E740481C1C}">
                <a14:useLocalDpi xmlns:a14="http://schemas.microsoft.com/office/drawing/2010/main" val="0"/>
              </a:ext>
            </a:extLst>
          </a:blip>
          <a:srcRect r="15106"/>
          <a:stretch/>
        </p:blipFill>
        <p:spPr>
          <a:xfrm>
            <a:off x="156219" y="1645729"/>
            <a:ext cx="2974802" cy="2354450"/>
          </a:xfrm>
          <a:prstGeom prst="rect">
            <a:avLst/>
          </a:prstGeom>
        </p:spPr>
      </p:pic>
      <p:pic>
        <p:nvPicPr>
          <p:cNvPr id="3" name="Picture 5" descr="A picture containing text, indoor&#10;&#10;Description automatically generated">
            <a:extLst>
              <a:ext uri="{FF2B5EF4-FFF2-40B4-BE49-F238E27FC236}">
                <a16:creationId xmlns:a16="http://schemas.microsoft.com/office/drawing/2014/main" id="{F547808B-5D00-4A4B-BD67-67CB095D39CD}"/>
              </a:ext>
            </a:extLst>
          </p:cNvPr>
          <p:cNvPicPr>
            <a:picLocks noChangeAspect="1"/>
          </p:cNvPicPr>
          <p:nvPr/>
        </p:nvPicPr>
        <p:blipFill>
          <a:blip r:embed="rId3"/>
          <a:stretch>
            <a:fillRect/>
          </a:stretch>
        </p:blipFill>
        <p:spPr>
          <a:xfrm rot="-420000">
            <a:off x="8814356" y="2600029"/>
            <a:ext cx="2686050" cy="3543300"/>
          </a:xfrm>
          <a:prstGeom prst="rect">
            <a:avLst/>
          </a:prstGeom>
        </p:spPr>
      </p:pic>
      <p:sp>
        <p:nvSpPr>
          <p:cNvPr id="6" name="TextBox 5">
            <a:extLst>
              <a:ext uri="{FF2B5EF4-FFF2-40B4-BE49-F238E27FC236}">
                <a16:creationId xmlns:a16="http://schemas.microsoft.com/office/drawing/2014/main" id="{BF1DAB33-B4E1-423D-9EE4-181ACBF5AE06}"/>
              </a:ext>
            </a:extLst>
          </p:cNvPr>
          <p:cNvSpPr txBox="1"/>
          <p:nvPr/>
        </p:nvSpPr>
        <p:spPr>
          <a:xfrm>
            <a:off x="3396792" y="3451781"/>
            <a:ext cx="5775487"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000" dirty="0">
                <a:solidFill>
                  <a:srgbClr val="FFFFFF"/>
                </a:solidFill>
                <a:cs typeface="Arial"/>
              </a:rPr>
              <a:t>Mental Health and Psychosocial Support </a:t>
            </a:r>
            <a:endParaRPr lang="en-US" sz="2000" dirty="0">
              <a:cs typeface="Arial"/>
            </a:endParaRPr>
          </a:p>
          <a:p>
            <a:pPr marL="285750" indent="-285750">
              <a:buFont typeface="Arial"/>
              <a:buChar char="•"/>
            </a:pPr>
            <a:r>
              <a:rPr lang="en-US" sz="2000" dirty="0">
                <a:solidFill>
                  <a:srgbClr val="FFFFFF"/>
                </a:solidFill>
                <a:ea typeface="+mn-lt"/>
                <a:cs typeface="+mn-lt"/>
              </a:rPr>
              <a:t>Supported countries in Dengue response:</a:t>
            </a:r>
            <a:r>
              <a:rPr lang="en-US" sz="2000" dirty="0">
                <a:ea typeface="+mn-lt"/>
                <a:cs typeface="+mn-lt"/>
              </a:rPr>
              <a:t> </a:t>
            </a:r>
            <a:endParaRPr lang="en-US" sz="2000" dirty="0">
              <a:ea typeface="+mn-lt"/>
              <a:cs typeface="Arial"/>
            </a:endParaRPr>
          </a:p>
          <a:p>
            <a:pPr lvl="1"/>
            <a:r>
              <a:rPr lang="en-US" sz="2000" dirty="0">
                <a:solidFill>
                  <a:srgbClr val="FFFFFF"/>
                </a:solidFill>
                <a:ea typeface="+mn-lt"/>
                <a:cs typeface="+mn-lt"/>
              </a:rPr>
              <a:t>(ATG, BRB, GRD, KNA, LCA, VCT, VGB)</a:t>
            </a:r>
            <a:endParaRPr lang="en-US" sz="2000" dirty="0">
              <a:cs typeface="Calibri"/>
            </a:endParaRPr>
          </a:p>
          <a:p>
            <a:pPr marL="342900" indent="-342900">
              <a:buFont typeface="Arial"/>
              <a:buChar char="•"/>
            </a:pPr>
            <a:r>
              <a:rPr lang="en-US" sz="2000" dirty="0">
                <a:solidFill>
                  <a:srgbClr val="FFFFFF"/>
                </a:solidFill>
                <a:cs typeface="Arial"/>
              </a:rPr>
              <a:t>Preparing Health Systems for introduction of </a:t>
            </a:r>
            <a:r>
              <a:rPr lang="en-US" sz="2000" dirty="0">
                <a:cs typeface="Arial"/>
              </a:rPr>
              <a:t>​</a:t>
            </a:r>
          </a:p>
          <a:p>
            <a:r>
              <a:rPr lang="en-US" sz="2000" dirty="0">
                <a:solidFill>
                  <a:srgbClr val="FFFFFF"/>
                </a:solidFill>
                <a:cs typeface="Arial"/>
              </a:rPr>
              <a:t>    COVID-19 vaccine</a:t>
            </a:r>
            <a:r>
              <a:rPr lang="en-US" sz="2000" dirty="0">
                <a:cs typeface="Arial"/>
              </a:rPr>
              <a:t>​</a:t>
            </a:r>
          </a:p>
          <a:p>
            <a:r>
              <a:rPr lang="en-US" dirty="0">
                <a:cs typeface="Arial"/>
              </a:rPr>
              <a:t>​</a:t>
            </a:r>
            <a:endParaRPr lang="en-US" dirty="0">
              <a:solidFill>
                <a:srgbClr val="FFFFFF"/>
              </a:solidFill>
              <a:cs typeface="Arial"/>
            </a:endParaRPr>
          </a:p>
        </p:txBody>
      </p:sp>
    </p:spTree>
    <p:extLst>
      <p:ext uri="{BB962C8B-B14F-4D97-AF65-F5344CB8AC3E}">
        <p14:creationId xmlns:p14="http://schemas.microsoft.com/office/powerpoint/2010/main" val="2579704849"/>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DF0EA7-9808-4894-928B-BC239F017EE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800" b="1" dirty="0">
                <a:solidFill>
                  <a:schemeClr val="tx1"/>
                </a:solidFill>
              </a:rPr>
              <a:t>Beyond 2020...</a:t>
            </a:r>
            <a:r>
              <a:rPr lang="en-US" sz="5400" b="1" dirty="0">
                <a:solidFill>
                  <a:schemeClr val="tx1"/>
                </a:solidFill>
              </a:rPr>
              <a:t>.</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ADCB76-ED27-4250-A327-22689224153B}"/>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solidFill>
                  <a:schemeClr val="tx1"/>
                </a:solidFill>
              </a:rPr>
              <a:t>Continued support in the response through the SPRP</a:t>
            </a:r>
          </a:p>
          <a:p>
            <a:r>
              <a:rPr lang="en-US" sz="2200">
                <a:solidFill>
                  <a:schemeClr val="tx1"/>
                </a:solidFill>
              </a:rPr>
              <a:t>Expansion to include 2 additional pillars:</a:t>
            </a:r>
          </a:p>
          <a:p>
            <a:pPr lvl="1"/>
            <a:r>
              <a:rPr lang="en-US" sz="2200">
                <a:solidFill>
                  <a:schemeClr val="tx1"/>
                </a:solidFill>
              </a:rPr>
              <a:t>Pillar 10 – Strategy for the Introduction of Vaccines</a:t>
            </a:r>
          </a:p>
          <a:p>
            <a:pPr lvl="1"/>
            <a:r>
              <a:rPr lang="en-US" sz="2200">
                <a:solidFill>
                  <a:schemeClr val="tx1"/>
                </a:solidFill>
              </a:rPr>
              <a:t>Pillar 11 – Research </a:t>
            </a:r>
          </a:p>
        </p:txBody>
      </p:sp>
      <p:pic>
        <p:nvPicPr>
          <p:cNvPr id="4" name="Picture 4" descr="A picture containing text, person, crowd&#10;&#10;Description automatically generated">
            <a:extLst>
              <a:ext uri="{FF2B5EF4-FFF2-40B4-BE49-F238E27FC236}">
                <a16:creationId xmlns:a16="http://schemas.microsoft.com/office/drawing/2014/main" id="{B15FCA58-2BFB-477B-8C5B-CFFD538579E7}"/>
              </a:ext>
            </a:extLst>
          </p:cNvPr>
          <p:cNvPicPr>
            <a:picLocks noChangeAspect="1"/>
          </p:cNvPicPr>
          <p:nvPr/>
        </p:nvPicPr>
        <p:blipFill rotWithShape="1">
          <a:blip r:embed="rId2"/>
          <a:srcRect l="12786" r="3714" b="2"/>
          <a:stretch/>
        </p:blipFill>
        <p:spPr>
          <a:xfrm>
            <a:off x="5311702" y="156317"/>
            <a:ext cx="6722468" cy="670168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3398569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217F7-1D77-463D-B488-93E771BACA6C}"/>
              </a:ext>
            </a:extLst>
          </p:cNvPr>
          <p:cNvSpPr>
            <a:spLocks noGrp="1"/>
          </p:cNvSpPr>
          <p:nvPr>
            <p:ph type="title"/>
          </p:nvPr>
        </p:nvSpPr>
        <p:spPr>
          <a:xfrm>
            <a:off x="3075709" y="2875109"/>
            <a:ext cx="7537425" cy="1325563"/>
          </a:xfrm>
        </p:spPr>
        <p:txBody>
          <a:bodyPr>
            <a:normAutofit/>
          </a:bodyPr>
          <a:lstStyle/>
          <a:p>
            <a:r>
              <a:rPr lang="en-US" b="1">
                <a:latin typeface="Calibri "/>
              </a:rPr>
              <a:t>Financial Implementation </a:t>
            </a:r>
          </a:p>
        </p:txBody>
      </p:sp>
    </p:spTree>
    <p:extLst>
      <p:ext uri="{BB962C8B-B14F-4D97-AF65-F5344CB8AC3E}">
        <p14:creationId xmlns:p14="http://schemas.microsoft.com/office/powerpoint/2010/main" val="2291862548"/>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9E8E2C-2752-41D5-8371-A19C14027302}"/>
              </a:ext>
            </a:extLst>
          </p:cNvPr>
          <p:cNvSpPr>
            <a:spLocks noGrp="1"/>
          </p:cNvSpPr>
          <p:nvPr>
            <p:ph type="body" sz="quarter" idx="10"/>
          </p:nvPr>
        </p:nvSpPr>
        <p:spPr>
          <a:xfrm>
            <a:off x="802481" y="655531"/>
            <a:ext cx="10587038" cy="773773"/>
          </a:xfrm>
        </p:spPr>
        <p:txBody>
          <a:bodyPr vert="horz" lIns="91440" tIns="45720" rIns="91440" bIns="45720" rtlCol="0" anchor="t">
            <a:noAutofit/>
          </a:bodyPr>
          <a:lstStyle/>
          <a:p>
            <a:r>
              <a:rPr lang="en-US" sz="2000" b="1"/>
              <a:t>COVID-19 Resources mobilized to date – Barbados and the Eastern Caribbean Countries</a:t>
            </a:r>
          </a:p>
          <a:p>
            <a:r>
              <a:rPr lang="en-US" sz="2000" b="1"/>
              <a:t>By Donor</a:t>
            </a:r>
          </a:p>
        </p:txBody>
      </p:sp>
      <p:graphicFrame>
        <p:nvGraphicFramePr>
          <p:cNvPr id="8" name="Table 7">
            <a:extLst>
              <a:ext uri="{FF2B5EF4-FFF2-40B4-BE49-F238E27FC236}">
                <a16:creationId xmlns:a16="http://schemas.microsoft.com/office/drawing/2014/main" id="{8C9A924F-2BBA-472D-9569-8518DA416295}"/>
              </a:ext>
            </a:extLst>
          </p:cNvPr>
          <p:cNvGraphicFramePr>
            <a:graphicFrameLocks noGrp="1"/>
          </p:cNvGraphicFramePr>
          <p:nvPr>
            <p:extLst>
              <p:ext uri="{D42A27DB-BD31-4B8C-83A1-F6EECF244321}">
                <p14:modId xmlns:p14="http://schemas.microsoft.com/office/powerpoint/2010/main" val="641917959"/>
              </p:ext>
            </p:extLst>
          </p:nvPr>
        </p:nvGraphicFramePr>
        <p:xfrm>
          <a:off x="5158726" y="4472381"/>
          <a:ext cx="5689784" cy="1365199"/>
        </p:xfrm>
        <a:graphic>
          <a:graphicData uri="http://schemas.openxmlformats.org/drawingml/2006/table">
            <a:tbl>
              <a:tblPr>
                <a:tableStyleId>{8A107856-5554-42FB-B03E-39F5DBC370BA}</a:tableStyleId>
              </a:tblPr>
              <a:tblGrid>
                <a:gridCol w="4189459">
                  <a:extLst>
                    <a:ext uri="{9D8B030D-6E8A-4147-A177-3AD203B41FA5}">
                      <a16:colId xmlns:a16="http://schemas.microsoft.com/office/drawing/2014/main" val="107085474"/>
                    </a:ext>
                  </a:extLst>
                </a:gridCol>
                <a:gridCol w="1500325">
                  <a:extLst>
                    <a:ext uri="{9D8B030D-6E8A-4147-A177-3AD203B41FA5}">
                      <a16:colId xmlns:a16="http://schemas.microsoft.com/office/drawing/2014/main" val="3542609491"/>
                    </a:ext>
                  </a:extLst>
                </a:gridCol>
              </a:tblGrid>
              <a:tr h="422224">
                <a:tc>
                  <a:txBody>
                    <a:bodyPr/>
                    <a:lstStyle/>
                    <a:p>
                      <a:pPr algn="l" fontAlgn="b"/>
                      <a:r>
                        <a:rPr lang="en-US" sz="2000" b="1" u="none" strike="noStrike">
                          <a:solidFill>
                            <a:srgbClr val="000000"/>
                          </a:solidFill>
                          <a:effectLst/>
                          <a:latin typeface="+mn-lt"/>
                        </a:rPr>
                        <a:t>Fund Source</a:t>
                      </a:r>
                      <a:endParaRPr lang="en-US" sz="2000" b="1" i="0" u="none" strike="noStrike">
                        <a:solidFill>
                          <a:srgbClr val="000000"/>
                        </a:solidFill>
                        <a:effectLst/>
                        <a:latin typeface="+mn-lt"/>
                      </a:endParaRPr>
                    </a:p>
                  </a:txBody>
                  <a:tcPr marL="9525" marR="9525" marT="9525" marB="0">
                    <a:solidFill>
                      <a:schemeClr val="accent2"/>
                    </a:solidFill>
                  </a:tcPr>
                </a:tc>
                <a:tc>
                  <a:txBody>
                    <a:bodyPr/>
                    <a:lstStyle/>
                    <a:p>
                      <a:pPr algn="l" fontAlgn="t"/>
                      <a:r>
                        <a:rPr lang="en-US" sz="2000" b="1" i="0" u="none" strike="noStrike">
                          <a:solidFill>
                            <a:srgbClr val="000000"/>
                          </a:solidFill>
                          <a:effectLst/>
                          <a:latin typeface="+mn-lt"/>
                        </a:rPr>
                        <a:t>Pipeline</a:t>
                      </a:r>
                    </a:p>
                  </a:txBody>
                  <a:tcPr marL="9525" marR="9525" marT="9525" marB="0">
                    <a:solidFill>
                      <a:schemeClr val="accent2"/>
                    </a:solidFill>
                  </a:tcPr>
                </a:tc>
                <a:extLst>
                  <a:ext uri="{0D108BD9-81ED-4DB2-BD59-A6C34878D82A}">
                    <a16:rowId xmlns:a16="http://schemas.microsoft.com/office/drawing/2014/main" val="3562412328"/>
                  </a:ext>
                </a:extLst>
              </a:tr>
              <a:tr h="290314">
                <a:tc>
                  <a:txBody>
                    <a:bodyPr/>
                    <a:lstStyle/>
                    <a:p>
                      <a:pPr marL="0" algn="l" defTabSz="914400" rtl="0" eaLnBrk="1" fontAlgn="b" latinLnBrk="0" hangingPunct="1"/>
                      <a:r>
                        <a:rPr lang="en-US" sz="2000" u="none" strike="noStrike" kern="1200">
                          <a:solidFill>
                            <a:schemeClr val="dk1"/>
                          </a:solidFill>
                          <a:effectLst/>
                          <a:latin typeface="+mn-lt"/>
                          <a:ea typeface="+mn-ea"/>
                          <a:cs typeface="+mn-cs"/>
                        </a:rPr>
                        <a:t>European Union: (AIA, MSR, VGB)</a:t>
                      </a:r>
                    </a:p>
                  </a:txBody>
                  <a:tcPr marL="9525" marR="9525" marT="9525" marB="0">
                    <a:solidFill>
                      <a:schemeClr val="accent5">
                        <a:lumMod val="20000"/>
                        <a:lumOff val="80000"/>
                      </a:schemeClr>
                    </a:solidFill>
                  </a:tcPr>
                </a:tc>
                <a:tc>
                  <a:txBody>
                    <a:bodyPr/>
                    <a:lstStyle/>
                    <a:p>
                      <a:pPr algn="r" fontAlgn="b"/>
                      <a:r>
                        <a:rPr lang="en-US" sz="2000" b="0" i="0" u="none" strike="noStrike">
                          <a:effectLst/>
                          <a:latin typeface="+mn-lt"/>
                        </a:rPr>
                        <a:t>750,000</a:t>
                      </a:r>
                      <a:endParaRPr lang="en-BB" sz="2000" b="0" i="0" u="none" strike="noStrike">
                        <a:effectLst/>
                        <a:latin typeface="+mn-lt"/>
                      </a:endParaRPr>
                    </a:p>
                  </a:txBody>
                  <a:tcPr marL="9525" marR="9525" marT="9525" marB="0">
                    <a:solidFill>
                      <a:schemeClr val="accent5">
                        <a:lumMod val="20000"/>
                        <a:lumOff val="80000"/>
                      </a:schemeClr>
                    </a:solidFill>
                  </a:tcPr>
                </a:tc>
                <a:extLst>
                  <a:ext uri="{0D108BD9-81ED-4DB2-BD59-A6C34878D82A}">
                    <a16:rowId xmlns:a16="http://schemas.microsoft.com/office/drawing/2014/main" val="2473177630"/>
                  </a:ext>
                </a:extLst>
              </a:tr>
              <a:tr h="290314">
                <a:tc>
                  <a:txBody>
                    <a:bodyPr/>
                    <a:lstStyle/>
                    <a:p>
                      <a:pPr marL="0" algn="l" defTabSz="914400" rtl="0" eaLnBrk="1" fontAlgn="b" latinLnBrk="0" hangingPunct="1"/>
                      <a:r>
                        <a:rPr lang="en-US" sz="2000" u="none" strike="noStrike" kern="1200">
                          <a:solidFill>
                            <a:schemeClr val="dk1"/>
                          </a:solidFill>
                          <a:effectLst/>
                          <a:latin typeface="+mn-lt"/>
                          <a:ea typeface="+mn-ea"/>
                          <a:cs typeface="+mn-cs"/>
                        </a:rPr>
                        <a:t>Flexible Funds issued in 2021*</a:t>
                      </a:r>
                    </a:p>
                  </a:txBody>
                  <a:tcPr marL="9525" marR="9525" marT="9525" marB="0">
                    <a:solidFill>
                      <a:schemeClr val="accent5">
                        <a:lumMod val="20000"/>
                        <a:lumOff val="80000"/>
                      </a:schemeClr>
                    </a:solidFill>
                  </a:tcPr>
                </a:tc>
                <a:tc>
                  <a:txBody>
                    <a:bodyPr/>
                    <a:lstStyle/>
                    <a:p>
                      <a:pPr algn="r" fontAlgn="b"/>
                      <a:r>
                        <a:rPr lang="en-US" sz="2000" b="0" i="0" u="none" strike="noStrike">
                          <a:effectLst/>
                          <a:latin typeface="+mn-lt"/>
                        </a:rPr>
                        <a:t>370,000</a:t>
                      </a:r>
                      <a:endParaRPr lang="en-BB" sz="2000" b="0" i="0" u="none" strike="noStrike">
                        <a:effectLst/>
                        <a:latin typeface="+mn-lt"/>
                      </a:endParaRPr>
                    </a:p>
                  </a:txBody>
                  <a:tcPr marL="9525" marR="9525" marT="9525" marB="0">
                    <a:solidFill>
                      <a:schemeClr val="accent5">
                        <a:lumMod val="20000"/>
                        <a:lumOff val="80000"/>
                      </a:schemeClr>
                    </a:solidFill>
                  </a:tcPr>
                </a:tc>
                <a:extLst>
                  <a:ext uri="{0D108BD9-81ED-4DB2-BD59-A6C34878D82A}">
                    <a16:rowId xmlns:a16="http://schemas.microsoft.com/office/drawing/2014/main" val="752612478"/>
                  </a:ext>
                </a:extLst>
              </a:tr>
              <a:tr h="169970">
                <a:tc>
                  <a:txBody>
                    <a:bodyPr/>
                    <a:lstStyle/>
                    <a:p>
                      <a:pPr algn="l" fontAlgn="b"/>
                      <a:r>
                        <a:rPr lang="en-US" sz="2000" u="none" strike="noStrike">
                          <a:effectLst/>
                          <a:latin typeface="+mn-lt"/>
                        </a:rPr>
                        <a:t>Grand Total</a:t>
                      </a:r>
                      <a:endParaRPr lang="en-US" sz="2000" b="1" i="0" u="none" strike="noStrike">
                        <a:solidFill>
                          <a:srgbClr val="000000"/>
                        </a:solidFill>
                        <a:effectLst/>
                        <a:latin typeface="+mn-lt"/>
                      </a:endParaRPr>
                    </a:p>
                  </a:txBody>
                  <a:tcPr marL="9525" marR="9525" marT="9525" marB="0">
                    <a:solidFill>
                      <a:schemeClr val="accent2"/>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2000" b="1" u="none" strike="noStrike">
                          <a:effectLst/>
                          <a:latin typeface="+mn-lt"/>
                        </a:rPr>
                        <a:t>1,120,000</a:t>
                      </a:r>
                      <a:r>
                        <a:rPr lang="en-BB" sz="2000" b="1" u="none" strike="noStrike">
                          <a:effectLst/>
                          <a:latin typeface="+mn-lt"/>
                        </a:rPr>
                        <a:t>           </a:t>
                      </a:r>
                      <a:endParaRPr lang="en-BB" sz="2000" b="1" i="0" u="none" strike="noStrike">
                        <a:solidFill>
                          <a:srgbClr val="000000"/>
                        </a:solidFill>
                        <a:effectLst/>
                        <a:latin typeface="+mn-lt"/>
                      </a:endParaRPr>
                    </a:p>
                  </a:txBody>
                  <a:tcPr marL="9525" marR="9525" marT="9525" marB="0">
                    <a:solidFill>
                      <a:schemeClr val="accent2"/>
                    </a:solidFill>
                  </a:tcPr>
                </a:tc>
                <a:extLst>
                  <a:ext uri="{0D108BD9-81ED-4DB2-BD59-A6C34878D82A}">
                    <a16:rowId xmlns:a16="http://schemas.microsoft.com/office/drawing/2014/main" val="1705090297"/>
                  </a:ext>
                </a:extLst>
              </a:tr>
            </a:tbl>
          </a:graphicData>
        </a:graphic>
      </p:graphicFrame>
      <p:pic>
        <p:nvPicPr>
          <p:cNvPr id="3" name="Picture 2">
            <a:extLst>
              <a:ext uri="{FF2B5EF4-FFF2-40B4-BE49-F238E27FC236}">
                <a16:creationId xmlns:a16="http://schemas.microsoft.com/office/drawing/2014/main" id="{23A8EB49-7E3D-48D5-B700-5BB49C2E9034}"/>
              </a:ext>
            </a:extLst>
          </p:cNvPr>
          <p:cNvPicPr>
            <a:picLocks noChangeAspect="1"/>
          </p:cNvPicPr>
          <p:nvPr/>
        </p:nvPicPr>
        <p:blipFill>
          <a:blip r:embed="rId2"/>
          <a:stretch>
            <a:fillRect/>
          </a:stretch>
        </p:blipFill>
        <p:spPr>
          <a:xfrm>
            <a:off x="1034616" y="1621089"/>
            <a:ext cx="3884575" cy="3901270"/>
          </a:xfrm>
          <a:prstGeom prst="rect">
            <a:avLst/>
          </a:prstGeom>
        </p:spPr>
      </p:pic>
      <p:graphicFrame>
        <p:nvGraphicFramePr>
          <p:cNvPr id="5" name="Table 4">
            <a:extLst>
              <a:ext uri="{FF2B5EF4-FFF2-40B4-BE49-F238E27FC236}">
                <a16:creationId xmlns:a16="http://schemas.microsoft.com/office/drawing/2014/main" id="{8437921F-CBA9-47EA-9744-49BB0F076A12}"/>
              </a:ext>
            </a:extLst>
          </p:cNvPr>
          <p:cNvGraphicFramePr>
            <a:graphicFrameLocks noGrp="1"/>
          </p:cNvGraphicFramePr>
          <p:nvPr>
            <p:extLst>
              <p:ext uri="{D42A27DB-BD31-4B8C-83A1-F6EECF244321}">
                <p14:modId xmlns:p14="http://schemas.microsoft.com/office/powerpoint/2010/main" val="1082546289"/>
              </p:ext>
            </p:extLst>
          </p:nvPr>
        </p:nvGraphicFramePr>
        <p:xfrm>
          <a:off x="5158726" y="1621089"/>
          <a:ext cx="5689785" cy="2762262"/>
        </p:xfrm>
        <a:graphic>
          <a:graphicData uri="http://schemas.openxmlformats.org/drawingml/2006/table">
            <a:tbl>
              <a:tblPr/>
              <a:tblGrid>
                <a:gridCol w="4102969">
                  <a:extLst>
                    <a:ext uri="{9D8B030D-6E8A-4147-A177-3AD203B41FA5}">
                      <a16:colId xmlns:a16="http://schemas.microsoft.com/office/drawing/2014/main" val="639014343"/>
                    </a:ext>
                  </a:extLst>
                </a:gridCol>
                <a:gridCol w="1586816">
                  <a:extLst>
                    <a:ext uri="{9D8B030D-6E8A-4147-A177-3AD203B41FA5}">
                      <a16:colId xmlns:a16="http://schemas.microsoft.com/office/drawing/2014/main" val="1117610472"/>
                    </a:ext>
                  </a:extLst>
                </a:gridCol>
              </a:tblGrid>
              <a:tr h="243670">
                <a:tc>
                  <a:txBody>
                    <a:bodyPr/>
                    <a:lstStyle/>
                    <a:p>
                      <a:pPr algn="l" fontAlgn="b"/>
                      <a:r>
                        <a:rPr lang="en-US" sz="1600" b="1" i="0" u="none" strike="noStrike">
                          <a:solidFill>
                            <a:srgbClr val="000000"/>
                          </a:solidFill>
                          <a:effectLst/>
                          <a:latin typeface="Arial" panose="020B0604020202020204" pitchFamily="34" charset="0"/>
                        </a:rPr>
                        <a:t>Donor</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chemeClr val="accent2">
                        <a:lumMod val="75000"/>
                      </a:schemeClr>
                    </a:solidFill>
                  </a:tcPr>
                </a:tc>
                <a:tc>
                  <a:txBody>
                    <a:bodyPr/>
                    <a:lstStyle/>
                    <a:p>
                      <a:pPr algn="l" fontAlgn="t"/>
                      <a:r>
                        <a:rPr lang="en-US" sz="1600" b="1" i="0" u="none" strike="noStrike">
                          <a:solidFill>
                            <a:srgbClr val="000000"/>
                          </a:solidFill>
                          <a:effectLst/>
                          <a:latin typeface="Arial" panose="020B0604020202020204" pitchFamily="34" charset="0"/>
                        </a:rPr>
                        <a:t>  </a:t>
                      </a:r>
                      <a:r>
                        <a:rPr lang="en-US" sz="1400" b="1" i="0" u="none" strike="noStrike">
                          <a:solidFill>
                            <a:srgbClr val="000000"/>
                          </a:solidFill>
                          <a:effectLst/>
                          <a:latin typeface="Arial" panose="020B0604020202020204" pitchFamily="34" charset="0"/>
                        </a:rPr>
                        <a:t>Funds Mobilized</a:t>
                      </a:r>
                    </a:p>
                    <a:p>
                      <a:pPr algn="ctr" fontAlgn="t"/>
                      <a:r>
                        <a:rPr lang="en-US" sz="1400" b="1" i="0" u="none" strike="noStrike">
                          <a:solidFill>
                            <a:srgbClr val="000000"/>
                          </a:solidFill>
                          <a:effectLst/>
                          <a:latin typeface="Arial" panose="020B0604020202020204" pitchFamily="34" charset="0"/>
                        </a:rPr>
                        <a:t>(US$)</a:t>
                      </a:r>
                    </a:p>
                  </a:txBody>
                  <a:tcPr marL="9525" marR="9525" marT="9525" marB="0">
                    <a:lnL>
                      <a:noFill/>
                    </a:lnL>
                    <a:lnR>
                      <a:noFill/>
                    </a:lnR>
                    <a:lnT>
                      <a:noFill/>
                    </a:lnT>
                    <a:lnB w="6350" cap="flat" cmpd="sng" algn="ctr">
                      <a:solidFill>
                        <a:srgbClr val="8EA9DB"/>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592158676"/>
                  </a:ext>
                </a:extLst>
              </a:tr>
              <a:tr h="228325">
                <a:tc>
                  <a:txBody>
                    <a:bodyPr/>
                    <a:lstStyle/>
                    <a:p>
                      <a:pPr algn="l" fontAlgn="b"/>
                      <a:r>
                        <a:rPr lang="en-US" sz="1600" b="0" i="0" u="none" strike="noStrike">
                          <a:effectLst/>
                          <a:latin typeface="Arial" panose="020B0604020202020204" pitchFamily="34" charset="0"/>
                        </a:rPr>
                        <a:t>FCDO</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chemeClr val="accent5">
                        <a:lumMod val="60000"/>
                        <a:lumOff val="40000"/>
                      </a:schemeClr>
                    </a:solidFill>
                  </a:tcPr>
                </a:tc>
                <a:tc>
                  <a:txBody>
                    <a:bodyPr/>
                    <a:lstStyle/>
                    <a:p>
                      <a:pPr algn="r" fontAlgn="b"/>
                      <a:r>
                        <a:rPr lang="en-US" sz="1600" b="0" i="0" u="none" strike="noStrike">
                          <a:effectLst/>
                          <a:latin typeface="Arial" panose="020B0604020202020204" pitchFamily="34" charset="0"/>
                        </a:rPr>
                        <a:t>1,040,973</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chemeClr val="accent5">
                        <a:lumMod val="60000"/>
                        <a:lumOff val="40000"/>
                      </a:schemeClr>
                    </a:solidFill>
                  </a:tcPr>
                </a:tc>
                <a:extLst>
                  <a:ext uri="{0D108BD9-81ED-4DB2-BD59-A6C34878D82A}">
                    <a16:rowId xmlns:a16="http://schemas.microsoft.com/office/drawing/2014/main" val="1208153563"/>
                  </a:ext>
                </a:extLst>
              </a:tr>
              <a:tr h="228325">
                <a:tc>
                  <a:txBody>
                    <a:bodyPr/>
                    <a:lstStyle/>
                    <a:p>
                      <a:pPr algn="l" fontAlgn="b"/>
                      <a:r>
                        <a:rPr lang="en-US" sz="1600" b="0" i="0" u="none" strike="noStrike">
                          <a:effectLst/>
                          <a:latin typeface="Arial" panose="020B0604020202020204" pitchFamily="34" charset="0"/>
                        </a:rPr>
                        <a:t>Canada</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1600" b="0" i="0" u="none" strike="noStrike">
                          <a:effectLst/>
                          <a:latin typeface="Arial" panose="020B0604020202020204" pitchFamily="34" charset="0"/>
                        </a:rPr>
                        <a:t>1,016,478</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2689600731"/>
                  </a:ext>
                </a:extLst>
              </a:tr>
              <a:tr h="228325">
                <a:tc>
                  <a:txBody>
                    <a:bodyPr/>
                    <a:lstStyle/>
                    <a:p>
                      <a:pPr algn="l" fontAlgn="b"/>
                      <a:r>
                        <a:rPr lang="en-US" sz="1600" b="0" i="0" u="none" strike="noStrike">
                          <a:effectLst/>
                          <a:latin typeface="Arial" panose="020B0604020202020204" pitchFamily="34" charset="0"/>
                        </a:rPr>
                        <a:t>WHO*</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1600" b="0" i="0" u="none" strike="noStrike">
                          <a:effectLst/>
                          <a:latin typeface="Arial" panose="020B0604020202020204" pitchFamily="34" charset="0"/>
                        </a:rPr>
                        <a:t>3,207,153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3330669301"/>
                  </a:ext>
                </a:extLst>
              </a:tr>
              <a:tr h="228325">
                <a:tc>
                  <a:txBody>
                    <a:bodyPr/>
                    <a:lstStyle/>
                    <a:p>
                      <a:pPr algn="l" fontAlgn="b"/>
                      <a:r>
                        <a:rPr lang="en-US" sz="1600" b="0" i="0" u="none" strike="noStrike">
                          <a:effectLst/>
                          <a:latin typeface="Arial" panose="020B0604020202020204" pitchFamily="34" charset="0"/>
                        </a:rPr>
                        <a:t>PEF </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1600" b="0" i="0" u="none" strike="noStrike">
                          <a:effectLst/>
                          <a:latin typeface="Arial" panose="020B0604020202020204" pitchFamily="34" charset="0"/>
                        </a:rPr>
                        <a:t>1,904,762</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2500064112"/>
                  </a:ext>
                </a:extLst>
              </a:tr>
              <a:tr h="228325">
                <a:tc>
                  <a:txBody>
                    <a:bodyPr/>
                    <a:lstStyle/>
                    <a:p>
                      <a:pPr algn="l" fontAlgn="b"/>
                      <a:r>
                        <a:rPr lang="en-US" sz="1600" b="0" i="0" u="none" strike="noStrike">
                          <a:effectLst/>
                          <a:latin typeface="Arial" panose="020B0604020202020204" pitchFamily="34" charset="0"/>
                        </a:rPr>
                        <a:t>WFP</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1600" b="0" i="0" u="none" strike="noStrike">
                          <a:effectLst/>
                          <a:latin typeface="Arial" panose="020B0604020202020204" pitchFamily="34" charset="0"/>
                        </a:rPr>
                        <a:t>95,923</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2590204921"/>
                  </a:ext>
                </a:extLst>
              </a:tr>
              <a:tr h="228325">
                <a:tc>
                  <a:txBody>
                    <a:bodyPr/>
                    <a:lstStyle/>
                    <a:p>
                      <a:pPr algn="l" fontAlgn="b"/>
                      <a:r>
                        <a:rPr lang="en-US" sz="1600" b="0" i="0" u="none" strike="noStrike">
                          <a:effectLst/>
                          <a:latin typeface="Arial"/>
                        </a:rPr>
                        <a:t>PAHO</a:t>
                      </a:r>
                      <a:endParaRPr lang="en-US" sz="1600" b="0" i="0" u="none" strike="noStrike">
                        <a:effectLst/>
                        <a:latin typeface="Arial" panose="020B0604020202020204" pitchFamily="34" charset="0"/>
                      </a:endParaRP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1600" b="0" i="0" u="none" strike="noStrike">
                          <a:effectLst/>
                          <a:latin typeface="Arial" panose="020B0604020202020204" pitchFamily="34" charset="0"/>
                        </a:rPr>
                        <a:t>245,390</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803198778"/>
                  </a:ext>
                </a:extLst>
              </a:tr>
              <a:tr h="228325">
                <a:tc>
                  <a:txBody>
                    <a:bodyPr/>
                    <a:lstStyle/>
                    <a:p>
                      <a:pPr algn="l" fontAlgn="b"/>
                      <a:r>
                        <a:rPr lang="en-US" sz="1600" b="0" i="0" u="none" strike="noStrike">
                          <a:effectLst/>
                          <a:latin typeface="Arial" panose="020B0604020202020204" pitchFamily="34" charset="0"/>
                        </a:rPr>
                        <a:t>USAID</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1600" b="0" i="0" u="none" strike="noStrike">
                          <a:effectLst/>
                          <a:latin typeface="Arial" panose="020B0604020202020204" pitchFamily="34" charset="0"/>
                        </a:rPr>
                        <a:t>460,000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4018931992"/>
                  </a:ext>
                </a:extLst>
              </a:tr>
              <a:tr h="228325">
                <a:tc>
                  <a:txBody>
                    <a:bodyPr/>
                    <a:lstStyle/>
                    <a:p>
                      <a:pPr algn="l" fontAlgn="b"/>
                      <a:r>
                        <a:rPr lang="en-US" sz="1600" b="0" i="0" u="none" strike="noStrike">
                          <a:effectLst/>
                          <a:latin typeface="Arial" panose="020B0604020202020204" pitchFamily="34" charset="0"/>
                        </a:rPr>
                        <a:t>EU-DEVCO</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chemeClr val="accent5">
                        <a:lumMod val="60000"/>
                        <a:lumOff val="40000"/>
                      </a:schemeClr>
                    </a:solidFill>
                  </a:tcPr>
                </a:tc>
                <a:tc>
                  <a:txBody>
                    <a:bodyPr/>
                    <a:lstStyle/>
                    <a:p>
                      <a:pPr algn="r" fontAlgn="b"/>
                      <a:r>
                        <a:rPr lang="en-US" sz="1600" b="0" i="0" u="none" strike="noStrike">
                          <a:effectLst/>
                          <a:latin typeface="Arial" panose="020B0604020202020204" pitchFamily="34" charset="0"/>
                        </a:rPr>
                        <a:t>949,301</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761633507"/>
                  </a:ext>
                </a:extLst>
              </a:tr>
              <a:tr h="268617">
                <a:tc>
                  <a:txBody>
                    <a:bodyPr/>
                    <a:lstStyle/>
                    <a:p>
                      <a:pPr algn="l" fontAlgn="b"/>
                      <a:r>
                        <a:rPr lang="en-US" sz="1600" b="1" i="0" u="none" strike="noStrike">
                          <a:solidFill>
                            <a:srgbClr val="000000"/>
                          </a:solidFill>
                          <a:effectLst/>
                          <a:latin typeface="Arial" panose="020B0604020202020204" pitchFamily="34" charset="0"/>
                        </a:rPr>
                        <a:t>Grand Total</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chemeClr val="accent2">
                        <a:lumMod val="75000"/>
                      </a:schemeClr>
                    </a:solidFill>
                  </a:tcPr>
                </a:tc>
                <a:tc>
                  <a:txBody>
                    <a:bodyPr/>
                    <a:lstStyle/>
                    <a:p>
                      <a:pPr algn="r" fontAlgn="b"/>
                      <a:r>
                        <a:rPr lang="en-US" sz="1600" b="1" i="0" u="none" strike="noStrike">
                          <a:solidFill>
                            <a:srgbClr val="000000"/>
                          </a:solidFill>
                          <a:effectLst/>
                          <a:latin typeface="Arial" panose="020B0604020202020204" pitchFamily="34" charset="0"/>
                        </a:rPr>
                        <a:t>8,919,982 </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chemeClr val="accent2">
                        <a:lumMod val="75000"/>
                      </a:schemeClr>
                    </a:solidFill>
                  </a:tcPr>
                </a:tc>
                <a:extLst>
                  <a:ext uri="{0D108BD9-81ED-4DB2-BD59-A6C34878D82A}">
                    <a16:rowId xmlns:a16="http://schemas.microsoft.com/office/drawing/2014/main" val="3799726687"/>
                  </a:ext>
                </a:extLst>
              </a:tr>
            </a:tbl>
          </a:graphicData>
        </a:graphic>
      </p:graphicFrame>
    </p:spTree>
    <p:extLst>
      <p:ext uri="{BB962C8B-B14F-4D97-AF65-F5344CB8AC3E}">
        <p14:creationId xmlns:p14="http://schemas.microsoft.com/office/powerpoint/2010/main" val="4268261832"/>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395512-8789-4864-8779-CF970BC1652E}"/>
              </a:ext>
            </a:extLst>
          </p:cNvPr>
          <p:cNvSpPr>
            <a:spLocks noGrp="1"/>
          </p:cNvSpPr>
          <p:nvPr>
            <p:ph type="body" sz="quarter" idx="10"/>
          </p:nvPr>
        </p:nvSpPr>
        <p:spPr/>
        <p:txBody>
          <a:bodyPr>
            <a:normAutofit lnSpcReduction="10000"/>
          </a:bodyPr>
          <a:lstStyle/>
          <a:p>
            <a:r>
              <a:rPr lang="en-US" sz="2000" b="1"/>
              <a:t>COVID-19 Resources mobilized to date – Barbados and the Eastern Caribbean Countries.</a:t>
            </a:r>
            <a:endParaRPr lang="en-BB" sz="2000" b="1"/>
          </a:p>
          <a:p>
            <a:r>
              <a:rPr lang="en-US" sz="2000"/>
              <a:t>By Country</a:t>
            </a:r>
          </a:p>
        </p:txBody>
      </p:sp>
      <p:pic>
        <p:nvPicPr>
          <p:cNvPr id="5" name="Picture 4">
            <a:extLst>
              <a:ext uri="{FF2B5EF4-FFF2-40B4-BE49-F238E27FC236}">
                <a16:creationId xmlns:a16="http://schemas.microsoft.com/office/drawing/2014/main" id="{38058D2C-D04D-4B59-9703-A33BCF42507B}"/>
              </a:ext>
            </a:extLst>
          </p:cNvPr>
          <p:cNvPicPr>
            <a:picLocks noChangeAspect="1"/>
          </p:cNvPicPr>
          <p:nvPr/>
        </p:nvPicPr>
        <p:blipFill>
          <a:blip r:embed="rId2"/>
          <a:stretch>
            <a:fillRect/>
          </a:stretch>
        </p:blipFill>
        <p:spPr>
          <a:xfrm>
            <a:off x="6285381" y="1769999"/>
            <a:ext cx="5078408" cy="3938357"/>
          </a:xfrm>
          <a:prstGeom prst="rect">
            <a:avLst/>
          </a:prstGeom>
        </p:spPr>
      </p:pic>
      <p:graphicFrame>
        <p:nvGraphicFramePr>
          <p:cNvPr id="6" name="Table 5">
            <a:extLst>
              <a:ext uri="{FF2B5EF4-FFF2-40B4-BE49-F238E27FC236}">
                <a16:creationId xmlns:a16="http://schemas.microsoft.com/office/drawing/2014/main" id="{7207B518-2204-4C61-8F12-4CDDFF9B3607}"/>
              </a:ext>
            </a:extLst>
          </p:cNvPr>
          <p:cNvGraphicFramePr>
            <a:graphicFrameLocks noGrp="1"/>
          </p:cNvGraphicFramePr>
          <p:nvPr>
            <p:extLst>
              <p:ext uri="{D42A27DB-BD31-4B8C-83A1-F6EECF244321}">
                <p14:modId xmlns:p14="http://schemas.microsoft.com/office/powerpoint/2010/main" val="3991517176"/>
              </p:ext>
            </p:extLst>
          </p:nvPr>
        </p:nvGraphicFramePr>
        <p:xfrm>
          <a:off x="851694" y="1770002"/>
          <a:ext cx="5225851" cy="3971574"/>
        </p:xfrm>
        <a:graphic>
          <a:graphicData uri="http://schemas.openxmlformats.org/drawingml/2006/table">
            <a:tbl>
              <a:tblPr/>
              <a:tblGrid>
                <a:gridCol w="3801787">
                  <a:extLst>
                    <a:ext uri="{9D8B030D-6E8A-4147-A177-3AD203B41FA5}">
                      <a16:colId xmlns:a16="http://schemas.microsoft.com/office/drawing/2014/main" val="588211730"/>
                    </a:ext>
                  </a:extLst>
                </a:gridCol>
                <a:gridCol w="1424064">
                  <a:extLst>
                    <a:ext uri="{9D8B030D-6E8A-4147-A177-3AD203B41FA5}">
                      <a16:colId xmlns:a16="http://schemas.microsoft.com/office/drawing/2014/main" val="856445849"/>
                    </a:ext>
                  </a:extLst>
                </a:gridCol>
              </a:tblGrid>
              <a:tr h="325759">
                <a:tc>
                  <a:txBody>
                    <a:bodyPr/>
                    <a:lstStyle/>
                    <a:p>
                      <a:pPr algn="l" fontAlgn="b"/>
                      <a:r>
                        <a:rPr lang="en-US" sz="1400" b="1" i="0" u="none" strike="noStrike">
                          <a:solidFill>
                            <a:schemeClr val="bg1"/>
                          </a:solidFill>
                          <a:effectLst/>
                          <a:latin typeface="Arial" panose="020B0604020202020204" pitchFamily="34" charset="0"/>
                        </a:rPr>
                        <a:t>Country</a:t>
                      </a:r>
                    </a:p>
                  </a:txBody>
                  <a:tcPr marL="9525" marR="9525" marT="9525" marB="0">
                    <a:lnL>
                      <a:noFill/>
                    </a:lnL>
                    <a:lnR>
                      <a:noFill/>
                    </a:lnR>
                    <a:lnT>
                      <a:noFill/>
                    </a:lnT>
                    <a:lnB w="6350" cap="flat" cmpd="sng" algn="ctr">
                      <a:solidFill>
                        <a:srgbClr val="8EA9DB"/>
                      </a:solidFill>
                      <a:prstDash val="solid"/>
                      <a:round/>
                      <a:headEnd type="none" w="med" len="med"/>
                      <a:tailEnd type="none" w="med" len="med"/>
                    </a:lnB>
                    <a:solidFill>
                      <a:schemeClr val="accent2">
                        <a:lumMod val="75000"/>
                      </a:schemeClr>
                    </a:solidFill>
                  </a:tcPr>
                </a:tc>
                <a:tc>
                  <a:txBody>
                    <a:bodyPr/>
                    <a:lstStyle/>
                    <a:p>
                      <a:pPr algn="l" fontAlgn="t"/>
                      <a:r>
                        <a:rPr lang="en-US" sz="1400" b="1" i="0" u="none" strike="noStrike">
                          <a:solidFill>
                            <a:schemeClr val="bg1"/>
                          </a:solidFill>
                          <a:effectLst/>
                          <a:latin typeface="Arial" panose="020B0604020202020204" pitchFamily="34" charset="0"/>
                        </a:rPr>
                        <a:t> </a:t>
                      </a:r>
                      <a:r>
                        <a:rPr lang="en-US" sz="1200" b="1" i="0" u="none" strike="noStrike">
                          <a:solidFill>
                            <a:schemeClr val="bg1"/>
                          </a:solidFill>
                          <a:effectLst/>
                          <a:latin typeface="Arial" panose="020B0604020202020204" pitchFamily="34" charset="0"/>
                        </a:rPr>
                        <a:t>Funds Mobilized </a:t>
                      </a:r>
                    </a:p>
                  </a:txBody>
                  <a:tcPr marL="9525" marR="9525" marT="9525" marB="0">
                    <a:lnL>
                      <a:noFill/>
                    </a:lnL>
                    <a:lnR>
                      <a:noFill/>
                    </a:lnR>
                    <a:lnT>
                      <a:noFill/>
                    </a:lnT>
                    <a:lnB w="6350" cap="flat" cmpd="sng" algn="ctr">
                      <a:solidFill>
                        <a:srgbClr val="8EA9DB"/>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160399617"/>
                  </a:ext>
                </a:extLst>
              </a:tr>
              <a:tr h="325759">
                <a:tc>
                  <a:txBody>
                    <a:bodyPr/>
                    <a:lstStyle/>
                    <a:p>
                      <a:pPr algn="l" fontAlgn="b"/>
                      <a:r>
                        <a:rPr lang="en-US" sz="1400" b="0" i="0" u="none" strike="noStrike">
                          <a:effectLst/>
                          <a:latin typeface="Arial" panose="020B0604020202020204" pitchFamily="34" charset="0"/>
                        </a:rPr>
                        <a:t>Anguilla</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chemeClr val="accent5">
                        <a:lumMod val="40000"/>
                        <a:lumOff val="60000"/>
                      </a:schemeClr>
                    </a:solidFill>
                  </a:tcPr>
                </a:tc>
                <a:tc>
                  <a:txBody>
                    <a:bodyPr/>
                    <a:lstStyle/>
                    <a:p>
                      <a:pPr algn="r" fontAlgn="b"/>
                      <a:r>
                        <a:rPr lang="en-US" sz="1400" b="0" i="0" u="none" strike="noStrike">
                          <a:effectLst/>
                          <a:latin typeface="Arial" panose="020B0604020202020204" pitchFamily="34" charset="0"/>
                        </a:rPr>
                        <a:t>43,873 </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chemeClr val="accent5">
                        <a:lumMod val="40000"/>
                        <a:lumOff val="60000"/>
                      </a:schemeClr>
                    </a:solidFill>
                  </a:tcPr>
                </a:tc>
                <a:extLst>
                  <a:ext uri="{0D108BD9-81ED-4DB2-BD59-A6C34878D82A}">
                    <a16:rowId xmlns:a16="http://schemas.microsoft.com/office/drawing/2014/main" val="469011633"/>
                  </a:ext>
                </a:extLst>
              </a:tr>
              <a:tr h="325759">
                <a:tc>
                  <a:txBody>
                    <a:bodyPr/>
                    <a:lstStyle/>
                    <a:p>
                      <a:pPr algn="l" fontAlgn="b"/>
                      <a:r>
                        <a:rPr lang="en-US" sz="1400" b="0" i="0" u="none" strike="noStrike">
                          <a:effectLst/>
                          <a:latin typeface="Arial" panose="020B0604020202020204" pitchFamily="34" charset="0"/>
                        </a:rPr>
                        <a:t>Antigua and Barbuda</a:t>
                      </a:r>
                    </a:p>
                  </a:txBody>
                  <a:tcPr marL="9525" marR="9525" marT="9525" marB="0" anchor="b">
                    <a:lnL>
                      <a:noFill/>
                    </a:lnL>
                    <a:lnR>
                      <a:noFill/>
                    </a:lnR>
                    <a:lnT>
                      <a:noFill/>
                    </a:lnT>
                    <a:lnB>
                      <a:noFill/>
                    </a:lnB>
                    <a:solidFill>
                      <a:schemeClr val="bg1"/>
                    </a:solidFill>
                  </a:tcPr>
                </a:tc>
                <a:tc>
                  <a:txBody>
                    <a:bodyPr/>
                    <a:lstStyle/>
                    <a:p>
                      <a:pPr algn="r" fontAlgn="b"/>
                      <a:r>
                        <a:rPr lang="en-US" sz="1400" b="0" i="0" u="none" strike="noStrike">
                          <a:effectLst/>
                          <a:latin typeface="Arial" panose="020B0604020202020204" pitchFamily="34" charset="0"/>
                        </a:rPr>
                        <a:t>846,817 </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996759808"/>
                  </a:ext>
                </a:extLst>
              </a:tr>
              <a:tr h="303739">
                <a:tc>
                  <a:txBody>
                    <a:bodyPr/>
                    <a:lstStyle/>
                    <a:p>
                      <a:pPr algn="l" fontAlgn="b"/>
                      <a:r>
                        <a:rPr lang="en-US" sz="1400" b="0" i="0" u="none" strike="noStrike">
                          <a:effectLst/>
                          <a:latin typeface="Arial" panose="020B0604020202020204" pitchFamily="34" charset="0"/>
                        </a:rPr>
                        <a:t>Barbados</a:t>
                      </a:r>
                    </a:p>
                  </a:txBody>
                  <a:tcPr marL="9525" marR="9525" marT="9525" marB="0" anchor="b">
                    <a:lnL>
                      <a:noFill/>
                    </a:lnL>
                    <a:lnR>
                      <a:noFill/>
                    </a:lnR>
                    <a:lnT>
                      <a:noFill/>
                    </a:lnT>
                    <a:lnB>
                      <a:noFill/>
                    </a:lnB>
                    <a:solidFill>
                      <a:schemeClr val="accent5">
                        <a:lumMod val="40000"/>
                        <a:lumOff val="60000"/>
                      </a:schemeClr>
                    </a:solidFill>
                  </a:tcPr>
                </a:tc>
                <a:tc>
                  <a:txBody>
                    <a:bodyPr/>
                    <a:lstStyle/>
                    <a:p>
                      <a:pPr algn="r" fontAlgn="b"/>
                      <a:r>
                        <a:rPr lang="en-US" sz="1400" b="0" i="0" u="none" strike="noStrike">
                          <a:effectLst/>
                          <a:latin typeface="Arial" panose="020B0604020202020204" pitchFamily="34" charset="0"/>
                        </a:rPr>
                        <a:t>1,206,458 </a:t>
                      </a:r>
                    </a:p>
                  </a:txBody>
                  <a:tcPr marL="9525" marR="9525" marT="9525" marB="0" anchor="b">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392044856"/>
                  </a:ext>
                </a:extLst>
              </a:tr>
              <a:tr h="325759">
                <a:tc>
                  <a:txBody>
                    <a:bodyPr/>
                    <a:lstStyle/>
                    <a:p>
                      <a:pPr algn="l" fontAlgn="b"/>
                      <a:r>
                        <a:rPr lang="en-US" sz="1400" b="0" i="0" u="none" strike="noStrike">
                          <a:effectLst/>
                          <a:latin typeface="Arial" panose="020B0604020202020204" pitchFamily="34" charset="0"/>
                        </a:rPr>
                        <a:t>British Virgin Islands</a:t>
                      </a:r>
                    </a:p>
                  </a:txBody>
                  <a:tcPr marL="9525" marR="9525" marT="9525" marB="0" anchor="b">
                    <a:lnL>
                      <a:noFill/>
                    </a:lnL>
                    <a:lnR>
                      <a:noFill/>
                    </a:lnR>
                    <a:lnT>
                      <a:noFill/>
                    </a:lnT>
                    <a:lnB>
                      <a:noFill/>
                    </a:lnB>
                    <a:solidFill>
                      <a:schemeClr val="bg1"/>
                    </a:solidFill>
                  </a:tcPr>
                </a:tc>
                <a:tc>
                  <a:txBody>
                    <a:bodyPr/>
                    <a:lstStyle/>
                    <a:p>
                      <a:pPr algn="r" fontAlgn="b"/>
                      <a:r>
                        <a:rPr lang="en-US" sz="1400" b="0" i="0" u="none" strike="noStrike">
                          <a:effectLst/>
                          <a:latin typeface="Arial" panose="020B0604020202020204" pitchFamily="34" charset="0"/>
                        </a:rPr>
                        <a:t>42,754 </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4160546497"/>
                  </a:ext>
                </a:extLst>
              </a:tr>
              <a:tr h="258803">
                <a:tc>
                  <a:txBody>
                    <a:bodyPr/>
                    <a:lstStyle/>
                    <a:p>
                      <a:pPr algn="l" fontAlgn="b"/>
                      <a:r>
                        <a:rPr lang="en-US" sz="1400" b="0" i="0" u="none" strike="noStrike">
                          <a:effectLst/>
                          <a:latin typeface="Arial" panose="020B0604020202020204" pitchFamily="34" charset="0"/>
                        </a:rPr>
                        <a:t>Dominica</a:t>
                      </a:r>
                    </a:p>
                  </a:txBody>
                  <a:tcPr marL="9525" marR="9525" marT="9525" marB="0" anchor="b">
                    <a:lnL>
                      <a:noFill/>
                    </a:lnL>
                    <a:lnR>
                      <a:noFill/>
                    </a:lnR>
                    <a:lnT>
                      <a:noFill/>
                    </a:lnT>
                    <a:lnB>
                      <a:noFill/>
                    </a:lnB>
                    <a:solidFill>
                      <a:schemeClr val="accent5">
                        <a:lumMod val="40000"/>
                        <a:lumOff val="60000"/>
                      </a:schemeClr>
                    </a:solidFill>
                  </a:tcPr>
                </a:tc>
                <a:tc>
                  <a:txBody>
                    <a:bodyPr/>
                    <a:lstStyle/>
                    <a:p>
                      <a:pPr algn="r" fontAlgn="b"/>
                      <a:r>
                        <a:rPr lang="en-US" sz="1400" b="0" i="0" u="none" strike="noStrike">
                          <a:effectLst/>
                          <a:latin typeface="Arial" panose="020B0604020202020204" pitchFamily="34" charset="0"/>
                        </a:rPr>
                        <a:t>1,943,600 </a:t>
                      </a:r>
                    </a:p>
                  </a:txBody>
                  <a:tcPr marL="9525" marR="9525" marT="9525" marB="0" anchor="b">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3359754120"/>
                  </a:ext>
                </a:extLst>
              </a:tr>
              <a:tr h="325759">
                <a:tc>
                  <a:txBody>
                    <a:bodyPr/>
                    <a:lstStyle/>
                    <a:p>
                      <a:pPr algn="l" fontAlgn="b"/>
                      <a:r>
                        <a:rPr lang="en-US" sz="1400" b="0" i="0" u="none" strike="noStrike">
                          <a:effectLst/>
                          <a:latin typeface="Arial" panose="020B0604020202020204" pitchFamily="34" charset="0"/>
                        </a:rPr>
                        <a:t>Grenada</a:t>
                      </a:r>
                    </a:p>
                  </a:txBody>
                  <a:tcPr marL="9525" marR="9525" marT="9525" marB="0" anchor="b">
                    <a:lnL>
                      <a:noFill/>
                    </a:lnL>
                    <a:lnR>
                      <a:noFill/>
                    </a:lnR>
                    <a:lnT>
                      <a:noFill/>
                    </a:lnT>
                    <a:lnB>
                      <a:noFill/>
                    </a:lnB>
                    <a:solidFill>
                      <a:schemeClr val="bg1"/>
                    </a:solidFill>
                  </a:tcPr>
                </a:tc>
                <a:tc>
                  <a:txBody>
                    <a:bodyPr/>
                    <a:lstStyle/>
                    <a:p>
                      <a:pPr algn="r" fontAlgn="b"/>
                      <a:r>
                        <a:rPr lang="en-US" sz="1400" b="0" i="0" u="none" strike="noStrike">
                          <a:effectLst/>
                          <a:latin typeface="Arial" panose="020B0604020202020204" pitchFamily="34" charset="0"/>
                        </a:rPr>
                        <a:t>887,445 </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3773381032"/>
                  </a:ext>
                </a:extLst>
              </a:tr>
              <a:tr h="242891">
                <a:tc>
                  <a:txBody>
                    <a:bodyPr/>
                    <a:lstStyle/>
                    <a:p>
                      <a:pPr algn="l" fontAlgn="b"/>
                      <a:r>
                        <a:rPr lang="en-US" sz="1400" b="0" i="0" u="none" strike="noStrike">
                          <a:effectLst/>
                          <a:latin typeface="Arial" panose="020B0604020202020204" pitchFamily="34" charset="0"/>
                        </a:rPr>
                        <a:t>Montserrat</a:t>
                      </a:r>
                    </a:p>
                  </a:txBody>
                  <a:tcPr marL="9525" marR="9525" marT="9525" marB="0" anchor="b">
                    <a:lnL>
                      <a:noFill/>
                    </a:lnL>
                    <a:lnR>
                      <a:noFill/>
                    </a:lnR>
                    <a:lnT>
                      <a:noFill/>
                    </a:lnT>
                    <a:lnB>
                      <a:noFill/>
                    </a:lnB>
                    <a:solidFill>
                      <a:schemeClr val="accent5">
                        <a:lumMod val="40000"/>
                        <a:lumOff val="60000"/>
                      </a:schemeClr>
                    </a:solidFill>
                  </a:tcPr>
                </a:tc>
                <a:tc>
                  <a:txBody>
                    <a:bodyPr/>
                    <a:lstStyle/>
                    <a:p>
                      <a:pPr algn="r" fontAlgn="b"/>
                      <a:r>
                        <a:rPr lang="en-US" sz="1400" b="0" i="0" u="none" strike="noStrike">
                          <a:effectLst/>
                          <a:latin typeface="Arial" panose="020B0604020202020204" pitchFamily="34" charset="0"/>
                        </a:rPr>
                        <a:t>28,307 </a:t>
                      </a:r>
                    </a:p>
                  </a:txBody>
                  <a:tcPr marL="9525" marR="9525" marT="9525" marB="0" anchor="b">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3814077628"/>
                  </a:ext>
                </a:extLst>
              </a:tr>
              <a:tr h="260687">
                <a:tc>
                  <a:txBody>
                    <a:bodyPr/>
                    <a:lstStyle/>
                    <a:p>
                      <a:pPr algn="l" fontAlgn="b"/>
                      <a:r>
                        <a:rPr lang="en-US" sz="1400" b="0" i="0" u="none" strike="noStrike">
                          <a:effectLst/>
                          <a:latin typeface="Arial" panose="020B0604020202020204" pitchFamily="34" charset="0"/>
                        </a:rPr>
                        <a:t>Office of the Eastern Caribbean Countries</a:t>
                      </a:r>
                    </a:p>
                  </a:txBody>
                  <a:tcPr marL="9525" marR="9525" marT="9525" marB="0" anchor="b">
                    <a:lnL>
                      <a:noFill/>
                    </a:lnL>
                    <a:lnR>
                      <a:noFill/>
                    </a:lnR>
                    <a:lnT>
                      <a:noFill/>
                    </a:lnT>
                    <a:lnB>
                      <a:noFill/>
                    </a:lnB>
                    <a:solidFill>
                      <a:schemeClr val="bg1"/>
                    </a:solidFill>
                  </a:tcPr>
                </a:tc>
                <a:tc>
                  <a:txBody>
                    <a:bodyPr/>
                    <a:lstStyle/>
                    <a:p>
                      <a:pPr algn="r" fontAlgn="b"/>
                      <a:r>
                        <a:rPr lang="en-US" sz="1400" b="0" i="0" u="none" strike="noStrike">
                          <a:effectLst/>
                          <a:latin typeface="Arial" panose="020B0604020202020204" pitchFamily="34" charset="0"/>
                        </a:rPr>
                        <a:t>121,842 </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2008704572"/>
                  </a:ext>
                </a:extLst>
              </a:tr>
              <a:tr h="242891">
                <a:tc>
                  <a:txBody>
                    <a:bodyPr/>
                    <a:lstStyle/>
                    <a:p>
                      <a:pPr algn="l" fontAlgn="b"/>
                      <a:r>
                        <a:rPr lang="en-US" sz="1400" b="0" i="0" u="none" strike="noStrike">
                          <a:effectLst/>
                          <a:latin typeface="Arial" panose="020B0604020202020204" pitchFamily="34" charset="0"/>
                        </a:rPr>
                        <a:t>Saint Kitts and Nevis</a:t>
                      </a:r>
                    </a:p>
                  </a:txBody>
                  <a:tcPr marL="9525" marR="9525" marT="9525" marB="0" anchor="b">
                    <a:lnL>
                      <a:noFill/>
                    </a:lnL>
                    <a:lnR>
                      <a:noFill/>
                    </a:lnR>
                    <a:lnT>
                      <a:noFill/>
                    </a:lnT>
                    <a:lnB>
                      <a:noFill/>
                    </a:lnB>
                    <a:solidFill>
                      <a:schemeClr val="accent5">
                        <a:lumMod val="40000"/>
                        <a:lumOff val="60000"/>
                      </a:schemeClr>
                    </a:solidFill>
                  </a:tcPr>
                </a:tc>
                <a:tc>
                  <a:txBody>
                    <a:bodyPr/>
                    <a:lstStyle/>
                    <a:p>
                      <a:pPr algn="r" fontAlgn="b"/>
                      <a:r>
                        <a:rPr lang="en-US" sz="1400" b="0" i="0" u="none" strike="noStrike">
                          <a:effectLst/>
                          <a:latin typeface="Arial" panose="020B0604020202020204" pitchFamily="34" charset="0"/>
                        </a:rPr>
                        <a:t>698,468 </a:t>
                      </a:r>
                    </a:p>
                  </a:txBody>
                  <a:tcPr marL="9525" marR="9525" marT="9525" marB="0" anchor="b">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3123565632"/>
                  </a:ext>
                </a:extLst>
              </a:tr>
              <a:tr h="242891">
                <a:tc>
                  <a:txBody>
                    <a:bodyPr/>
                    <a:lstStyle/>
                    <a:p>
                      <a:pPr algn="l" fontAlgn="b"/>
                      <a:r>
                        <a:rPr lang="en-US" sz="1400" b="0" i="0" u="none" strike="noStrike">
                          <a:effectLst/>
                          <a:latin typeface="Arial" panose="020B0604020202020204" pitchFamily="34" charset="0"/>
                        </a:rPr>
                        <a:t>Saint Lucia</a:t>
                      </a:r>
                    </a:p>
                  </a:txBody>
                  <a:tcPr marL="9525" marR="9525" marT="9525" marB="0" anchor="b">
                    <a:lnL>
                      <a:noFill/>
                    </a:lnL>
                    <a:lnR>
                      <a:noFill/>
                    </a:lnR>
                    <a:lnT>
                      <a:noFill/>
                    </a:lnT>
                    <a:lnB>
                      <a:noFill/>
                    </a:lnB>
                    <a:solidFill>
                      <a:schemeClr val="bg1"/>
                    </a:solidFill>
                  </a:tcPr>
                </a:tc>
                <a:tc>
                  <a:txBody>
                    <a:bodyPr/>
                    <a:lstStyle/>
                    <a:p>
                      <a:pPr algn="r" fontAlgn="b"/>
                      <a:r>
                        <a:rPr lang="en-US" sz="1400" b="0" i="0" u="none" strike="noStrike">
                          <a:effectLst/>
                          <a:latin typeface="Arial" panose="020B0604020202020204" pitchFamily="34" charset="0"/>
                        </a:rPr>
                        <a:t>1,218,535 </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1397288005"/>
                  </a:ext>
                </a:extLst>
              </a:tr>
              <a:tr h="354632">
                <a:tc>
                  <a:txBody>
                    <a:bodyPr/>
                    <a:lstStyle/>
                    <a:p>
                      <a:pPr algn="l" fontAlgn="b"/>
                      <a:r>
                        <a:rPr lang="en-US" sz="1400" b="0" i="0" u="none" strike="noStrike">
                          <a:effectLst/>
                          <a:latin typeface="Arial" panose="020B0604020202020204" pitchFamily="34" charset="0"/>
                        </a:rPr>
                        <a:t>Saint Vincent and the Grenadines</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chemeClr val="accent5">
                        <a:lumMod val="40000"/>
                        <a:lumOff val="60000"/>
                      </a:schemeClr>
                    </a:solidFill>
                  </a:tcPr>
                </a:tc>
                <a:tc>
                  <a:txBody>
                    <a:bodyPr/>
                    <a:lstStyle/>
                    <a:p>
                      <a:pPr algn="r" fontAlgn="b"/>
                      <a:r>
                        <a:rPr lang="en-US" sz="1400" b="0" i="0" u="none" strike="noStrike">
                          <a:effectLst/>
                          <a:latin typeface="Arial" panose="020B0604020202020204" pitchFamily="34" charset="0"/>
                        </a:rPr>
                        <a:t>1,881,880 </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41665729"/>
                  </a:ext>
                </a:extLst>
              </a:tr>
              <a:tr h="242891">
                <a:tc>
                  <a:txBody>
                    <a:bodyPr/>
                    <a:lstStyle/>
                    <a:p>
                      <a:pPr algn="l" fontAlgn="b"/>
                      <a:r>
                        <a:rPr lang="en-US" sz="1400" b="1" i="0" u="none" strike="noStrike">
                          <a:solidFill>
                            <a:schemeClr val="bg1"/>
                          </a:solidFill>
                          <a:effectLst/>
                          <a:latin typeface="Arial" panose="020B0604020202020204" pitchFamily="34" charset="0"/>
                        </a:rPr>
                        <a:t>Grand Total</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chemeClr val="accent2">
                        <a:lumMod val="50000"/>
                      </a:schemeClr>
                    </a:solidFill>
                  </a:tcPr>
                </a:tc>
                <a:tc>
                  <a:txBody>
                    <a:bodyPr/>
                    <a:lstStyle/>
                    <a:p>
                      <a:pPr algn="l" fontAlgn="b"/>
                      <a:r>
                        <a:rPr lang="en-US" sz="1400" b="1" i="0" u="none" strike="noStrike">
                          <a:solidFill>
                            <a:schemeClr val="bg1"/>
                          </a:solidFill>
                          <a:effectLst/>
                          <a:latin typeface="Arial" panose="020B0604020202020204" pitchFamily="34" charset="0"/>
                        </a:rPr>
                        <a:t>                8,919,982.21 </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chemeClr val="accent2">
                        <a:lumMod val="50000"/>
                      </a:schemeClr>
                    </a:solidFill>
                  </a:tcPr>
                </a:tc>
                <a:extLst>
                  <a:ext uri="{0D108BD9-81ED-4DB2-BD59-A6C34878D82A}">
                    <a16:rowId xmlns:a16="http://schemas.microsoft.com/office/drawing/2014/main" val="2647163745"/>
                  </a:ext>
                </a:extLst>
              </a:tr>
            </a:tbl>
          </a:graphicData>
        </a:graphic>
      </p:graphicFrame>
    </p:spTree>
    <p:extLst>
      <p:ext uri="{BB962C8B-B14F-4D97-AF65-F5344CB8AC3E}">
        <p14:creationId xmlns:p14="http://schemas.microsoft.com/office/powerpoint/2010/main" val="770833649"/>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0E7507-918E-494E-9744-47DF4D96DB7D}"/>
              </a:ext>
            </a:extLst>
          </p:cNvPr>
          <p:cNvSpPr>
            <a:spLocks noGrp="1"/>
          </p:cNvSpPr>
          <p:nvPr>
            <p:ph type="body" sz="quarter" idx="11"/>
          </p:nvPr>
        </p:nvSpPr>
        <p:spPr>
          <a:xfrm>
            <a:off x="527134" y="622328"/>
            <a:ext cx="11519654" cy="421381"/>
          </a:xfrm>
        </p:spPr>
        <p:txBody>
          <a:bodyPr/>
          <a:lstStyle/>
          <a:p>
            <a:r>
              <a:rPr lang="en-US" b="1"/>
              <a:t>COVID-19 Resources mobilized to date – By Fund and Country/Territory</a:t>
            </a:r>
            <a:endParaRPr lang="en-BB" b="1"/>
          </a:p>
          <a:p>
            <a:endParaRPr lang="en-US"/>
          </a:p>
        </p:txBody>
      </p:sp>
      <p:pic>
        <p:nvPicPr>
          <p:cNvPr id="2" name="Picture 1">
            <a:extLst>
              <a:ext uri="{FF2B5EF4-FFF2-40B4-BE49-F238E27FC236}">
                <a16:creationId xmlns:a16="http://schemas.microsoft.com/office/drawing/2014/main" id="{9C3133EE-6EF2-44D2-B040-0FEC9ADE8589}"/>
              </a:ext>
            </a:extLst>
          </p:cNvPr>
          <p:cNvPicPr>
            <a:picLocks noChangeAspect="1"/>
          </p:cNvPicPr>
          <p:nvPr/>
        </p:nvPicPr>
        <p:blipFill>
          <a:blip r:embed="rId2"/>
          <a:stretch>
            <a:fillRect/>
          </a:stretch>
        </p:blipFill>
        <p:spPr>
          <a:xfrm>
            <a:off x="378955" y="2085974"/>
            <a:ext cx="11355845" cy="3870877"/>
          </a:xfrm>
          <a:prstGeom prst="rect">
            <a:avLst/>
          </a:prstGeom>
        </p:spPr>
      </p:pic>
    </p:spTree>
    <p:extLst>
      <p:ext uri="{BB962C8B-B14F-4D97-AF65-F5344CB8AC3E}">
        <p14:creationId xmlns:p14="http://schemas.microsoft.com/office/powerpoint/2010/main" val="4279893973"/>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8E157-0CA8-4C5C-8177-41760C021910}"/>
              </a:ext>
            </a:extLst>
          </p:cNvPr>
          <p:cNvSpPr>
            <a:spLocks noGrp="1"/>
          </p:cNvSpPr>
          <p:nvPr>
            <p:ph type="body" sz="quarter" idx="10"/>
          </p:nvPr>
        </p:nvSpPr>
        <p:spPr>
          <a:xfrm>
            <a:off x="351643" y="655532"/>
            <a:ext cx="11087089" cy="763139"/>
          </a:xfrm>
        </p:spPr>
        <p:txBody>
          <a:bodyPr>
            <a:normAutofit/>
          </a:bodyPr>
          <a:lstStyle/>
          <a:p>
            <a:r>
              <a:rPr lang="en-US" sz="2400" b="1"/>
              <a:t>COVID-19 Resource Implementation by Donor</a:t>
            </a:r>
          </a:p>
          <a:p>
            <a:endParaRPr lang="en-BB" sz="2400"/>
          </a:p>
        </p:txBody>
      </p:sp>
      <p:graphicFrame>
        <p:nvGraphicFramePr>
          <p:cNvPr id="4" name="Chart 3">
            <a:extLst>
              <a:ext uri="{FF2B5EF4-FFF2-40B4-BE49-F238E27FC236}">
                <a16:creationId xmlns:a16="http://schemas.microsoft.com/office/drawing/2014/main" id="{B7370A83-9A02-1F47-92EB-698DD74FB95A}"/>
              </a:ext>
            </a:extLst>
          </p:cNvPr>
          <p:cNvGraphicFramePr>
            <a:graphicFrameLocks/>
          </p:cNvGraphicFramePr>
          <p:nvPr>
            <p:extLst>
              <p:ext uri="{D42A27DB-BD31-4B8C-83A1-F6EECF244321}">
                <p14:modId xmlns:p14="http://schemas.microsoft.com/office/powerpoint/2010/main" val="853538771"/>
              </p:ext>
            </p:extLst>
          </p:nvPr>
        </p:nvGraphicFramePr>
        <p:xfrm>
          <a:off x="240181" y="1551207"/>
          <a:ext cx="11506954" cy="433661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A589886B-2FA4-457C-B173-A97C861FA842}"/>
              </a:ext>
            </a:extLst>
          </p:cNvPr>
          <p:cNvSpPr/>
          <p:nvPr/>
        </p:nvSpPr>
        <p:spPr>
          <a:xfrm>
            <a:off x="1371472" y="5833136"/>
            <a:ext cx="9047430" cy="369332"/>
          </a:xfrm>
          <a:prstGeom prst="rect">
            <a:avLst/>
          </a:prstGeom>
        </p:spPr>
        <p:txBody>
          <a:bodyPr wrap="square">
            <a:spAutoFit/>
          </a:bodyPr>
          <a:lstStyle/>
          <a:p>
            <a:pPr algn="ctr"/>
            <a:r>
              <a:rPr lang="en-US" i="1">
                <a:solidFill>
                  <a:schemeClr val="bg1"/>
                </a:solidFill>
              </a:rPr>
              <a:t>Countries with balances reflect funding which will expire during mid to late 2021</a:t>
            </a:r>
          </a:p>
        </p:txBody>
      </p:sp>
    </p:spTree>
    <p:extLst>
      <p:ext uri="{BB962C8B-B14F-4D97-AF65-F5344CB8AC3E}">
        <p14:creationId xmlns:p14="http://schemas.microsoft.com/office/powerpoint/2010/main" val="3672082459"/>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8E157-0CA8-4C5C-8177-41760C021910}"/>
              </a:ext>
            </a:extLst>
          </p:cNvPr>
          <p:cNvSpPr>
            <a:spLocks noGrp="1"/>
          </p:cNvSpPr>
          <p:nvPr>
            <p:ph type="body" sz="quarter" idx="10"/>
          </p:nvPr>
        </p:nvSpPr>
        <p:spPr>
          <a:xfrm>
            <a:off x="351643" y="655532"/>
            <a:ext cx="11087089" cy="763139"/>
          </a:xfrm>
        </p:spPr>
        <p:txBody>
          <a:bodyPr>
            <a:normAutofit fontScale="92500" lnSpcReduction="10000"/>
          </a:bodyPr>
          <a:lstStyle/>
          <a:p>
            <a:r>
              <a:rPr lang="en-US" sz="2400" b="1"/>
              <a:t>COVID-19 Resource Implementation </a:t>
            </a:r>
          </a:p>
          <a:p>
            <a:r>
              <a:rPr lang="en-US" sz="2400" b="1"/>
              <a:t>by Country</a:t>
            </a:r>
            <a:endParaRPr lang="en-BB" sz="2400"/>
          </a:p>
        </p:txBody>
      </p:sp>
      <p:sp>
        <p:nvSpPr>
          <p:cNvPr id="5" name="TextBox 4">
            <a:extLst>
              <a:ext uri="{FF2B5EF4-FFF2-40B4-BE49-F238E27FC236}">
                <a16:creationId xmlns:a16="http://schemas.microsoft.com/office/drawing/2014/main" id="{39ECE814-DFD7-4F61-9FCF-E26BDB0C0012}"/>
              </a:ext>
            </a:extLst>
          </p:cNvPr>
          <p:cNvSpPr txBox="1"/>
          <p:nvPr/>
        </p:nvSpPr>
        <p:spPr>
          <a:xfrm>
            <a:off x="351643" y="5103674"/>
            <a:ext cx="8553767" cy="1354217"/>
          </a:xfrm>
          <a:prstGeom prst="rect">
            <a:avLst/>
          </a:prstGeom>
          <a:noFill/>
        </p:spPr>
        <p:txBody>
          <a:bodyPr wrap="square" rtlCol="0">
            <a:spAutoFit/>
          </a:bodyPr>
          <a:lstStyle/>
          <a:p>
            <a:r>
              <a:rPr lang="en-US">
                <a:solidFill>
                  <a:schemeClr val="bg1"/>
                </a:solidFill>
              </a:rPr>
              <a:t>Overall Implementation rate </a:t>
            </a:r>
            <a:r>
              <a:rPr lang="en-US">
                <a:solidFill>
                  <a:srgbClr val="92D050"/>
                </a:solidFill>
              </a:rPr>
              <a:t>80%</a:t>
            </a:r>
          </a:p>
          <a:p>
            <a:endParaRPr lang="en-US" sz="1400"/>
          </a:p>
          <a:p>
            <a:r>
              <a:rPr lang="en-US">
                <a:solidFill>
                  <a:schemeClr val="bg1"/>
                </a:solidFill>
              </a:rPr>
              <a:t>Country implementation rate: </a:t>
            </a:r>
            <a:r>
              <a:rPr lang="en-US">
                <a:solidFill>
                  <a:srgbClr val="92D050"/>
                </a:solidFill>
              </a:rPr>
              <a:t>75-85%</a:t>
            </a:r>
          </a:p>
          <a:p>
            <a:endParaRPr lang="en-US" sz="1400">
              <a:solidFill>
                <a:srgbClr val="92D050"/>
              </a:solidFill>
            </a:endParaRPr>
          </a:p>
          <a:p>
            <a:r>
              <a:rPr lang="en-US" i="1">
                <a:solidFill>
                  <a:schemeClr val="bg1"/>
                </a:solidFill>
              </a:rPr>
              <a:t>Countries with balances reflect funding which will expire during mid to late 2021</a:t>
            </a:r>
          </a:p>
        </p:txBody>
      </p:sp>
      <p:pic>
        <p:nvPicPr>
          <p:cNvPr id="3" name="Picture 2">
            <a:extLst>
              <a:ext uri="{FF2B5EF4-FFF2-40B4-BE49-F238E27FC236}">
                <a16:creationId xmlns:a16="http://schemas.microsoft.com/office/drawing/2014/main" id="{69068426-A456-473E-96CF-53BCDDD4AE30}"/>
              </a:ext>
            </a:extLst>
          </p:cNvPr>
          <p:cNvPicPr>
            <a:picLocks noChangeAspect="1"/>
          </p:cNvPicPr>
          <p:nvPr/>
        </p:nvPicPr>
        <p:blipFill>
          <a:blip r:embed="rId2"/>
          <a:stretch>
            <a:fillRect/>
          </a:stretch>
        </p:blipFill>
        <p:spPr>
          <a:xfrm>
            <a:off x="324620" y="1672069"/>
            <a:ext cx="8814296" cy="3317181"/>
          </a:xfrm>
          <a:prstGeom prst="rect">
            <a:avLst/>
          </a:prstGeom>
        </p:spPr>
      </p:pic>
      <p:sp>
        <p:nvSpPr>
          <p:cNvPr id="6" name="TextBox 5">
            <a:extLst>
              <a:ext uri="{FF2B5EF4-FFF2-40B4-BE49-F238E27FC236}">
                <a16:creationId xmlns:a16="http://schemas.microsoft.com/office/drawing/2014/main" id="{9CA5817F-3470-4659-8299-4F5B571FFA13}"/>
              </a:ext>
            </a:extLst>
          </p:cNvPr>
          <p:cNvSpPr txBox="1"/>
          <p:nvPr/>
        </p:nvSpPr>
        <p:spPr>
          <a:xfrm>
            <a:off x="9241655" y="2868994"/>
            <a:ext cx="2743200" cy="923330"/>
          </a:xfrm>
          <a:prstGeom prst="rect">
            <a:avLst/>
          </a:prstGeom>
          <a:noFill/>
        </p:spPr>
        <p:txBody>
          <a:bodyPr wrap="square" rtlCol="0">
            <a:spAutoFit/>
          </a:bodyPr>
          <a:lstStyle/>
          <a:p>
            <a:pPr algn="ctr"/>
            <a:r>
              <a:rPr lang="en-US">
                <a:solidFill>
                  <a:schemeClr val="bg1"/>
                </a:solidFill>
              </a:rPr>
              <a:t>Funds Available in DMA and VCT include funding from PEF to the country</a:t>
            </a:r>
          </a:p>
        </p:txBody>
      </p:sp>
    </p:spTree>
    <p:extLst>
      <p:ext uri="{BB962C8B-B14F-4D97-AF65-F5344CB8AC3E}">
        <p14:creationId xmlns:p14="http://schemas.microsoft.com/office/powerpoint/2010/main" val="17129605"/>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995AA5-4789-4B07-BC18-14018C61D745}"/>
              </a:ext>
            </a:extLst>
          </p:cNvPr>
          <p:cNvSpPr>
            <a:spLocks noGrp="1"/>
          </p:cNvSpPr>
          <p:nvPr>
            <p:ph type="body" sz="quarter" idx="10"/>
          </p:nvPr>
        </p:nvSpPr>
        <p:spPr/>
        <p:txBody>
          <a:bodyPr>
            <a:normAutofit fontScale="55000" lnSpcReduction="20000"/>
          </a:bodyPr>
          <a:lstStyle/>
          <a:p>
            <a:r>
              <a:rPr lang="en-US" b="1"/>
              <a:t>COVID-19 Resource Implementation </a:t>
            </a:r>
          </a:p>
          <a:p>
            <a:r>
              <a:rPr lang="en-US" b="1"/>
              <a:t>by SPRP Pillar </a:t>
            </a:r>
            <a:endParaRPr lang="en-BB"/>
          </a:p>
          <a:p>
            <a:endParaRPr lang="en-US"/>
          </a:p>
        </p:txBody>
      </p:sp>
      <p:pic>
        <p:nvPicPr>
          <p:cNvPr id="4" name="Picture 3">
            <a:extLst>
              <a:ext uri="{FF2B5EF4-FFF2-40B4-BE49-F238E27FC236}">
                <a16:creationId xmlns:a16="http://schemas.microsoft.com/office/drawing/2014/main" id="{7DF5C0AD-17B0-4929-BA32-F24897A2A20E}"/>
              </a:ext>
            </a:extLst>
          </p:cNvPr>
          <p:cNvPicPr>
            <a:picLocks noChangeAspect="1"/>
          </p:cNvPicPr>
          <p:nvPr/>
        </p:nvPicPr>
        <p:blipFill>
          <a:blip r:embed="rId2"/>
          <a:stretch>
            <a:fillRect/>
          </a:stretch>
        </p:blipFill>
        <p:spPr>
          <a:xfrm>
            <a:off x="1049213" y="1677525"/>
            <a:ext cx="10457741" cy="4341104"/>
          </a:xfrm>
          <a:prstGeom prst="rect">
            <a:avLst/>
          </a:prstGeom>
        </p:spPr>
      </p:pic>
    </p:spTree>
    <p:extLst>
      <p:ext uri="{BB962C8B-B14F-4D97-AF65-F5344CB8AC3E}">
        <p14:creationId xmlns:p14="http://schemas.microsoft.com/office/powerpoint/2010/main" val="1746888443"/>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22F6A4-363B-459F-89B9-49C3883C60D6}"/>
              </a:ext>
            </a:extLst>
          </p:cNvPr>
          <p:cNvSpPr>
            <a:spLocks noGrp="1"/>
          </p:cNvSpPr>
          <p:nvPr>
            <p:ph type="body" sz="quarter" idx="10"/>
          </p:nvPr>
        </p:nvSpPr>
        <p:spPr>
          <a:xfrm>
            <a:off x="851694" y="561316"/>
            <a:ext cx="10587038" cy="857356"/>
          </a:xfrm>
        </p:spPr>
        <p:txBody>
          <a:bodyPr>
            <a:noAutofit/>
          </a:bodyPr>
          <a:lstStyle/>
          <a:p>
            <a:r>
              <a:rPr lang="en-US" sz="2800" b="1"/>
              <a:t>Funds Available for non-COVID related TC</a:t>
            </a:r>
          </a:p>
          <a:p>
            <a:r>
              <a:rPr lang="en-US" sz="2800" b="1"/>
              <a:t>2021</a:t>
            </a:r>
          </a:p>
        </p:txBody>
      </p:sp>
      <p:graphicFrame>
        <p:nvGraphicFramePr>
          <p:cNvPr id="4" name="Table 3">
            <a:extLst>
              <a:ext uri="{FF2B5EF4-FFF2-40B4-BE49-F238E27FC236}">
                <a16:creationId xmlns:a16="http://schemas.microsoft.com/office/drawing/2014/main" id="{AA93B923-D87E-4801-B052-19966E98E704}"/>
              </a:ext>
            </a:extLst>
          </p:cNvPr>
          <p:cNvGraphicFramePr>
            <a:graphicFrameLocks noGrp="1"/>
          </p:cNvGraphicFramePr>
          <p:nvPr>
            <p:extLst>
              <p:ext uri="{D42A27DB-BD31-4B8C-83A1-F6EECF244321}">
                <p14:modId xmlns:p14="http://schemas.microsoft.com/office/powerpoint/2010/main" val="3970054073"/>
              </p:ext>
            </p:extLst>
          </p:nvPr>
        </p:nvGraphicFramePr>
        <p:xfrm>
          <a:off x="201943" y="1586918"/>
          <a:ext cx="5269116" cy="4598569"/>
        </p:xfrm>
        <a:graphic>
          <a:graphicData uri="http://schemas.openxmlformats.org/drawingml/2006/table">
            <a:tbl>
              <a:tblPr/>
              <a:tblGrid>
                <a:gridCol w="3736727">
                  <a:extLst>
                    <a:ext uri="{9D8B030D-6E8A-4147-A177-3AD203B41FA5}">
                      <a16:colId xmlns:a16="http://schemas.microsoft.com/office/drawing/2014/main" val="3658283918"/>
                    </a:ext>
                  </a:extLst>
                </a:gridCol>
                <a:gridCol w="1532389">
                  <a:extLst>
                    <a:ext uri="{9D8B030D-6E8A-4147-A177-3AD203B41FA5}">
                      <a16:colId xmlns:a16="http://schemas.microsoft.com/office/drawing/2014/main" val="1516207296"/>
                    </a:ext>
                  </a:extLst>
                </a:gridCol>
              </a:tblGrid>
              <a:tr h="605498">
                <a:tc>
                  <a:txBody>
                    <a:bodyPr/>
                    <a:lstStyle/>
                    <a:p>
                      <a:pPr algn="l" fontAlgn="b"/>
                      <a:r>
                        <a:rPr lang="en-US" sz="1400" b="1" i="0" u="none" strike="noStrike">
                          <a:solidFill>
                            <a:schemeClr val="bg1"/>
                          </a:solidFill>
                          <a:effectLst/>
                          <a:latin typeface="Arial" panose="020B0604020202020204" pitchFamily="34" charset="0"/>
                        </a:rPr>
                        <a:t>Country/Territory</a:t>
                      </a:r>
                    </a:p>
                  </a:txBody>
                  <a:tcPr marL="9525" marR="9525" marT="9525" marB="0">
                    <a:lnL>
                      <a:noFill/>
                    </a:lnL>
                    <a:lnR>
                      <a:noFill/>
                    </a:lnR>
                    <a:lnT>
                      <a:noFill/>
                    </a:lnT>
                    <a:lnB w="6350" cap="flat" cmpd="sng" algn="ctr">
                      <a:solidFill>
                        <a:srgbClr val="8EA9DB"/>
                      </a:solidFill>
                      <a:prstDash val="solid"/>
                      <a:round/>
                      <a:headEnd type="none" w="med" len="med"/>
                      <a:tailEnd type="none" w="med" len="med"/>
                    </a:lnB>
                    <a:solidFill>
                      <a:schemeClr val="accent2">
                        <a:lumMod val="50000"/>
                      </a:schemeClr>
                    </a:solidFill>
                  </a:tcPr>
                </a:tc>
                <a:tc>
                  <a:txBody>
                    <a:bodyPr/>
                    <a:lstStyle/>
                    <a:p>
                      <a:pPr algn="ctr" fontAlgn="b"/>
                      <a:r>
                        <a:rPr lang="en-US" sz="1400" b="1" i="0" u="none" strike="noStrike">
                          <a:solidFill>
                            <a:schemeClr val="bg1"/>
                          </a:solidFill>
                          <a:effectLst/>
                          <a:latin typeface="Arial" panose="020B0604020202020204" pitchFamily="34" charset="0"/>
                        </a:rPr>
                        <a:t> Funds Available 2021</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888568973"/>
                  </a:ext>
                </a:extLst>
              </a:tr>
              <a:tr h="317437">
                <a:tc>
                  <a:txBody>
                    <a:bodyPr/>
                    <a:lstStyle/>
                    <a:p>
                      <a:pPr algn="l" fontAlgn="b"/>
                      <a:r>
                        <a:rPr lang="en-US" sz="1400" b="0" i="0" u="none" strike="noStrike">
                          <a:solidFill>
                            <a:schemeClr val="tx1"/>
                          </a:solidFill>
                          <a:effectLst/>
                          <a:latin typeface="Arial" panose="020B0604020202020204" pitchFamily="34" charset="0"/>
                        </a:rPr>
                        <a:t>Anguilla</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chemeClr val="accent5">
                        <a:lumMod val="60000"/>
                        <a:lumOff val="40000"/>
                      </a:schemeClr>
                    </a:solidFill>
                  </a:tcPr>
                </a:tc>
                <a:tc>
                  <a:txBody>
                    <a:bodyPr/>
                    <a:lstStyle/>
                    <a:p>
                      <a:pPr algn="r" fontAlgn="b"/>
                      <a:r>
                        <a:rPr lang="en-US" sz="1400" b="0" i="0" u="none" strike="noStrike">
                          <a:solidFill>
                            <a:schemeClr val="tx1"/>
                          </a:solidFill>
                          <a:effectLst/>
                          <a:latin typeface="Arial" panose="020B0604020202020204" pitchFamily="34" charset="0"/>
                        </a:rPr>
                        <a:t>68,759.79 </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chemeClr val="accent5">
                        <a:lumMod val="60000"/>
                        <a:lumOff val="40000"/>
                      </a:schemeClr>
                    </a:solidFill>
                  </a:tcPr>
                </a:tc>
                <a:extLst>
                  <a:ext uri="{0D108BD9-81ED-4DB2-BD59-A6C34878D82A}">
                    <a16:rowId xmlns:a16="http://schemas.microsoft.com/office/drawing/2014/main" val="3170782233"/>
                  </a:ext>
                </a:extLst>
              </a:tr>
              <a:tr h="309359">
                <a:tc>
                  <a:txBody>
                    <a:bodyPr/>
                    <a:lstStyle/>
                    <a:p>
                      <a:pPr algn="l" fontAlgn="b"/>
                      <a:r>
                        <a:rPr lang="en-US" sz="1400" b="0" i="0" u="none" strike="noStrike">
                          <a:solidFill>
                            <a:schemeClr val="tx1"/>
                          </a:solidFill>
                          <a:effectLst/>
                          <a:latin typeface="Arial" panose="020B0604020202020204" pitchFamily="34" charset="0"/>
                        </a:rPr>
                        <a:t>Antigua and Barbuda</a:t>
                      </a:r>
                    </a:p>
                  </a:txBody>
                  <a:tcPr marL="9525" marR="9525" marT="9525" marB="0" anchor="b">
                    <a:lnL>
                      <a:noFill/>
                    </a:lnL>
                    <a:lnR>
                      <a:noFill/>
                    </a:lnR>
                    <a:lnT>
                      <a:noFill/>
                    </a:lnT>
                    <a:lnB>
                      <a:noFill/>
                    </a:lnB>
                    <a:solidFill>
                      <a:schemeClr val="bg1"/>
                    </a:solidFill>
                  </a:tcPr>
                </a:tc>
                <a:tc>
                  <a:txBody>
                    <a:bodyPr/>
                    <a:lstStyle/>
                    <a:p>
                      <a:pPr algn="r" fontAlgn="b"/>
                      <a:r>
                        <a:rPr lang="en-US" sz="1400" b="0" i="0" u="none" strike="noStrike">
                          <a:solidFill>
                            <a:schemeClr val="tx1"/>
                          </a:solidFill>
                          <a:effectLst/>
                          <a:latin typeface="Arial" panose="020B0604020202020204" pitchFamily="34" charset="0"/>
                        </a:rPr>
                        <a:t>367,257.33 </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2150027554"/>
                  </a:ext>
                </a:extLst>
              </a:tr>
              <a:tr h="309359">
                <a:tc>
                  <a:txBody>
                    <a:bodyPr/>
                    <a:lstStyle/>
                    <a:p>
                      <a:pPr algn="l" fontAlgn="b"/>
                      <a:r>
                        <a:rPr lang="en-US" sz="1400" b="0" i="0" u="none" strike="noStrike">
                          <a:solidFill>
                            <a:schemeClr val="tx1"/>
                          </a:solidFill>
                          <a:effectLst/>
                          <a:latin typeface="Arial" panose="020B0604020202020204" pitchFamily="34" charset="0"/>
                        </a:rPr>
                        <a:t>Barbados</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1400" b="0" i="0" u="none" strike="noStrike">
                          <a:solidFill>
                            <a:schemeClr val="tx1"/>
                          </a:solidFill>
                          <a:effectLst/>
                          <a:latin typeface="Arial" panose="020B0604020202020204" pitchFamily="34" charset="0"/>
                        </a:rPr>
                        <a:t>568,842.75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2708980054"/>
                  </a:ext>
                </a:extLst>
              </a:tr>
              <a:tr h="309359">
                <a:tc>
                  <a:txBody>
                    <a:bodyPr/>
                    <a:lstStyle/>
                    <a:p>
                      <a:pPr algn="l" fontAlgn="b"/>
                      <a:r>
                        <a:rPr lang="en-US" sz="1400" b="0" i="0" u="none" strike="noStrike">
                          <a:solidFill>
                            <a:schemeClr val="tx1"/>
                          </a:solidFill>
                          <a:effectLst/>
                          <a:latin typeface="Arial" panose="020B0604020202020204" pitchFamily="34" charset="0"/>
                        </a:rPr>
                        <a:t>British Virgin Islands</a:t>
                      </a:r>
                    </a:p>
                  </a:txBody>
                  <a:tcPr marL="9525" marR="9525" marT="9525" marB="0" anchor="b">
                    <a:lnL>
                      <a:noFill/>
                    </a:lnL>
                    <a:lnR>
                      <a:noFill/>
                    </a:lnR>
                    <a:lnT>
                      <a:noFill/>
                    </a:lnT>
                    <a:lnB>
                      <a:noFill/>
                    </a:lnB>
                    <a:solidFill>
                      <a:schemeClr val="bg1"/>
                    </a:solidFill>
                  </a:tcPr>
                </a:tc>
                <a:tc>
                  <a:txBody>
                    <a:bodyPr/>
                    <a:lstStyle/>
                    <a:p>
                      <a:pPr algn="r" fontAlgn="b"/>
                      <a:r>
                        <a:rPr lang="en-US" sz="1400" b="0" i="0" u="none" strike="noStrike">
                          <a:solidFill>
                            <a:schemeClr val="tx1"/>
                          </a:solidFill>
                          <a:effectLst/>
                          <a:latin typeface="Arial" panose="020B0604020202020204" pitchFamily="34" charset="0"/>
                        </a:rPr>
                        <a:t>103,545.00 </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3171085570"/>
                  </a:ext>
                </a:extLst>
              </a:tr>
              <a:tr h="315957">
                <a:tc>
                  <a:txBody>
                    <a:bodyPr/>
                    <a:lstStyle/>
                    <a:p>
                      <a:pPr algn="l" fontAlgn="b"/>
                      <a:r>
                        <a:rPr lang="en-US" sz="1400" b="0" i="0" u="none" strike="noStrike">
                          <a:solidFill>
                            <a:schemeClr val="tx1"/>
                          </a:solidFill>
                          <a:effectLst/>
                          <a:latin typeface="Arial" panose="020B0604020202020204" pitchFamily="34" charset="0"/>
                        </a:rPr>
                        <a:t>Dominica</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1400" b="0" i="0" u="none" strike="noStrike">
                          <a:solidFill>
                            <a:schemeClr val="tx1"/>
                          </a:solidFill>
                          <a:effectLst/>
                          <a:latin typeface="Arial" panose="020B0604020202020204" pitchFamily="34" charset="0"/>
                        </a:rPr>
                        <a:t>439,327.61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3569452454"/>
                  </a:ext>
                </a:extLst>
              </a:tr>
              <a:tr h="309359">
                <a:tc>
                  <a:txBody>
                    <a:bodyPr/>
                    <a:lstStyle/>
                    <a:p>
                      <a:pPr algn="l" fontAlgn="b"/>
                      <a:r>
                        <a:rPr lang="en-US" sz="1400" b="0" i="0" u="none" strike="noStrike">
                          <a:solidFill>
                            <a:schemeClr val="tx1"/>
                          </a:solidFill>
                          <a:effectLst/>
                          <a:latin typeface="Arial" panose="020B0604020202020204" pitchFamily="34" charset="0"/>
                        </a:rPr>
                        <a:t>French Departments in the Americas</a:t>
                      </a:r>
                    </a:p>
                  </a:txBody>
                  <a:tcPr marL="9525" marR="9525" marT="9525" marB="0" anchor="b">
                    <a:lnL>
                      <a:noFill/>
                    </a:lnL>
                    <a:lnR>
                      <a:noFill/>
                    </a:lnR>
                    <a:lnT>
                      <a:noFill/>
                    </a:lnT>
                    <a:lnB>
                      <a:noFill/>
                    </a:lnB>
                    <a:solidFill>
                      <a:schemeClr val="bg1"/>
                    </a:solidFill>
                  </a:tcPr>
                </a:tc>
                <a:tc>
                  <a:txBody>
                    <a:bodyPr/>
                    <a:lstStyle/>
                    <a:p>
                      <a:pPr algn="r" fontAlgn="b"/>
                      <a:r>
                        <a:rPr lang="en-US" sz="1400" b="0" i="0" u="none" strike="noStrike">
                          <a:solidFill>
                            <a:schemeClr val="tx1"/>
                          </a:solidFill>
                          <a:effectLst/>
                          <a:latin typeface="Arial" panose="020B0604020202020204" pitchFamily="34" charset="0"/>
                        </a:rPr>
                        <a:t>165,978.42 </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2703453068"/>
                  </a:ext>
                </a:extLst>
              </a:tr>
              <a:tr h="309359">
                <a:tc>
                  <a:txBody>
                    <a:bodyPr/>
                    <a:lstStyle/>
                    <a:p>
                      <a:pPr algn="l" fontAlgn="b"/>
                      <a:r>
                        <a:rPr lang="en-US" sz="1400" b="0" i="0" u="none" strike="noStrike">
                          <a:solidFill>
                            <a:schemeClr val="tx1"/>
                          </a:solidFill>
                          <a:effectLst/>
                          <a:latin typeface="Arial" panose="020B0604020202020204" pitchFamily="34" charset="0"/>
                        </a:rPr>
                        <a:t>Grenada</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1400" b="0" i="0" u="none" strike="noStrike">
                          <a:solidFill>
                            <a:schemeClr val="tx1"/>
                          </a:solidFill>
                          <a:effectLst/>
                          <a:latin typeface="Arial" panose="020B0604020202020204" pitchFamily="34" charset="0"/>
                        </a:rPr>
                        <a:t>529,054.97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3363025366"/>
                  </a:ext>
                </a:extLst>
              </a:tr>
              <a:tr h="311164">
                <a:tc>
                  <a:txBody>
                    <a:bodyPr/>
                    <a:lstStyle/>
                    <a:p>
                      <a:pPr algn="l" fontAlgn="b"/>
                      <a:r>
                        <a:rPr lang="en-US" sz="1400" b="0" i="0" u="none" strike="noStrike">
                          <a:solidFill>
                            <a:schemeClr val="tx1"/>
                          </a:solidFill>
                          <a:effectLst/>
                          <a:latin typeface="Arial" panose="020B0604020202020204" pitchFamily="34" charset="0"/>
                        </a:rPr>
                        <a:t>Montserrat</a:t>
                      </a:r>
                    </a:p>
                  </a:txBody>
                  <a:tcPr marL="9525" marR="9525" marT="9525" marB="0" anchor="b">
                    <a:lnL>
                      <a:noFill/>
                    </a:lnL>
                    <a:lnR>
                      <a:noFill/>
                    </a:lnR>
                    <a:lnT>
                      <a:noFill/>
                    </a:lnT>
                    <a:lnB>
                      <a:noFill/>
                    </a:lnB>
                    <a:solidFill>
                      <a:schemeClr val="bg1"/>
                    </a:solidFill>
                  </a:tcPr>
                </a:tc>
                <a:tc>
                  <a:txBody>
                    <a:bodyPr/>
                    <a:lstStyle/>
                    <a:p>
                      <a:pPr algn="r" fontAlgn="b"/>
                      <a:r>
                        <a:rPr lang="en-US" sz="1400" b="0" i="0" u="none" strike="noStrike">
                          <a:solidFill>
                            <a:schemeClr val="tx1"/>
                          </a:solidFill>
                          <a:effectLst/>
                          <a:latin typeface="Arial" panose="020B0604020202020204" pitchFamily="34" charset="0"/>
                        </a:rPr>
                        <a:t>42,693.00 </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1344799679"/>
                  </a:ext>
                </a:extLst>
              </a:tr>
              <a:tr h="309359">
                <a:tc>
                  <a:txBody>
                    <a:bodyPr/>
                    <a:lstStyle/>
                    <a:p>
                      <a:pPr algn="l" fontAlgn="b"/>
                      <a:r>
                        <a:rPr lang="en-US" sz="1400" b="0" i="0" u="none" strike="noStrike">
                          <a:solidFill>
                            <a:schemeClr val="tx1"/>
                          </a:solidFill>
                          <a:effectLst/>
                          <a:latin typeface="Arial" panose="020B0604020202020204" pitchFamily="34" charset="0"/>
                        </a:rPr>
                        <a:t>Saint Kitts and Nevis</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1400" b="0" i="0" u="none" strike="noStrike">
                          <a:solidFill>
                            <a:schemeClr val="tx1"/>
                          </a:solidFill>
                          <a:effectLst/>
                          <a:latin typeface="Arial" panose="020B0604020202020204" pitchFamily="34" charset="0"/>
                        </a:rPr>
                        <a:t>382,270.03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1412084645"/>
                  </a:ext>
                </a:extLst>
              </a:tr>
              <a:tr h="331507">
                <a:tc>
                  <a:txBody>
                    <a:bodyPr/>
                    <a:lstStyle/>
                    <a:p>
                      <a:pPr algn="l" fontAlgn="b"/>
                      <a:r>
                        <a:rPr lang="en-US" sz="1400" b="0" i="0" u="none" strike="noStrike">
                          <a:solidFill>
                            <a:schemeClr val="tx1"/>
                          </a:solidFill>
                          <a:effectLst/>
                          <a:latin typeface="Arial" panose="020B0604020202020204" pitchFamily="34" charset="0"/>
                        </a:rPr>
                        <a:t>Saint Lucia</a:t>
                      </a:r>
                    </a:p>
                  </a:txBody>
                  <a:tcPr marL="9525" marR="9525" marT="9525" marB="0" anchor="b">
                    <a:lnL>
                      <a:noFill/>
                    </a:lnL>
                    <a:lnR>
                      <a:noFill/>
                    </a:lnR>
                    <a:lnT>
                      <a:noFill/>
                    </a:lnT>
                    <a:lnB>
                      <a:noFill/>
                    </a:lnB>
                    <a:solidFill>
                      <a:schemeClr val="bg1"/>
                    </a:solidFill>
                  </a:tcPr>
                </a:tc>
                <a:tc>
                  <a:txBody>
                    <a:bodyPr/>
                    <a:lstStyle/>
                    <a:p>
                      <a:pPr algn="r" fontAlgn="b"/>
                      <a:r>
                        <a:rPr lang="en-US" sz="1400" b="0" i="0" u="none" strike="noStrike">
                          <a:solidFill>
                            <a:schemeClr val="tx1"/>
                          </a:solidFill>
                          <a:effectLst/>
                          <a:latin typeface="Arial" panose="020B0604020202020204" pitchFamily="34" charset="0"/>
                        </a:rPr>
                        <a:t>355,723.94 </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2937018691"/>
                  </a:ext>
                </a:extLst>
              </a:tr>
              <a:tr h="309359">
                <a:tc>
                  <a:txBody>
                    <a:bodyPr/>
                    <a:lstStyle/>
                    <a:p>
                      <a:pPr algn="l" fontAlgn="b"/>
                      <a:r>
                        <a:rPr lang="en-US" sz="1400" b="0" i="0" u="none" strike="noStrike">
                          <a:solidFill>
                            <a:schemeClr val="tx1"/>
                          </a:solidFill>
                          <a:effectLst/>
                          <a:latin typeface="Arial" panose="020B0604020202020204" pitchFamily="34" charset="0"/>
                        </a:rPr>
                        <a:t>Saint Vincent and the Grenadines</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chemeClr val="accent5">
                        <a:lumMod val="60000"/>
                        <a:lumOff val="40000"/>
                      </a:schemeClr>
                    </a:solidFill>
                  </a:tcPr>
                </a:tc>
                <a:tc>
                  <a:txBody>
                    <a:bodyPr/>
                    <a:lstStyle/>
                    <a:p>
                      <a:pPr algn="r" fontAlgn="b"/>
                      <a:r>
                        <a:rPr lang="en-US" sz="1400" b="0" i="0" u="none" strike="noStrike">
                          <a:solidFill>
                            <a:schemeClr val="tx1"/>
                          </a:solidFill>
                          <a:effectLst/>
                          <a:latin typeface="Arial" panose="020B0604020202020204" pitchFamily="34" charset="0"/>
                        </a:rPr>
                        <a:t>399,292.24 </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161750154"/>
                  </a:ext>
                </a:extLst>
              </a:tr>
              <a:tr h="551493">
                <a:tc>
                  <a:txBody>
                    <a:bodyPr/>
                    <a:lstStyle/>
                    <a:p>
                      <a:pPr algn="l" fontAlgn="b"/>
                      <a:r>
                        <a:rPr lang="en-US" sz="1400" b="1" i="0" u="none" strike="noStrike">
                          <a:solidFill>
                            <a:schemeClr val="bg1"/>
                          </a:solidFill>
                          <a:effectLst/>
                          <a:latin typeface="Arial" panose="020B0604020202020204" pitchFamily="34" charset="0"/>
                        </a:rPr>
                        <a:t>Grand Total</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chemeClr val="accent2">
                        <a:lumMod val="50000"/>
                      </a:schemeClr>
                    </a:solidFill>
                  </a:tcPr>
                </a:tc>
                <a:tc>
                  <a:txBody>
                    <a:bodyPr/>
                    <a:lstStyle/>
                    <a:p>
                      <a:pPr algn="r" fontAlgn="b"/>
                      <a:r>
                        <a:rPr lang="en-US" sz="1400" b="1" i="0" u="none" strike="noStrike">
                          <a:solidFill>
                            <a:schemeClr val="bg1"/>
                          </a:solidFill>
                          <a:effectLst/>
                          <a:latin typeface="Arial" panose="020B0604020202020204" pitchFamily="34" charset="0"/>
                        </a:rPr>
                        <a:t>3,422,745.08 </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chemeClr val="accent2">
                        <a:lumMod val="50000"/>
                      </a:schemeClr>
                    </a:solidFill>
                  </a:tcPr>
                </a:tc>
                <a:extLst>
                  <a:ext uri="{0D108BD9-81ED-4DB2-BD59-A6C34878D82A}">
                    <a16:rowId xmlns:a16="http://schemas.microsoft.com/office/drawing/2014/main" val="152492628"/>
                  </a:ext>
                </a:extLst>
              </a:tr>
            </a:tbl>
          </a:graphicData>
        </a:graphic>
      </p:graphicFrame>
      <p:graphicFrame>
        <p:nvGraphicFramePr>
          <p:cNvPr id="5" name="Table 4">
            <a:extLst>
              <a:ext uri="{FF2B5EF4-FFF2-40B4-BE49-F238E27FC236}">
                <a16:creationId xmlns:a16="http://schemas.microsoft.com/office/drawing/2014/main" id="{EAA4C353-5F44-473A-AE4A-7334AC008A01}"/>
              </a:ext>
            </a:extLst>
          </p:cNvPr>
          <p:cNvGraphicFramePr>
            <a:graphicFrameLocks noGrp="1"/>
          </p:cNvGraphicFramePr>
          <p:nvPr>
            <p:extLst>
              <p:ext uri="{D42A27DB-BD31-4B8C-83A1-F6EECF244321}">
                <p14:modId xmlns:p14="http://schemas.microsoft.com/office/powerpoint/2010/main" val="1741135207"/>
              </p:ext>
            </p:extLst>
          </p:nvPr>
        </p:nvGraphicFramePr>
        <p:xfrm>
          <a:off x="5676523" y="1586917"/>
          <a:ext cx="5830431" cy="1952988"/>
        </p:xfrm>
        <a:graphic>
          <a:graphicData uri="http://schemas.openxmlformats.org/drawingml/2006/table">
            <a:tbl>
              <a:tblPr/>
              <a:tblGrid>
                <a:gridCol w="4617267">
                  <a:extLst>
                    <a:ext uri="{9D8B030D-6E8A-4147-A177-3AD203B41FA5}">
                      <a16:colId xmlns:a16="http://schemas.microsoft.com/office/drawing/2014/main" val="1564473549"/>
                    </a:ext>
                  </a:extLst>
                </a:gridCol>
                <a:gridCol w="1213164">
                  <a:extLst>
                    <a:ext uri="{9D8B030D-6E8A-4147-A177-3AD203B41FA5}">
                      <a16:colId xmlns:a16="http://schemas.microsoft.com/office/drawing/2014/main" val="1338886055"/>
                    </a:ext>
                  </a:extLst>
                </a:gridCol>
              </a:tblGrid>
              <a:tr h="209824">
                <a:tc>
                  <a:txBody>
                    <a:bodyPr/>
                    <a:lstStyle/>
                    <a:p>
                      <a:pPr algn="l" fontAlgn="b"/>
                      <a:r>
                        <a:rPr lang="en-US" sz="1000" b="1" i="0" u="none" strike="noStrike">
                          <a:solidFill>
                            <a:schemeClr val="bg1"/>
                          </a:solidFill>
                          <a:effectLst/>
                          <a:latin typeface="Arial" panose="020B0604020202020204" pitchFamily="34" charset="0"/>
                        </a:rPr>
                        <a:t>Donor</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chemeClr val="accent2">
                        <a:lumMod val="50000"/>
                      </a:schemeClr>
                    </a:solidFill>
                  </a:tcPr>
                </a:tc>
                <a:tc>
                  <a:txBody>
                    <a:bodyPr/>
                    <a:lstStyle/>
                    <a:p>
                      <a:pPr algn="r" fontAlgn="b"/>
                      <a:r>
                        <a:rPr lang="en-US" sz="1000" b="1" i="0" u="none" strike="noStrike">
                          <a:solidFill>
                            <a:schemeClr val="bg1"/>
                          </a:solidFill>
                          <a:effectLst/>
                          <a:latin typeface="Arial" panose="020B0604020202020204" pitchFamily="34" charset="0"/>
                        </a:rPr>
                        <a:t> Funds Available</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570432452"/>
                  </a:ext>
                </a:extLst>
              </a:tr>
              <a:tr h="249320">
                <a:tc>
                  <a:txBody>
                    <a:bodyPr/>
                    <a:lstStyle/>
                    <a:p>
                      <a:pPr algn="l" fontAlgn="b"/>
                      <a:r>
                        <a:rPr lang="en-US" sz="1200" b="0" i="0" u="none" strike="noStrike">
                          <a:effectLst/>
                          <a:latin typeface="Arial" panose="020B0604020202020204" pitchFamily="34" charset="0"/>
                        </a:rPr>
                        <a:t>EU Spotlight Initiative</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chemeClr val="accent5">
                        <a:lumMod val="60000"/>
                        <a:lumOff val="40000"/>
                      </a:schemeClr>
                    </a:solidFill>
                  </a:tcPr>
                </a:tc>
                <a:tc>
                  <a:txBody>
                    <a:bodyPr/>
                    <a:lstStyle/>
                    <a:p>
                      <a:pPr algn="r" fontAlgn="b"/>
                      <a:r>
                        <a:rPr lang="en-US" sz="1200" b="0" i="0" u="none" strike="noStrike">
                          <a:effectLst/>
                          <a:latin typeface="Arial" panose="020B0604020202020204" pitchFamily="34" charset="0"/>
                        </a:rPr>
                        <a:t>7,394.44 </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chemeClr val="accent5">
                        <a:lumMod val="60000"/>
                        <a:lumOff val="40000"/>
                      </a:schemeClr>
                    </a:solidFill>
                  </a:tcPr>
                </a:tc>
                <a:extLst>
                  <a:ext uri="{0D108BD9-81ED-4DB2-BD59-A6C34878D82A}">
                    <a16:rowId xmlns:a16="http://schemas.microsoft.com/office/drawing/2014/main" val="3526857576"/>
                  </a:ext>
                </a:extLst>
              </a:tr>
              <a:tr h="249320">
                <a:tc>
                  <a:txBody>
                    <a:bodyPr/>
                    <a:lstStyle/>
                    <a:p>
                      <a:pPr algn="l" fontAlgn="b"/>
                      <a:r>
                        <a:rPr lang="en-US" sz="1200" b="0" i="0" u="none" strike="noStrike">
                          <a:effectLst/>
                          <a:latin typeface="Arial" panose="020B0604020202020204" pitchFamily="34" charset="0"/>
                        </a:rPr>
                        <a:t>EU-ACP</a:t>
                      </a:r>
                    </a:p>
                  </a:txBody>
                  <a:tcPr marL="9525" marR="9525" marT="9525" marB="0" anchor="b">
                    <a:lnL>
                      <a:noFill/>
                    </a:lnL>
                    <a:lnR>
                      <a:noFill/>
                    </a:lnR>
                    <a:lnT>
                      <a:noFill/>
                    </a:lnT>
                    <a:lnB>
                      <a:noFill/>
                    </a:lnB>
                    <a:solidFill>
                      <a:schemeClr val="bg1"/>
                    </a:solidFill>
                  </a:tcPr>
                </a:tc>
                <a:tc>
                  <a:txBody>
                    <a:bodyPr/>
                    <a:lstStyle/>
                    <a:p>
                      <a:pPr algn="r" fontAlgn="b"/>
                      <a:r>
                        <a:rPr lang="en-US" sz="1200" b="0" i="0" u="none" strike="noStrike">
                          <a:effectLst/>
                          <a:latin typeface="Arial" panose="020B0604020202020204" pitchFamily="34" charset="0"/>
                        </a:rPr>
                        <a:t>749,113.12 </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452446063"/>
                  </a:ext>
                </a:extLst>
              </a:tr>
              <a:tr h="249320">
                <a:tc>
                  <a:txBody>
                    <a:bodyPr/>
                    <a:lstStyle/>
                    <a:p>
                      <a:pPr algn="l" fontAlgn="b"/>
                      <a:r>
                        <a:rPr lang="en-US" sz="1200" b="0" i="0" u="none" strike="noStrike">
                          <a:effectLst/>
                          <a:latin typeface="Arial" panose="020B0604020202020204" pitchFamily="34" charset="0"/>
                        </a:rPr>
                        <a:t>EU-DEVCO</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1200" b="0" i="0" u="none" strike="noStrike">
                          <a:effectLst/>
                          <a:latin typeface="Arial" panose="020B0604020202020204" pitchFamily="34" charset="0"/>
                        </a:rPr>
                        <a:t>945,036.70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2886924796"/>
                  </a:ext>
                </a:extLst>
              </a:tr>
              <a:tr h="249320">
                <a:tc>
                  <a:txBody>
                    <a:bodyPr/>
                    <a:lstStyle/>
                    <a:p>
                      <a:pPr algn="l" fontAlgn="b"/>
                      <a:r>
                        <a:rPr lang="en-US" sz="1200" b="0" i="0" u="none" strike="noStrike">
                          <a:effectLst/>
                          <a:latin typeface="Arial"/>
                        </a:rPr>
                        <a:t>PAHO</a:t>
                      </a:r>
                      <a:endParaRPr lang="en-US" sz="1200" b="0" i="0" u="none" strike="noStrike">
                        <a:effectLst/>
                        <a:latin typeface="Arial" panose="020B0604020202020204" pitchFamily="34" charset="0"/>
                      </a:endParaRPr>
                    </a:p>
                  </a:txBody>
                  <a:tcPr marL="9525" marR="9525" marT="9525" marB="0" anchor="b">
                    <a:lnL>
                      <a:noFill/>
                    </a:lnL>
                    <a:lnR>
                      <a:noFill/>
                    </a:lnR>
                    <a:lnT>
                      <a:noFill/>
                    </a:lnT>
                    <a:lnB>
                      <a:noFill/>
                    </a:lnB>
                    <a:solidFill>
                      <a:schemeClr val="bg1"/>
                    </a:solidFill>
                  </a:tcPr>
                </a:tc>
                <a:tc>
                  <a:txBody>
                    <a:bodyPr/>
                    <a:lstStyle/>
                    <a:p>
                      <a:pPr algn="r" fontAlgn="b"/>
                      <a:r>
                        <a:rPr lang="en-US" sz="1200" b="0" i="0" u="none" strike="noStrike">
                          <a:effectLst/>
                          <a:latin typeface="Arial" panose="020B0604020202020204" pitchFamily="34" charset="0"/>
                        </a:rPr>
                        <a:t>1,575,593.82 </a:t>
                      </a: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155675064"/>
                  </a:ext>
                </a:extLst>
              </a:tr>
              <a:tr h="249320">
                <a:tc>
                  <a:txBody>
                    <a:bodyPr/>
                    <a:lstStyle/>
                    <a:p>
                      <a:pPr algn="l" fontAlgn="b"/>
                      <a:r>
                        <a:rPr lang="en-US" sz="1200" b="0" i="0" u="none" strike="noStrike">
                          <a:effectLst/>
                          <a:latin typeface="Arial"/>
                        </a:rPr>
                        <a:t>UN-India Partnership</a:t>
                      </a:r>
                    </a:p>
                  </a:txBody>
                  <a:tcPr marL="9525" marR="9525" marT="9525" marB="0" anchor="b">
                    <a:lnL>
                      <a:noFill/>
                    </a:lnL>
                    <a:lnR>
                      <a:noFill/>
                    </a:lnR>
                    <a:lnT>
                      <a:noFill/>
                    </a:lnT>
                    <a:lnB>
                      <a:noFill/>
                    </a:lnB>
                    <a:solidFill>
                      <a:schemeClr val="accent5">
                        <a:lumMod val="60000"/>
                        <a:lumOff val="40000"/>
                      </a:schemeClr>
                    </a:solidFill>
                  </a:tcPr>
                </a:tc>
                <a:tc>
                  <a:txBody>
                    <a:bodyPr/>
                    <a:lstStyle/>
                    <a:p>
                      <a:pPr algn="r" fontAlgn="b"/>
                      <a:r>
                        <a:rPr lang="en-US" sz="1200" b="0" i="0" u="none" strike="noStrike">
                          <a:effectLst/>
                          <a:latin typeface="Arial" panose="020B0604020202020204" pitchFamily="34" charset="0"/>
                        </a:rPr>
                        <a:t>90,735.00 </a:t>
                      </a:r>
                    </a:p>
                  </a:txBody>
                  <a:tcPr marL="9525" marR="9525" marT="9525" marB="0" anchor="b">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38473211"/>
                  </a:ext>
                </a:extLst>
              </a:tr>
              <a:tr h="249320">
                <a:tc>
                  <a:txBody>
                    <a:bodyPr/>
                    <a:lstStyle/>
                    <a:p>
                      <a:pPr algn="l" fontAlgn="b"/>
                      <a:r>
                        <a:rPr lang="en-US" sz="1200" b="0" i="0" u="none" strike="noStrike">
                          <a:effectLst/>
                          <a:latin typeface="Arial" panose="020B0604020202020204" pitchFamily="34" charset="0"/>
                        </a:rPr>
                        <a:t>PHAC</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chemeClr val="bg1"/>
                    </a:solidFill>
                  </a:tcPr>
                </a:tc>
                <a:tc>
                  <a:txBody>
                    <a:bodyPr/>
                    <a:lstStyle/>
                    <a:p>
                      <a:pPr algn="r" fontAlgn="b"/>
                      <a:r>
                        <a:rPr lang="en-US" sz="1200" b="0" i="0" u="none" strike="noStrike">
                          <a:effectLst/>
                          <a:latin typeface="Arial" panose="020B0604020202020204" pitchFamily="34" charset="0"/>
                        </a:rPr>
                        <a:t>54,872.00 </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chemeClr val="bg1"/>
                    </a:solidFill>
                  </a:tcPr>
                </a:tc>
                <a:extLst>
                  <a:ext uri="{0D108BD9-81ED-4DB2-BD59-A6C34878D82A}">
                    <a16:rowId xmlns:a16="http://schemas.microsoft.com/office/drawing/2014/main" val="3015101783"/>
                  </a:ext>
                </a:extLst>
              </a:tr>
              <a:tr h="247244">
                <a:tc>
                  <a:txBody>
                    <a:bodyPr/>
                    <a:lstStyle/>
                    <a:p>
                      <a:pPr algn="l" fontAlgn="b"/>
                      <a:r>
                        <a:rPr lang="en-US" sz="1200" b="1" i="0" u="none" strike="noStrike">
                          <a:solidFill>
                            <a:schemeClr val="bg1"/>
                          </a:solidFill>
                          <a:effectLst/>
                          <a:latin typeface="Arial" panose="020B0604020202020204" pitchFamily="34" charset="0"/>
                        </a:rPr>
                        <a:t>Grand Total</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chemeClr val="accent2">
                        <a:lumMod val="50000"/>
                      </a:schemeClr>
                    </a:solidFill>
                  </a:tcPr>
                </a:tc>
                <a:tc>
                  <a:txBody>
                    <a:bodyPr/>
                    <a:lstStyle/>
                    <a:p>
                      <a:pPr algn="r" fontAlgn="b"/>
                      <a:r>
                        <a:rPr lang="en-US" sz="1200" b="1" i="0" u="none" strike="noStrike">
                          <a:solidFill>
                            <a:schemeClr val="bg1"/>
                          </a:solidFill>
                          <a:effectLst/>
                          <a:latin typeface="Arial" panose="020B0604020202020204" pitchFamily="34" charset="0"/>
                        </a:rPr>
                        <a:t>3,422,745.08 </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chemeClr val="accent2">
                        <a:lumMod val="50000"/>
                      </a:schemeClr>
                    </a:solidFill>
                  </a:tcPr>
                </a:tc>
                <a:extLst>
                  <a:ext uri="{0D108BD9-81ED-4DB2-BD59-A6C34878D82A}">
                    <a16:rowId xmlns:a16="http://schemas.microsoft.com/office/drawing/2014/main" val="1665888746"/>
                  </a:ext>
                </a:extLst>
              </a:tr>
            </a:tbl>
          </a:graphicData>
        </a:graphic>
      </p:graphicFrame>
      <p:graphicFrame>
        <p:nvGraphicFramePr>
          <p:cNvPr id="6" name="Table 5">
            <a:extLst>
              <a:ext uri="{FF2B5EF4-FFF2-40B4-BE49-F238E27FC236}">
                <a16:creationId xmlns:a16="http://schemas.microsoft.com/office/drawing/2014/main" id="{FB2DF72B-ABEE-4597-A127-4064C5387669}"/>
              </a:ext>
            </a:extLst>
          </p:cNvPr>
          <p:cNvGraphicFramePr>
            <a:graphicFrameLocks noGrp="1"/>
          </p:cNvGraphicFramePr>
          <p:nvPr>
            <p:extLst>
              <p:ext uri="{D42A27DB-BD31-4B8C-83A1-F6EECF244321}">
                <p14:modId xmlns:p14="http://schemas.microsoft.com/office/powerpoint/2010/main" val="3004968512"/>
              </p:ext>
            </p:extLst>
          </p:nvPr>
        </p:nvGraphicFramePr>
        <p:xfrm>
          <a:off x="5676523" y="3762323"/>
          <a:ext cx="5830431" cy="2423164"/>
        </p:xfrm>
        <a:graphic>
          <a:graphicData uri="http://schemas.openxmlformats.org/drawingml/2006/table">
            <a:tbl>
              <a:tblPr/>
              <a:tblGrid>
                <a:gridCol w="4599160">
                  <a:extLst>
                    <a:ext uri="{9D8B030D-6E8A-4147-A177-3AD203B41FA5}">
                      <a16:colId xmlns:a16="http://schemas.microsoft.com/office/drawing/2014/main" val="2574497424"/>
                    </a:ext>
                  </a:extLst>
                </a:gridCol>
                <a:gridCol w="1231271">
                  <a:extLst>
                    <a:ext uri="{9D8B030D-6E8A-4147-A177-3AD203B41FA5}">
                      <a16:colId xmlns:a16="http://schemas.microsoft.com/office/drawing/2014/main" val="4208421527"/>
                    </a:ext>
                  </a:extLst>
                </a:gridCol>
              </a:tblGrid>
              <a:tr h="477902">
                <a:tc>
                  <a:txBody>
                    <a:bodyPr/>
                    <a:lstStyle/>
                    <a:p>
                      <a:pPr algn="l" fontAlgn="b"/>
                      <a:r>
                        <a:rPr lang="en-US" sz="1300" b="1" i="0" u="none" strike="noStrike">
                          <a:solidFill>
                            <a:schemeClr val="bg1"/>
                          </a:solidFill>
                          <a:effectLst/>
                          <a:latin typeface="Arial" panose="020B0604020202020204" pitchFamily="34" charset="0"/>
                        </a:rPr>
                        <a:t>Programmatic Area</a:t>
                      </a:r>
                    </a:p>
                  </a:txBody>
                  <a:tcPr marL="9525" marR="9525" marT="9525" marB="0">
                    <a:lnL>
                      <a:noFill/>
                    </a:lnL>
                    <a:lnR>
                      <a:noFill/>
                    </a:lnR>
                    <a:lnT>
                      <a:noFill/>
                    </a:lnT>
                    <a:lnB w="6350" cap="flat" cmpd="sng" algn="ctr">
                      <a:solidFill>
                        <a:srgbClr val="8EA9DB"/>
                      </a:solidFill>
                      <a:prstDash val="solid"/>
                      <a:round/>
                      <a:headEnd type="none" w="med" len="med"/>
                      <a:tailEnd type="none" w="med" len="med"/>
                    </a:lnB>
                    <a:solidFill>
                      <a:schemeClr val="accent2">
                        <a:lumMod val="50000"/>
                      </a:schemeClr>
                    </a:solidFill>
                  </a:tcPr>
                </a:tc>
                <a:tc>
                  <a:txBody>
                    <a:bodyPr/>
                    <a:lstStyle/>
                    <a:p>
                      <a:pPr algn="r" fontAlgn="b"/>
                      <a:r>
                        <a:rPr lang="en-US" sz="1300" b="1" i="0" u="none" strike="noStrike">
                          <a:solidFill>
                            <a:schemeClr val="bg1"/>
                          </a:solidFill>
                          <a:effectLst/>
                          <a:latin typeface="Arial" panose="020B0604020202020204" pitchFamily="34" charset="0"/>
                        </a:rPr>
                        <a:t> Funds Available</a:t>
                      </a:r>
                    </a:p>
                  </a:txBody>
                  <a:tcPr marL="9525" marR="9525" marT="9525" marB="0">
                    <a:lnL>
                      <a:noFill/>
                    </a:lnL>
                    <a:lnR>
                      <a:noFill/>
                    </a:lnR>
                    <a:lnT>
                      <a:noFill/>
                    </a:lnT>
                    <a:lnB w="6350" cap="flat" cmpd="sng" algn="ctr">
                      <a:solidFill>
                        <a:srgbClr val="8EA9DB"/>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586739637"/>
                  </a:ext>
                </a:extLst>
              </a:tr>
              <a:tr h="244560">
                <a:tc>
                  <a:txBody>
                    <a:bodyPr/>
                    <a:lstStyle/>
                    <a:p>
                      <a:pPr algn="l" fontAlgn="b"/>
                      <a:r>
                        <a:rPr lang="en-US" sz="1300" b="0" i="0" u="none" strike="noStrike">
                          <a:effectLst/>
                          <a:latin typeface="Arial" panose="020B0604020202020204" pitchFamily="34" charset="0"/>
                        </a:rPr>
                        <a:t>Environmental Health/Infection Prevention and Control</a:t>
                      </a:r>
                    </a:p>
                  </a:txBody>
                  <a:tcPr marL="9525" marR="9525" marT="9525" marB="0">
                    <a:lnL>
                      <a:noFill/>
                    </a:lnL>
                    <a:lnR>
                      <a:noFill/>
                    </a:lnR>
                    <a:lnT w="6350" cap="flat" cmpd="sng" algn="ctr">
                      <a:solidFill>
                        <a:srgbClr val="8EA9DB"/>
                      </a:solidFill>
                      <a:prstDash val="solid"/>
                      <a:round/>
                      <a:headEnd type="none" w="med" len="med"/>
                      <a:tailEnd type="none" w="med" len="med"/>
                    </a:lnT>
                    <a:lnB>
                      <a:noFill/>
                    </a:lnB>
                    <a:solidFill>
                      <a:schemeClr val="accent5">
                        <a:lumMod val="40000"/>
                        <a:lumOff val="60000"/>
                      </a:schemeClr>
                    </a:solidFill>
                  </a:tcPr>
                </a:tc>
                <a:tc>
                  <a:txBody>
                    <a:bodyPr/>
                    <a:lstStyle/>
                    <a:p>
                      <a:pPr algn="r" fontAlgn="b"/>
                      <a:r>
                        <a:rPr lang="en-US" sz="1300" b="0" i="0" u="none" strike="noStrike">
                          <a:effectLst/>
                          <a:latin typeface="Arial" panose="020B0604020202020204" pitchFamily="34" charset="0"/>
                        </a:rPr>
                        <a:t>90,735.00 </a:t>
                      </a:r>
                    </a:p>
                  </a:txBody>
                  <a:tcPr marL="9525" marR="9525" marT="9525" marB="0">
                    <a:lnL>
                      <a:noFill/>
                    </a:lnL>
                    <a:lnR>
                      <a:noFill/>
                    </a:lnR>
                    <a:lnT w="6350" cap="flat" cmpd="sng" algn="ctr">
                      <a:solidFill>
                        <a:srgbClr val="8EA9DB"/>
                      </a:solidFill>
                      <a:prstDash val="solid"/>
                      <a:round/>
                      <a:headEnd type="none" w="med" len="med"/>
                      <a:tailEnd type="none" w="med" len="med"/>
                    </a:lnT>
                    <a:lnB>
                      <a:noFill/>
                    </a:lnB>
                    <a:solidFill>
                      <a:schemeClr val="accent5">
                        <a:lumMod val="40000"/>
                        <a:lumOff val="60000"/>
                      </a:schemeClr>
                    </a:solidFill>
                  </a:tcPr>
                </a:tc>
                <a:extLst>
                  <a:ext uri="{0D108BD9-81ED-4DB2-BD59-A6C34878D82A}">
                    <a16:rowId xmlns:a16="http://schemas.microsoft.com/office/drawing/2014/main" val="2312507188"/>
                  </a:ext>
                </a:extLst>
              </a:tr>
              <a:tr h="244560">
                <a:tc>
                  <a:txBody>
                    <a:bodyPr/>
                    <a:lstStyle/>
                    <a:p>
                      <a:pPr algn="l" fontAlgn="b"/>
                      <a:r>
                        <a:rPr lang="en-US" sz="1300" b="0" i="0" u="none" strike="noStrike">
                          <a:effectLst/>
                          <a:latin typeface="Arial" panose="020B0604020202020204" pitchFamily="34" charset="0"/>
                        </a:rPr>
                        <a:t>Gender Based Violence</a:t>
                      </a:r>
                    </a:p>
                  </a:txBody>
                  <a:tcPr marL="9525" marR="9525" marT="9525" marB="0">
                    <a:lnL>
                      <a:noFill/>
                    </a:lnL>
                    <a:lnR>
                      <a:noFill/>
                    </a:lnR>
                    <a:lnT>
                      <a:noFill/>
                    </a:lnT>
                    <a:lnB>
                      <a:noFill/>
                    </a:lnB>
                    <a:solidFill>
                      <a:schemeClr val="bg1"/>
                    </a:solidFill>
                  </a:tcPr>
                </a:tc>
                <a:tc>
                  <a:txBody>
                    <a:bodyPr/>
                    <a:lstStyle/>
                    <a:p>
                      <a:pPr algn="r" fontAlgn="b"/>
                      <a:r>
                        <a:rPr lang="en-US" sz="1300" b="0" i="0" u="none" strike="noStrike">
                          <a:effectLst/>
                          <a:latin typeface="Arial" panose="020B0604020202020204" pitchFamily="34" charset="0"/>
                        </a:rPr>
                        <a:t>7,394.44 </a:t>
                      </a:r>
                    </a:p>
                  </a:txBody>
                  <a:tcPr marL="9525" marR="9525" marT="9525" marB="0">
                    <a:lnL>
                      <a:noFill/>
                    </a:lnL>
                    <a:lnR>
                      <a:noFill/>
                    </a:lnR>
                    <a:lnT>
                      <a:noFill/>
                    </a:lnT>
                    <a:lnB>
                      <a:noFill/>
                    </a:lnB>
                    <a:solidFill>
                      <a:schemeClr val="bg1"/>
                    </a:solidFill>
                  </a:tcPr>
                </a:tc>
                <a:extLst>
                  <a:ext uri="{0D108BD9-81ED-4DB2-BD59-A6C34878D82A}">
                    <a16:rowId xmlns:a16="http://schemas.microsoft.com/office/drawing/2014/main" val="3085368283"/>
                  </a:ext>
                </a:extLst>
              </a:tr>
              <a:tr h="477902">
                <a:tc>
                  <a:txBody>
                    <a:bodyPr/>
                    <a:lstStyle/>
                    <a:p>
                      <a:pPr algn="l" fontAlgn="b"/>
                      <a:r>
                        <a:rPr lang="en-US" sz="1300" b="0" i="0" u="none" strike="noStrike">
                          <a:effectLst/>
                          <a:latin typeface="Arial"/>
                        </a:rPr>
                        <a:t>Health Emergencies preparedness and risk reduction, Stewardship and Health Governance</a:t>
                      </a:r>
                      <a:endParaRPr lang="en-US" sz="1300" b="0" i="0" u="none" strike="noStrike">
                        <a:effectLst/>
                        <a:latin typeface="Arial" panose="020B0604020202020204" pitchFamily="34" charset="0"/>
                      </a:endParaRPr>
                    </a:p>
                  </a:txBody>
                  <a:tcPr marL="9525" marR="9525" marT="9525" marB="0">
                    <a:lnL>
                      <a:noFill/>
                    </a:lnL>
                    <a:lnR>
                      <a:noFill/>
                    </a:lnR>
                    <a:lnT>
                      <a:noFill/>
                    </a:lnT>
                    <a:lnB>
                      <a:noFill/>
                    </a:lnB>
                    <a:solidFill>
                      <a:schemeClr val="accent5">
                        <a:lumMod val="40000"/>
                        <a:lumOff val="60000"/>
                      </a:schemeClr>
                    </a:solidFill>
                  </a:tcPr>
                </a:tc>
                <a:tc>
                  <a:txBody>
                    <a:bodyPr/>
                    <a:lstStyle/>
                    <a:p>
                      <a:pPr algn="r" fontAlgn="b"/>
                      <a:r>
                        <a:rPr lang="en-US" sz="1300" b="0" i="0" u="none" strike="noStrike">
                          <a:effectLst/>
                          <a:latin typeface="Arial" panose="020B0604020202020204" pitchFamily="34" charset="0"/>
                        </a:rPr>
                        <a:t>945,036.70 </a:t>
                      </a:r>
                    </a:p>
                  </a:txBody>
                  <a:tcPr marL="9525" marR="9525" marT="9525" marB="0">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2989742022"/>
                  </a:ext>
                </a:extLst>
              </a:tr>
              <a:tr h="244560">
                <a:tc>
                  <a:txBody>
                    <a:bodyPr/>
                    <a:lstStyle/>
                    <a:p>
                      <a:pPr algn="l" fontAlgn="b"/>
                      <a:r>
                        <a:rPr lang="en-US" sz="1300" b="0" i="0" u="none" strike="noStrike">
                          <a:effectLst/>
                          <a:latin typeface="Arial" panose="020B0604020202020204" pitchFamily="34" charset="0"/>
                        </a:rPr>
                        <a:t>Health Systems and NCDs</a:t>
                      </a:r>
                    </a:p>
                  </a:txBody>
                  <a:tcPr marL="9525" marR="9525" marT="9525" marB="0">
                    <a:lnL>
                      <a:noFill/>
                    </a:lnL>
                    <a:lnR>
                      <a:noFill/>
                    </a:lnR>
                    <a:lnT>
                      <a:noFill/>
                    </a:lnT>
                    <a:lnB>
                      <a:noFill/>
                    </a:lnB>
                    <a:solidFill>
                      <a:schemeClr val="bg1"/>
                    </a:solidFill>
                  </a:tcPr>
                </a:tc>
                <a:tc>
                  <a:txBody>
                    <a:bodyPr/>
                    <a:lstStyle/>
                    <a:p>
                      <a:pPr algn="r" fontAlgn="b"/>
                      <a:r>
                        <a:rPr lang="en-US" sz="1300" b="0" i="0" u="none" strike="noStrike">
                          <a:effectLst/>
                          <a:latin typeface="Arial" panose="020B0604020202020204" pitchFamily="34" charset="0"/>
                        </a:rPr>
                        <a:t>749,113.12 </a:t>
                      </a:r>
                    </a:p>
                  </a:txBody>
                  <a:tcPr marL="9525" marR="9525" marT="9525" marB="0">
                    <a:lnL>
                      <a:noFill/>
                    </a:lnL>
                    <a:lnR>
                      <a:noFill/>
                    </a:lnR>
                    <a:lnT>
                      <a:noFill/>
                    </a:lnT>
                    <a:lnB>
                      <a:noFill/>
                    </a:lnB>
                    <a:solidFill>
                      <a:schemeClr val="bg1"/>
                    </a:solidFill>
                  </a:tcPr>
                </a:tc>
                <a:extLst>
                  <a:ext uri="{0D108BD9-81ED-4DB2-BD59-A6C34878D82A}">
                    <a16:rowId xmlns:a16="http://schemas.microsoft.com/office/drawing/2014/main" val="2141475726"/>
                  </a:ext>
                </a:extLst>
              </a:tr>
              <a:tr h="244560">
                <a:tc>
                  <a:txBody>
                    <a:bodyPr/>
                    <a:lstStyle/>
                    <a:p>
                      <a:pPr algn="l" fontAlgn="b"/>
                      <a:r>
                        <a:rPr lang="en-US" sz="1300" b="0" i="0" u="none" strike="noStrike">
                          <a:effectLst/>
                          <a:latin typeface="Arial" panose="020B0604020202020204" pitchFamily="34" charset="0"/>
                        </a:rPr>
                        <a:t>NCDs and Risk Factors</a:t>
                      </a:r>
                    </a:p>
                  </a:txBody>
                  <a:tcPr marL="9525" marR="9525" marT="9525" marB="0">
                    <a:lnL>
                      <a:noFill/>
                    </a:lnL>
                    <a:lnR>
                      <a:noFill/>
                    </a:lnR>
                    <a:lnT>
                      <a:noFill/>
                    </a:lnT>
                    <a:lnB>
                      <a:noFill/>
                    </a:lnB>
                    <a:solidFill>
                      <a:schemeClr val="accent5">
                        <a:lumMod val="40000"/>
                        <a:lumOff val="60000"/>
                      </a:schemeClr>
                    </a:solidFill>
                  </a:tcPr>
                </a:tc>
                <a:tc>
                  <a:txBody>
                    <a:bodyPr/>
                    <a:lstStyle/>
                    <a:p>
                      <a:pPr algn="r" fontAlgn="b"/>
                      <a:r>
                        <a:rPr lang="en-US" sz="1300" b="0" i="0" u="none" strike="noStrike">
                          <a:effectLst/>
                          <a:latin typeface="Arial" panose="020B0604020202020204" pitchFamily="34" charset="0"/>
                        </a:rPr>
                        <a:t>54,872.00 </a:t>
                      </a:r>
                    </a:p>
                  </a:txBody>
                  <a:tcPr marL="9525" marR="9525" marT="9525" marB="0">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3302200893"/>
                  </a:ext>
                </a:extLst>
              </a:tr>
              <a:tr h="244560">
                <a:tc>
                  <a:txBody>
                    <a:bodyPr/>
                    <a:lstStyle/>
                    <a:p>
                      <a:pPr algn="l" fontAlgn="b"/>
                      <a:r>
                        <a:rPr lang="en-US" sz="1300" b="0" i="0" u="none" strike="noStrike">
                          <a:effectLst/>
                          <a:latin typeface="Arial" panose="020B0604020202020204" pitchFamily="34" charset="0"/>
                        </a:rPr>
                        <a:t>Flexible</a:t>
                      </a:r>
                    </a:p>
                  </a:txBody>
                  <a:tcPr marL="9525" marR="9525" marT="9525" marB="0">
                    <a:lnL>
                      <a:noFill/>
                    </a:lnL>
                    <a:lnR>
                      <a:noFill/>
                    </a:lnR>
                    <a:lnT>
                      <a:noFill/>
                    </a:lnT>
                    <a:lnB w="6350" cap="flat" cmpd="sng" algn="ctr">
                      <a:solidFill>
                        <a:srgbClr val="8EA9DB"/>
                      </a:solidFill>
                      <a:prstDash val="solid"/>
                      <a:round/>
                      <a:headEnd type="none" w="med" len="med"/>
                      <a:tailEnd type="none" w="med" len="med"/>
                    </a:lnB>
                    <a:solidFill>
                      <a:schemeClr val="bg1"/>
                    </a:solidFill>
                  </a:tcPr>
                </a:tc>
                <a:tc>
                  <a:txBody>
                    <a:bodyPr/>
                    <a:lstStyle/>
                    <a:p>
                      <a:pPr algn="r" fontAlgn="b"/>
                      <a:r>
                        <a:rPr lang="en-US" sz="1300" b="0" i="0" u="none" strike="noStrike">
                          <a:effectLst/>
                          <a:latin typeface="Arial" panose="020B0604020202020204" pitchFamily="34" charset="0"/>
                        </a:rPr>
                        <a:t>1,575,593.82 </a:t>
                      </a:r>
                    </a:p>
                  </a:txBody>
                  <a:tcPr marL="9525" marR="9525" marT="9525" marB="0">
                    <a:lnL>
                      <a:noFill/>
                    </a:lnL>
                    <a:lnR>
                      <a:noFill/>
                    </a:lnR>
                    <a:lnT>
                      <a:noFill/>
                    </a:lnT>
                    <a:lnB w="6350" cap="flat" cmpd="sng" algn="ctr">
                      <a:solidFill>
                        <a:srgbClr val="8EA9DB"/>
                      </a:solidFill>
                      <a:prstDash val="solid"/>
                      <a:round/>
                      <a:headEnd type="none" w="med" len="med"/>
                      <a:tailEnd type="none" w="med" len="med"/>
                    </a:lnB>
                    <a:solidFill>
                      <a:schemeClr val="bg1"/>
                    </a:solidFill>
                  </a:tcPr>
                </a:tc>
                <a:extLst>
                  <a:ext uri="{0D108BD9-81ED-4DB2-BD59-A6C34878D82A}">
                    <a16:rowId xmlns:a16="http://schemas.microsoft.com/office/drawing/2014/main" val="1025776924"/>
                  </a:ext>
                </a:extLst>
              </a:tr>
              <a:tr h="244560">
                <a:tc>
                  <a:txBody>
                    <a:bodyPr/>
                    <a:lstStyle/>
                    <a:p>
                      <a:pPr algn="l" fontAlgn="b"/>
                      <a:r>
                        <a:rPr lang="en-US" sz="1300" b="1" i="0" u="none" strike="noStrike">
                          <a:solidFill>
                            <a:schemeClr val="bg1"/>
                          </a:solidFill>
                          <a:effectLst/>
                          <a:latin typeface="Arial" panose="020B0604020202020204" pitchFamily="34" charset="0"/>
                        </a:rPr>
                        <a:t>Grand Total</a:t>
                      </a:r>
                    </a:p>
                  </a:txBody>
                  <a:tcPr marL="9525" marR="9525" marT="9525" marB="0">
                    <a:lnL>
                      <a:noFill/>
                    </a:lnL>
                    <a:lnR>
                      <a:noFill/>
                    </a:lnR>
                    <a:lnT w="6350" cap="flat" cmpd="sng" algn="ctr">
                      <a:solidFill>
                        <a:srgbClr val="8EA9DB"/>
                      </a:solidFill>
                      <a:prstDash val="solid"/>
                      <a:round/>
                      <a:headEnd type="none" w="med" len="med"/>
                      <a:tailEnd type="none" w="med" len="med"/>
                    </a:lnT>
                    <a:lnB>
                      <a:noFill/>
                    </a:lnB>
                    <a:solidFill>
                      <a:schemeClr val="accent2">
                        <a:lumMod val="50000"/>
                      </a:schemeClr>
                    </a:solidFill>
                  </a:tcPr>
                </a:tc>
                <a:tc>
                  <a:txBody>
                    <a:bodyPr/>
                    <a:lstStyle/>
                    <a:p>
                      <a:pPr algn="r" fontAlgn="b"/>
                      <a:r>
                        <a:rPr lang="en-US" sz="1300" b="1" i="0" u="none" strike="noStrike">
                          <a:solidFill>
                            <a:schemeClr val="bg1"/>
                          </a:solidFill>
                          <a:effectLst/>
                          <a:latin typeface="Arial" panose="020B0604020202020204" pitchFamily="34" charset="0"/>
                        </a:rPr>
                        <a:t>3,422,745.08 </a:t>
                      </a:r>
                    </a:p>
                  </a:txBody>
                  <a:tcPr marL="9525" marR="9525" marT="9525" marB="0">
                    <a:lnL>
                      <a:noFill/>
                    </a:lnL>
                    <a:lnR>
                      <a:noFill/>
                    </a:lnR>
                    <a:lnT w="6350" cap="flat" cmpd="sng" algn="ctr">
                      <a:solidFill>
                        <a:srgbClr val="8EA9DB"/>
                      </a:solidFill>
                      <a:prstDash val="solid"/>
                      <a:round/>
                      <a:headEnd type="none" w="med" len="med"/>
                      <a:tailEnd type="none" w="med" len="med"/>
                    </a:lnT>
                    <a:lnB>
                      <a:noFill/>
                    </a:lnB>
                    <a:solidFill>
                      <a:schemeClr val="accent2">
                        <a:lumMod val="50000"/>
                      </a:schemeClr>
                    </a:solidFill>
                  </a:tcPr>
                </a:tc>
                <a:extLst>
                  <a:ext uri="{0D108BD9-81ED-4DB2-BD59-A6C34878D82A}">
                    <a16:rowId xmlns:a16="http://schemas.microsoft.com/office/drawing/2014/main" val="2405288455"/>
                  </a:ext>
                </a:extLst>
              </a:tr>
            </a:tbl>
          </a:graphicData>
        </a:graphic>
      </p:graphicFrame>
    </p:spTree>
    <p:extLst>
      <p:ext uri="{BB962C8B-B14F-4D97-AF65-F5344CB8AC3E}">
        <p14:creationId xmlns:p14="http://schemas.microsoft.com/office/powerpoint/2010/main" val="422831937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0C7DF-F17F-489B-86EB-3ED78FC61C40}"/>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D3D0A2DD-28A9-403D-849A-687DFA84406C}"/>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B7536121-BFA2-4C92-8AEF-76C24CFDE497}"/>
              </a:ext>
            </a:extLst>
          </p:cNvPr>
          <p:cNvSpPr>
            <a:spLocks noGrp="1"/>
          </p:cNvSpPr>
          <p:nvPr>
            <p:ph type="sldNum" sz="quarter" idx="12"/>
          </p:nvPr>
        </p:nvSpPr>
        <p:spPr/>
        <p:txBody>
          <a:bodyPr/>
          <a:lstStyle/>
          <a:p>
            <a:fld id="{FDE63E62-B77D-4480-A1B4-07F4673F202D}" type="slidenum">
              <a:rPr lang="en-US" smtClean="0"/>
              <a:t>6</a:t>
            </a:fld>
            <a:endParaRPr lang="en-US"/>
          </a:p>
        </p:txBody>
      </p:sp>
      <p:sp>
        <p:nvSpPr>
          <p:cNvPr id="8" name="TextBox 7">
            <a:extLst>
              <a:ext uri="{FF2B5EF4-FFF2-40B4-BE49-F238E27FC236}">
                <a16:creationId xmlns:a16="http://schemas.microsoft.com/office/drawing/2014/main" id="{0970AA8C-75FF-4EF2-8B8E-79E76D13A12A}"/>
              </a:ext>
            </a:extLst>
          </p:cNvPr>
          <p:cNvSpPr txBox="1"/>
          <p:nvPr/>
        </p:nvSpPr>
        <p:spPr>
          <a:xfrm>
            <a:off x="6235176" y="5954455"/>
            <a:ext cx="1817782" cy="230832"/>
          </a:xfrm>
          <a:prstGeom prst="rect">
            <a:avLst/>
          </a:prstGeom>
          <a:noFill/>
        </p:spPr>
        <p:txBody>
          <a:bodyPr wrap="square" rtlCol="0">
            <a:spAutoFit/>
          </a:bodyPr>
          <a:lstStyle/>
          <a:p>
            <a:r>
              <a:rPr lang="en-US" sz="900" b="1" dirty="0">
                <a:solidFill>
                  <a:srgbClr val="000000"/>
                </a:solidFill>
              </a:rPr>
              <a:t>Epidemiological Week of report </a:t>
            </a:r>
          </a:p>
        </p:txBody>
      </p:sp>
      <p:pic>
        <p:nvPicPr>
          <p:cNvPr id="9" name="Picture 8">
            <a:extLst>
              <a:ext uri="{FF2B5EF4-FFF2-40B4-BE49-F238E27FC236}">
                <a16:creationId xmlns:a16="http://schemas.microsoft.com/office/drawing/2014/main" id="{FEF1CE13-ABEE-4001-9AB8-E052A7783E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7855" y="533168"/>
            <a:ext cx="9720146" cy="5467582"/>
          </a:xfrm>
          <a:prstGeom prst="rect">
            <a:avLst/>
          </a:prstGeom>
        </p:spPr>
      </p:pic>
    </p:spTree>
    <p:extLst>
      <p:ext uri="{BB962C8B-B14F-4D97-AF65-F5344CB8AC3E}">
        <p14:creationId xmlns:p14="http://schemas.microsoft.com/office/powerpoint/2010/main" val="31556960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63FE17-FB5C-43C4-BA3E-E3DCB8A69C34}"/>
              </a:ext>
            </a:extLst>
          </p:cNvPr>
          <p:cNvSpPr>
            <a:spLocks noGrp="1"/>
          </p:cNvSpPr>
          <p:nvPr>
            <p:ph type="body" sz="quarter" idx="10"/>
          </p:nvPr>
        </p:nvSpPr>
        <p:spPr>
          <a:xfrm>
            <a:off x="802481" y="2083870"/>
            <a:ext cx="10587038" cy="3358142"/>
          </a:xfrm>
        </p:spPr>
        <p:txBody>
          <a:bodyPr>
            <a:noAutofit/>
          </a:bodyPr>
          <a:lstStyle/>
          <a:p>
            <a:r>
              <a:rPr lang="en-US" sz="8000" dirty="0">
                <a:latin typeface="Adobe Devanagari" panose="02040503050201020203" pitchFamily="18" charset="0"/>
                <a:cs typeface="Adobe Devanagari" panose="02040503050201020203" pitchFamily="18" charset="0"/>
              </a:rPr>
              <a:t>Video </a:t>
            </a:r>
          </a:p>
          <a:p>
            <a:r>
              <a:rPr lang="en-US" sz="4000" dirty="0">
                <a:latin typeface="Adobe Devanagari" panose="02040503050201020203" pitchFamily="18" charset="0"/>
                <a:cs typeface="Adobe Devanagari" panose="02040503050201020203" pitchFamily="18" charset="0"/>
              </a:rPr>
              <a:t>Response to COVID-19 in Barbados and the Eastern Caribbean Countries</a:t>
            </a:r>
          </a:p>
          <a:p>
            <a:r>
              <a:rPr lang="en-US" sz="4000" dirty="0">
                <a:latin typeface="Adobe Devanagari" panose="02040503050201020203" pitchFamily="18" charset="0"/>
                <a:cs typeface="Adobe Devanagari" panose="02040503050201020203" pitchFamily="18" charset="0"/>
              </a:rPr>
              <a:t>August – December 2020</a:t>
            </a:r>
          </a:p>
        </p:txBody>
      </p:sp>
    </p:spTree>
    <p:extLst>
      <p:ext uri="{BB962C8B-B14F-4D97-AF65-F5344CB8AC3E}">
        <p14:creationId xmlns:p14="http://schemas.microsoft.com/office/powerpoint/2010/main" val="550417784"/>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144B2-A050-48B7-96D6-BEE6BE01B3B1}"/>
              </a:ext>
            </a:extLst>
          </p:cNvPr>
          <p:cNvSpPr>
            <a:spLocks noGrp="1"/>
          </p:cNvSpPr>
          <p:nvPr>
            <p:ph type="body" sz="quarter" idx="10"/>
          </p:nvPr>
        </p:nvSpPr>
        <p:spPr>
          <a:xfrm>
            <a:off x="1161908" y="4028860"/>
            <a:ext cx="9275062" cy="1670671"/>
          </a:xfrm>
        </p:spPr>
        <p:txBody>
          <a:bodyPr>
            <a:normAutofit fontScale="25000" lnSpcReduction="20000"/>
          </a:bodyPr>
          <a:lstStyle/>
          <a:p>
            <a:endParaRPr lang="en-US" sz="6000" b="1" dirty="0"/>
          </a:p>
          <a:p>
            <a:endParaRPr lang="en-US" sz="6000" b="1" dirty="0"/>
          </a:p>
          <a:p>
            <a:endParaRPr lang="en-US" sz="7100" b="1" dirty="0"/>
          </a:p>
          <a:p>
            <a:endParaRPr lang="en-US" sz="9600" b="1" dirty="0"/>
          </a:p>
          <a:p>
            <a:r>
              <a:rPr lang="en-US" sz="24000" b="1" dirty="0"/>
              <a:t>COVID-19 Vaccine Roll-out</a:t>
            </a:r>
          </a:p>
          <a:p>
            <a:endParaRPr lang="en-US" sz="6000" b="1" dirty="0"/>
          </a:p>
          <a:p>
            <a:endParaRPr lang="en-US" sz="6000" b="1" dirty="0"/>
          </a:p>
          <a:p>
            <a:r>
              <a:rPr lang="en-US" sz="6000" b="1" dirty="0"/>
              <a:t>							</a:t>
            </a:r>
            <a:endParaRPr lang="en-US" sz="3400" b="1" dirty="0"/>
          </a:p>
          <a:p>
            <a:r>
              <a:rPr lang="en-US" sz="3400" b="1" dirty="0"/>
              <a:t>						</a:t>
            </a:r>
          </a:p>
        </p:txBody>
      </p:sp>
      <p:pic>
        <p:nvPicPr>
          <p:cNvPr id="5" name="Picture 4">
            <a:extLst>
              <a:ext uri="{FF2B5EF4-FFF2-40B4-BE49-F238E27FC236}">
                <a16:creationId xmlns:a16="http://schemas.microsoft.com/office/drawing/2014/main" id="{BF62B756-2913-4057-9283-047195CDBFE9}"/>
              </a:ext>
            </a:extLst>
          </p:cNvPr>
          <p:cNvPicPr>
            <a:picLocks noChangeAspect="1"/>
          </p:cNvPicPr>
          <p:nvPr/>
        </p:nvPicPr>
        <p:blipFill>
          <a:blip r:embed="rId2"/>
          <a:stretch>
            <a:fillRect/>
          </a:stretch>
        </p:blipFill>
        <p:spPr>
          <a:xfrm>
            <a:off x="1629421" y="297565"/>
            <a:ext cx="8353352" cy="4494011"/>
          </a:xfrm>
          <a:prstGeom prst="rect">
            <a:avLst/>
          </a:prstGeom>
        </p:spPr>
      </p:pic>
    </p:spTree>
    <p:extLst>
      <p:ext uri="{BB962C8B-B14F-4D97-AF65-F5344CB8AC3E}">
        <p14:creationId xmlns:p14="http://schemas.microsoft.com/office/powerpoint/2010/main" val="4131973209"/>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2FE9840-D74C-4F95-9451-BBD6F542CB90}"/>
              </a:ext>
            </a:extLst>
          </p:cNvPr>
          <p:cNvSpPr/>
          <p:nvPr/>
        </p:nvSpPr>
        <p:spPr>
          <a:xfrm>
            <a:off x="7563365" y="5243238"/>
            <a:ext cx="328737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Geneva/Oslo, 18 December 2020</a:t>
            </a:r>
          </a:p>
        </p:txBody>
      </p:sp>
      <p:pic>
        <p:nvPicPr>
          <p:cNvPr id="8" name="Picture 7">
            <a:extLst>
              <a:ext uri="{FF2B5EF4-FFF2-40B4-BE49-F238E27FC236}">
                <a16:creationId xmlns:a16="http://schemas.microsoft.com/office/drawing/2014/main" id="{C88B63DF-EC20-499F-96FD-D21CB2D77FA8}"/>
              </a:ext>
            </a:extLst>
          </p:cNvPr>
          <p:cNvPicPr>
            <a:picLocks noChangeAspect="1"/>
          </p:cNvPicPr>
          <p:nvPr/>
        </p:nvPicPr>
        <p:blipFill>
          <a:blip r:embed="rId2"/>
          <a:stretch>
            <a:fillRect/>
          </a:stretch>
        </p:blipFill>
        <p:spPr>
          <a:xfrm>
            <a:off x="756271" y="880024"/>
            <a:ext cx="11007176" cy="5786004"/>
          </a:xfrm>
          <a:prstGeom prst="rect">
            <a:avLst/>
          </a:prstGeom>
        </p:spPr>
      </p:pic>
      <p:sp>
        <p:nvSpPr>
          <p:cNvPr id="4" name="TextBox 3">
            <a:extLst>
              <a:ext uri="{FF2B5EF4-FFF2-40B4-BE49-F238E27FC236}">
                <a16:creationId xmlns:a16="http://schemas.microsoft.com/office/drawing/2014/main" id="{32C470BD-3922-4ABB-BB72-692038D35767}"/>
              </a:ext>
            </a:extLst>
          </p:cNvPr>
          <p:cNvSpPr txBox="1"/>
          <p:nvPr/>
        </p:nvSpPr>
        <p:spPr>
          <a:xfrm>
            <a:off x="323134" y="86069"/>
            <a:ext cx="110071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Light" panose="020F0302020204030204"/>
                <a:ea typeface="+mn-ea"/>
                <a:cs typeface="+mn-cs"/>
              </a:rPr>
              <a:t>More that 10 vaccines are being used in 70 countries.</a:t>
            </a:r>
          </a:p>
        </p:txBody>
      </p:sp>
    </p:spTree>
    <p:extLst>
      <p:ext uri="{BB962C8B-B14F-4D97-AF65-F5344CB8AC3E}">
        <p14:creationId xmlns:p14="http://schemas.microsoft.com/office/powerpoint/2010/main" val="10607150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24AA0C-C29E-4C39-B7B0-4505746158BA}"/>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B34D0600-317F-4446-A244-D206D2F42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267" y="118734"/>
            <a:ext cx="10434977" cy="6620532"/>
          </a:xfrm>
          <a:prstGeom prst="rect">
            <a:avLst/>
          </a:prstGeom>
        </p:spPr>
      </p:pic>
    </p:spTree>
    <p:extLst>
      <p:ext uri="{BB962C8B-B14F-4D97-AF65-F5344CB8AC3E}">
        <p14:creationId xmlns:p14="http://schemas.microsoft.com/office/powerpoint/2010/main" val="2604558506"/>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38950"/>
            <a:chOff x="0" y="0"/>
            <a:chExt cx="12192000" cy="6838950"/>
          </a:xfrm>
        </p:grpSpPr>
        <p:pic>
          <p:nvPicPr>
            <p:cNvPr id="3" name="object 3"/>
            <p:cNvPicPr/>
            <p:nvPr/>
          </p:nvPicPr>
          <p:blipFill>
            <a:blip r:embed="rId2" cstate="print"/>
            <a:stretch>
              <a:fillRect/>
            </a:stretch>
          </p:blipFill>
          <p:spPr>
            <a:xfrm>
              <a:off x="0" y="3293678"/>
              <a:ext cx="12191998" cy="3545088"/>
            </a:xfrm>
            <a:prstGeom prst="rect">
              <a:avLst/>
            </a:prstGeom>
          </p:spPr>
        </p:pic>
        <p:pic>
          <p:nvPicPr>
            <p:cNvPr id="4" name="object 4"/>
            <p:cNvPicPr/>
            <p:nvPr/>
          </p:nvPicPr>
          <p:blipFill>
            <a:blip r:embed="rId3" cstate="print"/>
            <a:stretch>
              <a:fillRect/>
            </a:stretch>
          </p:blipFill>
          <p:spPr>
            <a:xfrm>
              <a:off x="0" y="0"/>
              <a:ext cx="12191999" cy="3503675"/>
            </a:xfrm>
            <a:prstGeom prst="rect">
              <a:avLst/>
            </a:prstGeom>
          </p:spPr>
        </p:pic>
      </p:grpSp>
    </p:spTree>
    <p:extLst>
      <p:ext uri="{BB962C8B-B14F-4D97-AF65-F5344CB8AC3E}">
        <p14:creationId xmlns:p14="http://schemas.microsoft.com/office/powerpoint/2010/main" val="7984070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525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470662" y="473709"/>
            <a:ext cx="11250930" cy="5910580"/>
            <a:chOff x="470662" y="473709"/>
            <a:chExt cx="11250930" cy="5910580"/>
          </a:xfrm>
        </p:grpSpPr>
        <p:sp>
          <p:nvSpPr>
            <p:cNvPr id="4" name="object 4"/>
            <p:cNvSpPr/>
            <p:nvPr/>
          </p:nvSpPr>
          <p:spPr>
            <a:xfrm>
              <a:off x="477012" y="480059"/>
              <a:ext cx="11238230" cy="5897880"/>
            </a:xfrm>
            <a:custGeom>
              <a:avLst/>
              <a:gdLst/>
              <a:ahLst/>
              <a:cxnLst/>
              <a:rect l="l" t="t" r="r" b="b"/>
              <a:pathLst>
                <a:path w="11238230" h="5897880">
                  <a:moveTo>
                    <a:pt x="0" y="0"/>
                  </a:moveTo>
                  <a:lnTo>
                    <a:pt x="11237976" y="0"/>
                  </a:lnTo>
                  <a:lnTo>
                    <a:pt x="11237976" y="5897880"/>
                  </a:lnTo>
                  <a:lnTo>
                    <a:pt x="0" y="5897880"/>
                  </a:lnTo>
                  <a:lnTo>
                    <a:pt x="0" y="0"/>
                  </a:lnTo>
                  <a:close/>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2" cstate="print"/>
            <a:stretch>
              <a:fillRect/>
            </a:stretch>
          </p:blipFill>
          <p:spPr>
            <a:xfrm>
              <a:off x="643128" y="643128"/>
              <a:ext cx="5372100" cy="5571629"/>
            </a:xfrm>
            <a:prstGeom prst="rect">
              <a:avLst/>
            </a:prstGeom>
          </p:spPr>
        </p:pic>
        <p:pic>
          <p:nvPicPr>
            <p:cNvPr id="6" name="object 6"/>
            <p:cNvPicPr/>
            <p:nvPr/>
          </p:nvPicPr>
          <p:blipFill>
            <a:blip r:embed="rId3" cstate="print"/>
            <a:stretch>
              <a:fillRect/>
            </a:stretch>
          </p:blipFill>
          <p:spPr>
            <a:xfrm>
              <a:off x="6176772" y="643140"/>
              <a:ext cx="5372099" cy="5571731"/>
            </a:xfrm>
            <a:prstGeom prst="rect">
              <a:avLst/>
            </a:prstGeom>
          </p:spPr>
        </p:pic>
      </p:grpSp>
    </p:spTree>
    <p:extLst>
      <p:ext uri="{BB962C8B-B14F-4D97-AF65-F5344CB8AC3E}">
        <p14:creationId xmlns:p14="http://schemas.microsoft.com/office/powerpoint/2010/main" val="14638574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3D095B-E383-4207-B303-97EDB77D030F}"/>
              </a:ext>
            </a:extLst>
          </p:cNvPr>
          <p:cNvSpPr>
            <a:spLocks noGrp="1"/>
          </p:cNvSpPr>
          <p:nvPr>
            <p:ph type="body" sz="quarter" idx="10"/>
          </p:nvPr>
        </p:nvSpPr>
        <p:spPr>
          <a:xfrm>
            <a:off x="7012691" y="1086280"/>
            <a:ext cx="4426041" cy="3678225"/>
          </a:xfrm>
        </p:spPr>
        <p:txBody>
          <a:bodyPr>
            <a:normAutofit/>
          </a:bodyPr>
          <a:lstStyle/>
          <a:p>
            <a:r>
              <a:rPr lang="en-US" sz="5400" b="1" dirty="0"/>
              <a:t>Implications for Participants of the COVAX Facility</a:t>
            </a:r>
          </a:p>
        </p:txBody>
      </p:sp>
      <p:pic>
        <p:nvPicPr>
          <p:cNvPr id="8" name="Picture 7" descr="Graphical user interface, text, application&#10;&#10;Description automatically generated">
            <a:extLst>
              <a:ext uri="{FF2B5EF4-FFF2-40B4-BE49-F238E27FC236}">
                <a16:creationId xmlns:a16="http://schemas.microsoft.com/office/drawing/2014/main" id="{BC377872-302E-4331-8BD2-D8082D31D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581554" cy="6858000"/>
          </a:xfrm>
          <a:prstGeom prst="rect">
            <a:avLst/>
          </a:prstGeom>
        </p:spPr>
      </p:pic>
    </p:spTree>
    <p:extLst>
      <p:ext uri="{BB962C8B-B14F-4D97-AF65-F5344CB8AC3E}">
        <p14:creationId xmlns:p14="http://schemas.microsoft.com/office/powerpoint/2010/main" val="2964623947"/>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24AA0C-C29E-4C39-B7B0-4505746158BA}"/>
              </a:ext>
            </a:extLst>
          </p:cNvPr>
          <p:cNvSpPr>
            <a:spLocks noGrp="1"/>
          </p:cNvSpPr>
          <p:nvPr>
            <p:ph type="body" sz="quarter" idx="10"/>
          </p:nvPr>
        </p:nvSpPr>
        <p:spPr/>
        <p:txBody>
          <a:bodyPr/>
          <a:lstStyle/>
          <a:p>
            <a:r>
              <a:rPr lang="en-US" b="1" dirty="0"/>
              <a:t>COVAX in Barbados and the Eastern Caribbean Countries</a:t>
            </a:r>
          </a:p>
        </p:txBody>
      </p:sp>
      <p:pic>
        <p:nvPicPr>
          <p:cNvPr id="4" name="Picture 3" descr="Table&#10;&#10;Description automatically generated">
            <a:extLst>
              <a:ext uri="{FF2B5EF4-FFF2-40B4-BE49-F238E27FC236}">
                <a16:creationId xmlns:a16="http://schemas.microsoft.com/office/drawing/2014/main" id="{78A82528-FB24-4DAE-9D6C-0A314B1DC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650" y="1235146"/>
            <a:ext cx="9735266" cy="5394432"/>
          </a:xfrm>
          <a:prstGeom prst="rect">
            <a:avLst/>
          </a:prstGeom>
        </p:spPr>
      </p:pic>
    </p:spTree>
    <p:extLst>
      <p:ext uri="{BB962C8B-B14F-4D97-AF65-F5344CB8AC3E}">
        <p14:creationId xmlns:p14="http://schemas.microsoft.com/office/powerpoint/2010/main" val="2738822228"/>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24AA0C-C29E-4C39-B7B0-4505746158BA}"/>
              </a:ext>
            </a:extLst>
          </p:cNvPr>
          <p:cNvSpPr>
            <a:spLocks noGrp="1"/>
          </p:cNvSpPr>
          <p:nvPr>
            <p:ph type="body" sz="quarter" idx="10"/>
          </p:nvPr>
        </p:nvSpPr>
        <p:spPr/>
        <p:txBody>
          <a:bodyPr/>
          <a:lstStyle/>
          <a:p>
            <a:r>
              <a:rPr lang="en-US" b="1" dirty="0"/>
              <a:t>Vaccine Roll out in Barbados and the ECC</a:t>
            </a:r>
          </a:p>
        </p:txBody>
      </p:sp>
      <p:pic>
        <p:nvPicPr>
          <p:cNvPr id="9" name="Picture 8" descr="Table&#10;&#10;Description automatically generated">
            <a:extLst>
              <a:ext uri="{FF2B5EF4-FFF2-40B4-BE49-F238E27FC236}">
                <a16:creationId xmlns:a16="http://schemas.microsoft.com/office/drawing/2014/main" id="{E3FBA003-1208-4963-9AD4-354C10696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5965"/>
            <a:ext cx="12192000" cy="4186070"/>
          </a:xfrm>
          <a:prstGeom prst="rect">
            <a:avLst/>
          </a:prstGeom>
        </p:spPr>
      </p:pic>
    </p:spTree>
    <p:extLst>
      <p:ext uri="{BB962C8B-B14F-4D97-AF65-F5344CB8AC3E}">
        <p14:creationId xmlns:p14="http://schemas.microsoft.com/office/powerpoint/2010/main" val="2857742199"/>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B821A4-B75D-4397-BDF5-8F6F5265C60B}"/>
              </a:ext>
            </a:extLst>
          </p:cNvPr>
          <p:cNvSpPr>
            <a:spLocks noGrp="1"/>
          </p:cNvSpPr>
          <p:nvPr>
            <p:ph type="body" sz="quarter" idx="10"/>
          </p:nvPr>
        </p:nvSpPr>
        <p:spPr>
          <a:xfrm>
            <a:off x="1835002" y="319597"/>
            <a:ext cx="8601968" cy="708746"/>
          </a:xfrm>
        </p:spPr>
        <p:txBody>
          <a:bodyPr>
            <a:normAutofit/>
          </a:bodyPr>
          <a:lstStyle/>
          <a:p>
            <a:r>
              <a:rPr lang="en-US" b="1" dirty="0"/>
              <a:t>PAHO Support</a:t>
            </a:r>
          </a:p>
        </p:txBody>
      </p:sp>
      <p:sp>
        <p:nvSpPr>
          <p:cNvPr id="4" name="Rectangle 3">
            <a:extLst>
              <a:ext uri="{FF2B5EF4-FFF2-40B4-BE49-F238E27FC236}">
                <a16:creationId xmlns:a16="http://schemas.microsoft.com/office/drawing/2014/main" id="{D6B877F1-D7B5-4D3B-9B8F-8ABA0A847D95}"/>
              </a:ext>
            </a:extLst>
          </p:cNvPr>
          <p:cNvSpPr/>
          <p:nvPr/>
        </p:nvSpPr>
        <p:spPr>
          <a:xfrm>
            <a:off x="639392" y="905522"/>
            <a:ext cx="9797579" cy="7355860"/>
          </a:xfrm>
          <a:prstGeom prst="rect">
            <a:avLst/>
          </a:prstGeom>
        </p:spPr>
        <p:txBody>
          <a:bodyPr wrap="square">
            <a:spAutoFit/>
          </a:bodyPr>
          <a:lstStyle/>
          <a:p>
            <a:pPr defTabSz="457200">
              <a:buClr>
                <a:srgbClr val="FFDD0F"/>
              </a:buClr>
            </a:pPr>
            <a:endParaRPr lang="en-GB" sz="2400" b="1" dirty="0">
              <a:solidFill>
                <a:prstClr val="white"/>
              </a:solidFill>
              <a:latin typeface="Calibri" panose="020F0502020204030204" pitchFamily="34" charset="0"/>
              <a:cs typeface="Calibri" panose="020F0502020204030204" pitchFamily="34" charset="0"/>
            </a:endParaRPr>
          </a:p>
          <a:p>
            <a:pPr defTabSz="457200">
              <a:buClr>
                <a:srgbClr val="FFDD0F"/>
              </a:buClr>
            </a:pPr>
            <a:r>
              <a:rPr lang="en-GB" sz="2800" b="1" dirty="0">
                <a:solidFill>
                  <a:prstClr val="white"/>
                </a:solidFill>
                <a:latin typeface="Calibri" panose="020F0502020204030204" pitchFamily="34" charset="0"/>
                <a:cs typeface="Calibri" panose="020F0502020204030204" pitchFamily="34" charset="0"/>
              </a:rPr>
              <a:t>Updates and technical briefings (Webinars</a:t>
            </a:r>
          </a:p>
          <a:p>
            <a:pPr defTabSz="457200">
              <a:buClr>
                <a:srgbClr val="FFDD0F"/>
              </a:buClr>
            </a:pPr>
            <a:endParaRPr lang="en-GB" sz="2800" b="1" dirty="0">
              <a:solidFill>
                <a:prstClr val="white"/>
              </a:solidFill>
              <a:latin typeface="Calibri" panose="020F0502020204030204" pitchFamily="34" charset="0"/>
              <a:cs typeface="Calibri" panose="020F0502020204030204" pitchFamily="34" charset="0"/>
            </a:endParaRPr>
          </a:p>
          <a:p>
            <a:pPr defTabSz="457200">
              <a:buClr>
                <a:srgbClr val="FFDD0F"/>
              </a:buClr>
            </a:pPr>
            <a:r>
              <a:rPr lang="en-GB" sz="2800" b="1" dirty="0">
                <a:solidFill>
                  <a:prstClr val="white"/>
                </a:solidFill>
                <a:latin typeface="Calibri" panose="020F0502020204030204" pitchFamily="34" charset="0"/>
                <a:cs typeface="Calibri" panose="020F0502020204030204" pitchFamily="34" charset="0"/>
              </a:rPr>
              <a:t>Training on the use of the various tools (VIRAT, CCE)</a:t>
            </a:r>
          </a:p>
          <a:p>
            <a:pPr defTabSz="457200">
              <a:buClr>
                <a:srgbClr val="FFDD0F"/>
              </a:buClr>
            </a:pPr>
            <a:endParaRPr lang="en-GB" sz="2800" b="1" dirty="0">
              <a:solidFill>
                <a:prstClr val="white"/>
              </a:solidFill>
              <a:latin typeface="Calibri" panose="020F0502020204030204" pitchFamily="34" charset="0"/>
              <a:cs typeface="Calibri" panose="020F0502020204030204" pitchFamily="34" charset="0"/>
            </a:endParaRPr>
          </a:p>
          <a:p>
            <a:pPr defTabSz="457200">
              <a:buClr>
                <a:srgbClr val="FFDD0F"/>
              </a:buClr>
            </a:pPr>
            <a:r>
              <a:rPr lang="en-GB" sz="2800" b="1" dirty="0">
                <a:solidFill>
                  <a:prstClr val="white"/>
                </a:solidFill>
                <a:latin typeface="Calibri" panose="020F0502020204030204" pitchFamily="34" charset="0"/>
                <a:cs typeface="Calibri" panose="020F0502020204030204" pitchFamily="34" charset="0"/>
              </a:rPr>
              <a:t>Meetings with authorities (coordination and engagement of authorities)</a:t>
            </a:r>
          </a:p>
          <a:p>
            <a:pPr defTabSz="457200">
              <a:buClr>
                <a:srgbClr val="FFDD0F"/>
              </a:buClr>
            </a:pPr>
            <a:endParaRPr lang="en-GB" sz="2800" b="1" dirty="0">
              <a:solidFill>
                <a:prstClr val="white"/>
              </a:solidFill>
              <a:latin typeface="Calibri" panose="020F0502020204030204" pitchFamily="34" charset="0"/>
              <a:cs typeface="Calibri" panose="020F0502020204030204" pitchFamily="34" charset="0"/>
            </a:endParaRPr>
          </a:p>
          <a:p>
            <a:pPr defTabSz="457200">
              <a:buClr>
                <a:srgbClr val="FFDD0F"/>
              </a:buClr>
            </a:pPr>
            <a:r>
              <a:rPr lang="en-GB" sz="2800" b="1" dirty="0">
                <a:solidFill>
                  <a:prstClr val="white"/>
                </a:solidFill>
                <a:latin typeface="Calibri" panose="020F0502020204030204" pitchFamily="34" charset="0"/>
                <a:cs typeface="Calibri" panose="020F0502020204030204" pitchFamily="34" charset="0"/>
              </a:rPr>
              <a:t>Support in completing COVAX and other requirements</a:t>
            </a:r>
          </a:p>
          <a:p>
            <a:pPr defTabSz="457200">
              <a:buClr>
                <a:srgbClr val="FFDD0F"/>
              </a:buClr>
            </a:pPr>
            <a:r>
              <a:rPr lang="en-GB" sz="2800" b="1" dirty="0">
                <a:solidFill>
                  <a:prstClr val="white"/>
                </a:solidFill>
                <a:latin typeface="Calibri" panose="020F0502020204030204" pitchFamily="34" charset="0"/>
                <a:cs typeface="Calibri" panose="020F0502020204030204" pitchFamily="34" charset="0"/>
              </a:rPr>
              <a:t> </a:t>
            </a:r>
          </a:p>
          <a:p>
            <a:pPr defTabSz="457200">
              <a:buClr>
                <a:srgbClr val="FFDD0F"/>
              </a:buClr>
            </a:pPr>
            <a:r>
              <a:rPr lang="en-GB" sz="2800" b="1" dirty="0">
                <a:solidFill>
                  <a:prstClr val="white"/>
                </a:solidFill>
                <a:latin typeface="Calibri" panose="020F0502020204030204" pitchFamily="34" charset="0"/>
                <a:cs typeface="Calibri" panose="020F0502020204030204" pitchFamily="34" charset="0"/>
              </a:rPr>
              <a:t>Readiness support and Monitoring</a:t>
            </a:r>
          </a:p>
          <a:p>
            <a:pPr defTabSz="457200">
              <a:buClr>
                <a:srgbClr val="FFDD0F"/>
              </a:buClr>
            </a:pPr>
            <a:endParaRPr lang="en-GB" sz="2800" b="1" dirty="0">
              <a:solidFill>
                <a:prstClr val="white"/>
              </a:solidFill>
              <a:latin typeface="Calibri" panose="020F0502020204030204" pitchFamily="34" charset="0"/>
              <a:cs typeface="Calibri" panose="020F0502020204030204" pitchFamily="34" charset="0"/>
            </a:endParaRPr>
          </a:p>
          <a:p>
            <a:pPr defTabSz="457200">
              <a:buClr>
                <a:srgbClr val="FFDD0F"/>
              </a:buClr>
            </a:pPr>
            <a:r>
              <a:rPr lang="en-US" sz="2800" b="1" dirty="0">
                <a:solidFill>
                  <a:prstClr val="white"/>
                </a:solidFill>
                <a:latin typeface="Calibri" panose="020F0502020204030204" pitchFamily="34" charset="0"/>
                <a:cs typeface="Calibri" panose="020F0502020204030204" pitchFamily="34" charset="0"/>
              </a:rPr>
              <a:t>Development of NATIONAL DEPLOYMENT AND VACCINATION PLAN FOR COVID-19 VACCINE </a:t>
            </a:r>
          </a:p>
          <a:p>
            <a:pPr defTabSz="457200">
              <a:buClr>
                <a:srgbClr val="FFDD0F"/>
              </a:buClr>
            </a:pPr>
            <a:endParaRPr lang="en-GB" sz="2400" b="1" dirty="0">
              <a:solidFill>
                <a:prstClr val="white"/>
              </a:solidFill>
              <a:latin typeface="Calibri" panose="020F0502020204030204" pitchFamily="34" charset="0"/>
              <a:cs typeface="Calibri" panose="020F0502020204030204" pitchFamily="34" charset="0"/>
            </a:endParaRPr>
          </a:p>
          <a:p>
            <a:pPr defTabSz="457200">
              <a:buClr>
                <a:srgbClr val="FFDD0F"/>
              </a:buClr>
            </a:pPr>
            <a:endParaRPr lang="en-GB" sz="2400" b="1" dirty="0">
              <a:solidFill>
                <a:prstClr val="white"/>
              </a:solidFill>
              <a:latin typeface="Calibri" panose="020F0502020204030204" pitchFamily="34" charset="0"/>
              <a:cs typeface="Calibri" panose="020F0502020204030204" pitchFamily="34" charset="0"/>
            </a:endParaRPr>
          </a:p>
          <a:p>
            <a:pPr defTabSz="457200">
              <a:buClr>
                <a:srgbClr val="FFDD0F"/>
              </a:buClr>
            </a:pPr>
            <a:endParaRPr lang="en-GB" dirty="0">
              <a:solidFill>
                <a:prstClr val="white"/>
              </a:solidFill>
              <a:latin typeface="Calibri" panose="020F0502020204030204" pitchFamily="34" charset="0"/>
              <a:cs typeface="Calibri" panose="020F0502020204030204" pitchFamily="34" charset="0"/>
            </a:endParaRPr>
          </a:p>
          <a:p>
            <a:pPr defTabSz="457200">
              <a:buClr>
                <a:srgbClr val="FFDD0F"/>
              </a:buClr>
            </a:pPr>
            <a:endParaRPr lang="en-GB"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805895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0C7DF-F17F-489B-86EB-3ED78FC61C40}"/>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D3D0A2DD-28A9-403D-849A-687DFA84406C}"/>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B7536121-BFA2-4C92-8AEF-76C24CFDE497}"/>
              </a:ext>
            </a:extLst>
          </p:cNvPr>
          <p:cNvSpPr>
            <a:spLocks noGrp="1"/>
          </p:cNvSpPr>
          <p:nvPr>
            <p:ph type="sldNum" sz="quarter" idx="12"/>
          </p:nvPr>
        </p:nvSpPr>
        <p:spPr/>
        <p:txBody>
          <a:bodyPr/>
          <a:lstStyle/>
          <a:p>
            <a:fld id="{FDE63E62-B77D-4480-A1B4-07F4673F202D}" type="slidenum">
              <a:rPr lang="en-US" smtClean="0"/>
              <a:t>7</a:t>
            </a:fld>
            <a:endParaRPr lang="en-US"/>
          </a:p>
        </p:txBody>
      </p:sp>
      <p:pic>
        <p:nvPicPr>
          <p:cNvPr id="6" name="Picture 5">
            <a:extLst>
              <a:ext uri="{FF2B5EF4-FFF2-40B4-BE49-F238E27FC236}">
                <a16:creationId xmlns:a16="http://schemas.microsoft.com/office/drawing/2014/main" id="{C16FF9F6-E063-4316-B5C3-6865676C1B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6376" y="1231719"/>
            <a:ext cx="9619248" cy="4556486"/>
          </a:xfrm>
          <a:prstGeom prst="rect">
            <a:avLst/>
          </a:prstGeom>
        </p:spPr>
      </p:pic>
      <p:sp>
        <p:nvSpPr>
          <p:cNvPr id="8" name="TextBox 7">
            <a:extLst>
              <a:ext uri="{FF2B5EF4-FFF2-40B4-BE49-F238E27FC236}">
                <a16:creationId xmlns:a16="http://schemas.microsoft.com/office/drawing/2014/main" id="{3E8B9316-CE33-4909-89F9-27261B5204E6}"/>
              </a:ext>
            </a:extLst>
          </p:cNvPr>
          <p:cNvSpPr txBox="1"/>
          <p:nvPr/>
        </p:nvSpPr>
        <p:spPr>
          <a:xfrm>
            <a:off x="6312667" y="5914516"/>
            <a:ext cx="1817782" cy="230832"/>
          </a:xfrm>
          <a:prstGeom prst="rect">
            <a:avLst/>
          </a:prstGeom>
          <a:noFill/>
        </p:spPr>
        <p:txBody>
          <a:bodyPr wrap="square" rtlCol="0">
            <a:spAutoFit/>
          </a:bodyPr>
          <a:lstStyle/>
          <a:p>
            <a:r>
              <a:rPr lang="en-US" sz="900" b="1" dirty="0">
                <a:solidFill>
                  <a:srgbClr val="000000"/>
                </a:solidFill>
              </a:rPr>
              <a:t>Epidemiological Week of report </a:t>
            </a:r>
          </a:p>
        </p:txBody>
      </p:sp>
    </p:spTree>
    <p:extLst>
      <p:ext uri="{BB962C8B-B14F-4D97-AF65-F5344CB8AC3E}">
        <p14:creationId xmlns:p14="http://schemas.microsoft.com/office/powerpoint/2010/main" val="34971051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2853542"/>
            <a:ext cx="4841240" cy="1300480"/>
          </a:xfrm>
          <a:prstGeom prst="rect">
            <a:avLst/>
          </a:prstGeom>
        </p:spPr>
        <p:txBody>
          <a:bodyPr vert="horz" wrap="square" lIns="0" tIns="89535" rIns="0" bIns="0" rtlCol="0">
            <a:spAutoFit/>
          </a:bodyPr>
          <a:lstStyle/>
          <a:p>
            <a:pPr marL="12700" marR="5080" lvl="0" indent="0" algn="l" defTabSz="914400" rtl="0" eaLnBrk="1" fontAlgn="auto" latinLnBrk="0" hangingPunct="1">
              <a:lnSpc>
                <a:spcPts val="4750"/>
              </a:lnSpc>
              <a:spcBef>
                <a:spcPts val="705"/>
              </a:spcBef>
              <a:spcAft>
                <a:spcPts val="0"/>
              </a:spcAft>
              <a:buClrTx/>
              <a:buSzTx/>
              <a:buFontTx/>
              <a:buNone/>
              <a:tabLst/>
              <a:defRPr/>
            </a:pPr>
            <a:r>
              <a:rPr kumimoji="0" sz="4400" b="0" i="0" u="none" strike="noStrike" kern="1200" cap="none" spc="-35" normalizeH="0" baseline="0" noProof="0" dirty="0">
                <a:ln>
                  <a:noFill/>
                </a:ln>
                <a:solidFill>
                  <a:srgbClr val="FFFFFF"/>
                </a:solidFill>
                <a:effectLst/>
                <a:uLnTx/>
                <a:uFillTx/>
                <a:latin typeface="Calibri Light"/>
                <a:ea typeface="+mn-ea"/>
                <a:cs typeface="Calibri Light"/>
              </a:rPr>
              <a:t>OXFORD/AstraZeneca </a:t>
            </a:r>
            <a:r>
              <a:rPr kumimoji="0" sz="4400" b="0" i="0" u="none" strike="noStrike" kern="1200" cap="none" spc="-980" normalizeH="0" baseline="0" noProof="0" dirty="0">
                <a:ln>
                  <a:noFill/>
                </a:ln>
                <a:solidFill>
                  <a:srgbClr val="FFFFFF"/>
                </a:solidFill>
                <a:effectLst/>
                <a:uLnTx/>
                <a:uFillTx/>
                <a:latin typeface="Calibri Light"/>
                <a:ea typeface="+mn-ea"/>
                <a:cs typeface="Calibri Light"/>
              </a:rPr>
              <a:t> </a:t>
            </a:r>
            <a:r>
              <a:rPr kumimoji="0" sz="4400" b="0" i="0" u="none" strike="noStrike" kern="1200" cap="none" spc="-40" normalizeH="0" baseline="0" noProof="0" dirty="0">
                <a:ln>
                  <a:noFill/>
                </a:ln>
                <a:solidFill>
                  <a:srgbClr val="FFFFFF"/>
                </a:solidFill>
                <a:effectLst/>
                <a:uLnTx/>
                <a:uFillTx/>
                <a:latin typeface="Calibri Light"/>
                <a:ea typeface="+mn-ea"/>
                <a:cs typeface="Calibri Light"/>
              </a:rPr>
              <a:t>Vaccine</a:t>
            </a:r>
            <a:endParaRPr kumimoji="0" sz="4400" b="0" i="0" u="none" strike="noStrike" kern="1200" cap="none" spc="0" normalizeH="0" baseline="0" noProof="0">
              <a:ln>
                <a:noFill/>
              </a:ln>
              <a:solidFill>
                <a:prstClr val="black"/>
              </a:solidFill>
              <a:effectLst/>
              <a:uLnTx/>
              <a:uFillTx/>
              <a:latin typeface="Calibri Light"/>
              <a:ea typeface="+mn-ea"/>
              <a:cs typeface="Calibri Light"/>
            </a:endParaRPr>
          </a:p>
        </p:txBody>
      </p:sp>
      <p:sp>
        <p:nvSpPr>
          <p:cNvPr id="3" name="object 3"/>
          <p:cNvSpPr txBox="1"/>
          <p:nvPr/>
        </p:nvSpPr>
        <p:spPr>
          <a:xfrm>
            <a:off x="6275384" y="266933"/>
            <a:ext cx="4906645" cy="5708650"/>
          </a:xfrm>
          <a:prstGeom prst="rect">
            <a:avLst/>
          </a:prstGeom>
        </p:spPr>
        <p:txBody>
          <a:bodyPr vert="horz" wrap="square" lIns="0" tIns="105410" rIns="0" bIns="0" rtlCol="0">
            <a:spAutoFit/>
          </a:bodyPr>
          <a:lstStyle/>
          <a:p>
            <a:pPr marL="266700" marR="0" lvl="0" indent="-228600" algn="l" defTabSz="914400" rtl="0" eaLnBrk="1" fontAlgn="auto" latinLnBrk="0" hangingPunct="1">
              <a:lnSpc>
                <a:spcPct val="100000"/>
              </a:lnSpc>
              <a:spcBef>
                <a:spcPts val="830"/>
              </a:spcBef>
              <a:spcAft>
                <a:spcPts val="0"/>
              </a:spcAft>
              <a:buClrTx/>
              <a:buSzTx/>
              <a:buFont typeface="Arial"/>
              <a:buChar char="•"/>
              <a:tabLst>
                <a:tab pos="266700" algn="l"/>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Cold</a:t>
            </a:r>
            <a:r>
              <a:rPr kumimoji="0" sz="2400" b="0" i="0" u="none" strike="noStrike" kern="1200" cap="none" spc="-3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chain:</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2</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8</a:t>
            </a:r>
            <a:r>
              <a:rPr kumimoji="0" sz="2400" b="0" i="0" u="none" strike="noStrike" kern="1200" cap="none" spc="-7" normalizeH="0" baseline="24305" noProof="0" dirty="0">
                <a:ln>
                  <a:noFill/>
                </a:ln>
                <a:solidFill>
                  <a:prstClr val="black"/>
                </a:solidFill>
                <a:effectLst/>
                <a:uLnTx/>
                <a:uFillTx/>
                <a:latin typeface="Calibri"/>
                <a:ea typeface="+mn-ea"/>
                <a:cs typeface="Calibri"/>
              </a:rPr>
              <a:t>0</a:t>
            </a:r>
            <a:r>
              <a:rPr kumimoji="0" sz="2400" b="0" i="0" u="none" strike="noStrike" kern="1200" cap="none" spc="-5" normalizeH="0" baseline="0" noProof="0" dirty="0">
                <a:ln>
                  <a:noFill/>
                </a:ln>
                <a:solidFill>
                  <a:prstClr val="black"/>
                </a:solidFill>
                <a:effectLst/>
                <a:uLnTx/>
                <a:uFillTx/>
                <a:latin typeface="Calibri"/>
                <a:ea typeface="+mn-ea"/>
                <a:cs typeface="Calibri"/>
              </a:rPr>
              <a:t>C</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266700" marR="0" lvl="0" indent="-228600" algn="l" defTabSz="914400" rtl="0" eaLnBrk="1" fontAlgn="auto" latinLnBrk="0" hangingPunct="1">
              <a:lnSpc>
                <a:spcPct val="100000"/>
              </a:lnSpc>
              <a:spcBef>
                <a:spcPts val="730"/>
              </a:spcBef>
              <a:spcAft>
                <a:spcPts val="0"/>
              </a:spcAft>
              <a:buClrTx/>
              <a:buSzTx/>
              <a:buFont typeface="Arial"/>
              <a:buChar char="•"/>
              <a:tabLst>
                <a:tab pos="266700" algn="l"/>
              </a:tabLst>
              <a:defRPr/>
            </a:pPr>
            <a:r>
              <a:rPr kumimoji="0" sz="2400" b="0" i="0" u="none" strike="noStrike" kern="1200" cap="none" spc="-45" normalizeH="0" baseline="0" noProof="0" dirty="0">
                <a:ln>
                  <a:noFill/>
                </a:ln>
                <a:solidFill>
                  <a:prstClr val="black"/>
                </a:solidFill>
                <a:effectLst/>
                <a:uLnTx/>
                <a:uFillTx/>
                <a:latin typeface="Calibri"/>
                <a:ea typeface="+mn-ea"/>
                <a:cs typeface="Calibri"/>
              </a:rPr>
              <a:t>Two</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doses </a:t>
            </a:r>
            <a:r>
              <a:rPr kumimoji="0" sz="2400" b="0" i="0" u="none" strike="noStrike" kern="1200" cap="none" spc="0" normalizeH="0" baseline="0" noProof="0" dirty="0">
                <a:ln>
                  <a:noFill/>
                </a:ln>
                <a:solidFill>
                  <a:prstClr val="black"/>
                </a:solidFill>
                <a:effectLst/>
                <a:uLnTx/>
                <a:uFillTx/>
                <a:latin typeface="Wingdings"/>
                <a:ea typeface="+mn-ea"/>
                <a:cs typeface="Wingdings"/>
              </a:rPr>
              <a:t></a:t>
            </a:r>
            <a:r>
              <a:rPr kumimoji="0" sz="2400" b="0" i="0" u="none" strike="noStrike" kern="1200" cap="none" spc="-85" normalizeH="0" baseline="0" noProof="0" dirty="0">
                <a:ln>
                  <a:noFill/>
                </a:ln>
                <a:solidFill>
                  <a:prstClr val="black"/>
                </a:solidFill>
                <a:effectLst/>
                <a:uLnTx/>
                <a:uFillTx/>
                <a:latin typeface="Times New Roman"/>
                <a:ea typeface="+mn-ea"/>
                <a:cs typeface="Times New Roman"/>
              </a:rPr>
              <a:t> </a:t>
            </a:r>
            <a:r>
              <a:rPr kumimoji="0" sz="2400" b="0" i="0" u="none" strike="noStrike" kern="1200" cap="none" spc="-5" normalizeH="0" baseline="0" noProof="0" dirty="0">
                <a:ln>
                  <a:noFill/>
                </a:ln>
                <a:solidFill>
                  <a:prstClr val="black"/>
                </a:solidFill>
                <a:effectLst/>
                <a:uLnTx/>
                <a:uFillTx/>
                <a:latin typeface="Calibri"/>
                <a:ea typeface="+mn-ea"/>
                <a:cs typeface="Calibri"/>
              </a:rPr>
              <a:t>63%</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effectiveness</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723900" marR="0" lvl="1" indent="-228600" algn="l" defTabSz="914400" rtl="0" eaLnBrk="1" fontAlgn="auto" latinLnBrk="0" hangingPunct="1">
              <a:lnSpc>
                <a:spcPct val="100000"/>
              </a:lnSpc>
              <a:spcBef>
                <a:spcPts val="270"/>
              </a:spcBef>
              <a:spcAft>
                <a:spcPts val="0"/>
              </a:spcAft>
              <a:buClrTx/>
              <a:buSzTx/>
              <a:buFont typeface="Arial"/>
              <a:buChar char="•"/>
              <a:tabLst>
                <a:tab pos="723265" algn="l"/>
                <a:tab pos="723900" algn="l"/>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0.5mls</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723900" marR="0" lvl="1" indent="-228600" algn="l" defTabSz="914400" rtl="0" eaLnBrk="1" fontAlgn="auto" latinLnBrk="0" hangingPunct="1">
              <a:lnSpc>
                <a:spcPct val="100000"/>
              </a:lnSpc>
              <a:spcBef>
                <a:spcPts val="265"/>
              </a:spcBef>
              <a:spcAft>
                <a:spcPts val="0"/>
              </a:spcAft>
              <a:buClrTx/>
              <a:buSzTx/>
              <a:buFont typeface="Arial"/>
              <a:buChar char="•"/>
              <a:tabLst>
                <a:tab pos="723265" algn="l"/>
                <a:tab pos="723900" algn="l"/>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IM</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723900" marR="0" lvl="1" indent="-228600" algn="l" defTabSz="914400" rtl="0" eaLnBrk="1" fontAlgn="auto" latinLnBrk="0" hangingPunct="1">
              <a:lnSpc>
                <a:spcPct val="100000"/>
              </a:lnSpc>
              <a:spcBef>
                <a:spcPts val="250"/>
              </a:spcBef>
              <a:spcAft>
                <a:spcPts val="0"/>
              </a:spcAft>
              <a:buClrTx/>
              <a:buSzTx/>
              <a:buFont typeface="Arial"/>
              <a:buChar char="•"/>
              <a:tabLst>
                <a:tab pos="723265" algn="l"/>
                <a:tab pos="723900" algn="l"/>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Deltoid</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muscle</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266700" marR="0" lvl="0" indent="-228600" algn="l" defTabSz="914400" rtl="0" eaLnBrk="1" fontAlgn="auto" latinLnBrk="0" hangingPunct="1">
              <a:lnSpc>
                <a:spcPct val="100000"/>
              </a:lnSpc>
              <a:spcBef>
                <a:spcPts val="695"/>
              </a:spcBef>
              <a:spcAft>
                <a:spcPts val="0"/>
              </a:spcAft>
              <a:buClrTx/>
              <a:buSzTx/>
              <a:buFont typeface="Arial"/>
              <a:buChar char="•"/>
              <a:tabLst>
                <a:tab pos="266700" algn="l"/>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2nd</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dose</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8-12</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weeks after</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1</a:t>
            </a:r>
            <a:r>
              <a:rPr kumimoji="0" sz="2400" b="0" i="0" u="none" strike="noStrike" kern="1200" cap="none" spc="-15" normalizeH="0" baseline="24305" noProof="0" dirty="0">
                <a:ln>
                  <a:noFill/>
                </a:ln>
                <a:solidFill>
                  <a:prstClr val="black"/>
                </a:solidFill>
                <a:effectLst/>
                <a:uLnTx/>
                <a:uFillTx/>
                <a:latin typeface="Calibri"/>
                <a:ea typeface="+mn-ea"/>
                <a:cs typeface="Calibri"/>
              </a:rPr>
              <a:t>st</a:t>
            </a:r>
            <a:r>
              <a:rPr kumimoji="0" sz="2400" b="0" i="0" u="none" strike="noStrike" kern="1200" cap="none" spc="247" normalizeH="0" baseline="24305"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dose</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723900" marR="0" lvl="1" indent="-228600" algn="l" defTabSz="914400" rtl="0" eaLnBrk="1" fontAlgn="auto" latinLnBrk="0" hangingPunct="1">
              <a:lnSpc>
                <a:spcPts val="2280"/>
              </a:lnSpc>
              <a:spcBef>
                <a:spcPts val="280"/>
              </a:spcBef>
              <a:spcAft>
                <a:spcPts val="0"/>
              </a:spcAft>
              <a:buClrTx/>
              <a:buSzTx/>
              <a:buFont typeface="Arial"/>
              <a:buChar char="•"/>
              <a:tabLst>
                <a:tab pos="723265" algn="l"/>
                <a:tab pos="723900" algn="l"/>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Increased </a:t>
            </a:r>
            <a:r>
              <a:rPr kumimoji="0" sz="2000" b="0" i="0" u="none" strike="noStrike" kern="1200" cap="none" spc="-10" normalizeH="0" baseline="0" noProof="0" dirty="0">
                <a:ln>
                  <a:noFill/>
                </a:ln>
                <a:solidFill>
                  <a:prstClr val="black"/>
                </a:solidFill>
                <a:effectLst/>
                <a:uLnTx/>
                <a:uFillTx/>
                <a:latin typeface="Calibri"/>
                <a:ea typeface="+mn-ea"/>
                <a:cs typeface="Calibri"/>
              </a:rPr>
              <a:t>effectiveness</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with longer</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723900" marR="0" lvl="0" indent="0" algn="l" defTabSz="914400" rtl="0" eaLnBrk="1" fontAlgn="auto" latinLnBrk="0" hangingPunct="1">
              <a:lnSpc>
                <a:spcPts val="2280"/>
              </a:lnSpc>
              <a:spcBef>
                <a:spcPts val="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dosing</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interval</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71%</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266700" marR="73660" lvl="0" indent="-228600" algn="l" defTabSz="914400" rtl="0" eaLnBrk="1" fontAlgn="auto" latinLnBrk="0" hangingPunct="1">
              <a:lnSpc>
                <a:spcPts val="2590"/>
              </a:lnSpc>
              <a:spcBef>
                <a:spcPts val="1020"/>
              </a:spcBef>
              <a:spcAft>
                <a:spcPts val="0"/>
              </a:spcAft>
              <a:buClrTx/>
              <a:buSzTx/>
              <a:buFont typeface="Arial"/>
              <a:buChar char="•"/>
              <a:tabLst>
                <a:tab pos="266700" algn="l"/>
              </a:tabLst>
              <a:defRPr/>
            </a:pPr>
            <a:r>
              <a:rPr kumimoji="0" sz="2400" b="0" i="0" u="none" strike="noStrike" kern="1200" cap="none" spc="-45" normalizeH="0" baseline="0" noProof="0" dirty="0">
                <a:ln>
                  <a:noFill/>
                </a:ln>
                <a:solidFill>
                  <a:prstClr val="black"/>
                </a:solidFill>
                <a:effectLst/>
                <a:uLnTx/>
                <a:uFillTx/>
                <a:latin typeface="Calibri"/>
                <a:ea typeface="+mn-ea"/>
                <a:cs typeface="Calibri"/>
              </a:rPr>
              <a:t>Two</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doses</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given</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intramuscularly</a:t>
            </a:r>
            <a:r>
              <a:rPr kumimoji="0" sz="2400" b="0" i="0" u="none" strike="noStrike" kern="1200" cap="none" spc="-3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into </a:t>
            </a:r>
            <a:r>
              <a:rPr kumimoji="0" sz="2400" b="0" i="0" u="none" strike="noStrike" kern="1200" cap="none" spc="-525"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the</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deltoid</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muscle</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266700" marR="102235" lvl="0" indent="-228600" algn="l" defTabSz="914400" rtl="0" eaLnBrk="1" fontAlgn="auto" latinLnBrk="0" hangingPunct="1">
              <a:lnSpc>
                <a:spcPts val="2590"/>
              </a:lnSpc>
              <a:spcBef>
                <a:spcPts val="1000"/>
              </a:spcBef>
              <a:spcAft>
                <a:spcPts val="0"/>
              </a:spcAft>
              <a:buClrTx/>
              <a:buSzTx/>
              <a:buFont typeface="Arial"/>
              <a:buChar char="•"/>
              <a:tabLst>
                <a:tab pos="266700" algn="l"/>
              </a:tabLst>
              <a:defRPr/>
            </a:pPr>
            <a:r>
              <a:rPr kumimoji="0" sz="2400" b="0" i="0" u="none" strike="noStrike" kern="1200" cap="none" spc="0" normalizeH="0" baseline="0" noProof="0" dirty="0">
                <a:ln>
                  <a:noFill/>
                </a:ln>
                <a:solidFill>
                  <a:prstClr val="black"/>
                </a:solidFill>
                <a:effectLst/>
                <a:uLnTx/>
                <a:uFillTx/>
                <a:latin typeface="Calibri"/>
                <a:ea typeface="+mn-ea"/>
                <a:cs typeface="Calibri"/>
              </a:rPr>
              <a:t>Studies </a:t>
            </a:r>
            <a:r>
              <a:rPr kumimoji="0" sz="2400" b="0" i="0" u="none" strike="noStrike" kern="1200" cap="none" spc="-10" normalizeH="0" baseline="0" noProof="0" dirty="0">
                <a:ln>
                  <a:noFill/>
                </a:ln>
                <a:solidFill>
                  <a:prstClr val="black"/>
                </a:solidFill>
                <a:effectLst/>
                <a:uLnTx/>
                <a:uFillTx/>
                <a:latin typeface="Calibri"/>
                <a:ea typeface="+mn-ea"/>
                <a:cs typeface="Calibri"/>
              </a:rPr>
              <a:t>showed </a:t>
            </a:r>
            <a:r>
              <a:rPr kumimoji="0" sz="2400" b="0" i="0" u="none" strike="noStrike" kern="1200" cap="none" spc="-5" normalizeH="0" baseline="0" noProof="0" dirty="0">
                <a:ln>
                  <a:noFill/>
                </a:ln>
                <a:solidFill>
                  <a:prstClr val="black"/>
                </a:solidFill>
                <a:effectLst/>
                <a:uLnTx/>
                <a:uFillTx/>
                <a:latin typeface="Calibri"/>
                <a:ea typeface="+mn-ea"/>
                <a:cs typeface="Calibri"/>
              </a:rPr>
              <a:t>no </a:t>
            </a:r>
            <a:r>
              <a:rPr kumimoji="0" sz="2400" b="0" i="0" u="none" strike="noStrike" kern="1200" cap="none" spc="-15" normalizeH="0" baseline="0" noProof="0" dirty="0">
                <a:ln>
                  <a:noFill/>
                </a:ln>
                <a:solidFill>
                  <a:prstClr val="black"/>
                </a:solidFill>
                <a:effectLst/>
                <a:uLnTx/>
                <a:uFillTx/>
                <a:latin typeface="Calibri"/>
                <a:ea typeface="+mn-ea"/>
                <a:cs typeface="Calibri"/>
              </a:rPr>
              <a:t>severe </a:t>
            </a:r>
            <a:r>
              <a:rPr kumimoji="0" sz="2400" b="0" i="0" u="none" strike="noStrike" kern="1200" cap="none" spc="-5" normalizeH="0" baseline="0" noProof="0" dirty="0">
                <a:ln>
                  <a:noFill/>
                </a:ln>
                <a:solidFill>
                  <a:prstClr val="black"/>
                </a:solidFill>
                <a:effectLst/>
                <a:uLnTx/>
                <a:uFillTx/>
                <a:latin typeface="Calibri"/>
                <a:ea typeface="+mn-ea"/>
                <a:cs typeface="Calibri"/>
              </a:rPr>
              <a:t>disease or </a:t>
            </a:r>
            <a:r>
              <a:rPr kumimoji="0" sz="2400" b="0" i="0" u="none" strike="noStrike" kern="1200" cap="none" spc="-53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hospitalizations </a:t>
            </a:r>
            <a:r>
              <a:rPr kumimoji="0" sz="2400" b="0" i="0" u="none" strike="noStrike" kern="1200" cap="none" spc="-5" normalizeH="0" baseline="0" noProof="0" dirty="0">
                <a:ln>
                  <a:noFill/>
                </a:ln>
                <a:solidFill>
                  <a:prstClr val="black"/>
                </a:solidFill>
                <a:effectLst/>
                <a:uLnTx/>
                <a:uFillTx/>
                <a:latin typeface="Calibri"/>
                <a:ea typeface="+mn-ea"/>
                <a:cs typeface="Calibri"/>
              </a:rPr>
              <a:t>22 </a:t>
            </a:r>
            <a:r>
              <a:rPr kumimoji="0" sz="2400" b="0" i="0" u="none" strike="noStrike" kern="1200" cap="none" spc="-20" normalizeH="0" baseline="0" noProof="0" dirty="0">
                <a:ln>
                  <a:noFill/>
                </a:ln>
                <a:solidFill>
                  <a:prstClr val="black"/>
                </a:solidFill>
                <a:effectLst/>
                <a:uLnTx/>
                <a:uFillTx/>
                <a:latin typeface="Calibri"/>
                <a:ea typeface="+mn-ea"/>
                <a:cs typeface="Calibri"/>
              </a:rPr>
              <a:t>days </a:t>
            </a:r>
            <a:r>
              <a:rPr kumimoji="0" sz="2400" b="0" i="0" u="none" strike="noStrike" kern="1200" cap="none" spc="-10" normalizeH="0" baseline="0" noProof="0" dirty="0">
                <a:ln>
                  <a:noFill/>
                </a:ln>
                <a:solidFill>
                  <a:prstClr val="black"/>
                </a:solidFill>
                <a:effectLst/>
                <a:uLnTx/>
                <a:uFillTx/>
                <a:latin typeface="Calibri"/>
                <a:ea typeface="+mn-ea"/>
                <a:cs typeface="Calibri"/>
              </a:rPr>
              <a:t>after </a:t>
            </a:r>
            <a:r>
              <a:rPr kumimoji="0" sz="2400" b="0" i="0" u="none" strike="noStrike" kern="1200" cap="none" spc="0" normalizeH="0" baseline="0" noProof="0" dirty="0">
                <a:ln>
                  <a:noFill/>
                </a:ln>
                <a:solidFill>
                  <a:prstClr val="black"/>
                </a:solidFill>
                <a:effectLst/>
                <a:uLnTx/>
                <a:uFillTx/>
                <a:latin typeface="Calibri"/>
                <a:ea typeface="+mn-ea"/>
                <a:cs typeface="Calibri"/>
              </a:rPr>
              <a:t>the </a:t>
            </a:r>
            <a:r>
              <a:rPr kumimoji="0" sz="2400" b="0" i="0" u="none" strike="noStrike" kern="1200" cap="none" spc="-15" normalizeH="0" baseline="0" noProof="0" dirty="0">
                <a:ln>
                  <a:noFill/>
                </a:ln>
                <a:solidFill>
                  <a:prstClr val="black"/>
                </a:solidFill>
                <a:effectLst/>
                <a:uLnTx/>
                <a:uFillTx/>
                <a:latin typeface="Calibri"/>
                <a:ea typeface="+mn-ea"/>
                <a:cs typeface="Calibri"/>
              </a:rPr>
              <a:t>1</a:t>
            </a:r>
            <a:r>
              <a:rPr kumimoji="0" sz="2400" b="0" i="0" u="none" strike="noStrike" kern="1200" cap="none" spc="-22" normalizeH="0" baseline="24305" noProof="0" dirty="0">
                <a:ln>
                  <a:noFill/>
                </a:ln>
                <a:solidFill>
                  <a:prstClr val="black"/>
                </a:solidFill>
                <a:effectLst/>
                <a:uLnTx/>
                <a:uFillTx/>
                <a:latin typeface="Calibri"/>
                <a:ea typeface="+mn-ea"/>
                <a:cs typeface="Calibri"/>
              </a:rPr>
              <a:t>st </a:t>
            </a:r>
            <a:r>
              <a:rPr kumimoji="0" sz="2400" b="0" i="0" u="none" strike="noStrike" kern="1200" cap="none" spc="-15" normalizeH="0" baseline="24305"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dose</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266700" marR="30480" lvl="0" indent="-228600" algn="l" defTabSz="914400" rtl="0" eaLnBrk="1" fontAlgn="auto" latinLnBrk="0" hangingPunct="1">
              <a:lnSpc>
                <a:spcPts val="2590"/>
              </a:lnSpc>
              <a:spcBef>
                <a:spcPts val="1010"/>
              </a:spcBef>
              <a:spcAft>
                <a:spcPts val="0"/>
              </a:spcAft>
              <a:buClrTx/>
              <a:buSzTx/>
              <a:buFont typeface="Arial"/>
              <a:buChar char="•"/>
              <a:tabLst>
                <a:tab pos="266700" algn="l"/>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Recommended </a:t>
            </a:r>
            <a:r>
              <a:rPr kumimoji="0" sz="2400" b="0" i="0" u="none" strike="noStrike" kern="1200" cap="none" spc="-20" normalizeH="0" baseline="0" noProof="0" dirty="0">
                <a:ln>
                  <a:noFill/>
                </a:ln>
                <a:solidFill>
                  <a:prstClr val="black"/>
                </a:solidFill>
                <a:effectLst/>
                <a:uLnTx/>
                <a:uFillTx/>
                <a:latin typeface="Calibri"/>
                <a:ea typeface="+mn-ea"/>
                <a:cs typeface="Calibri"/>
              </a:rPr>
              <a:t>for </a:t>
            </a:r>
            <a:r>
              <a:rPr kumimoji="0" sz="2400" b="0" i="0" u="none" strike="noStrike" kern="1200" cap="none" spc="-10" normalizeH="0" baseline="0" noProof="0" dirty="0">
                <a:ln>
                  <a:noFill/>
                </a:ln>
                <a:solidFill>
                  <a:prstClr val="black"/>
                </a:solidFill>
                <a:effectLst/>
                <a:uLnTx/>
                <a:uFillTx/>
                <a:latin typeface="Calibri"/>
                <a:ea typeface="+mn-ea"/>
                <a:cs typeface="Calibri"/>
              </a:rPr>
              <a:t>persons 18yrs </a:t>
            </a:r>
            <a:r>
              <a:rPr kumimoji="0" sz="2400" b="0" i="0" u="none" strike="noStrike" kern="1200" cap="none" spc="-5" normalizeH="0" baseline="0" noProof="0" dirty="0">
                <a:ln>
                  <a:noFill/>
                </a:ln>
                <a:solidFill>
                  <a:prstClr val="black"/>
                </a:solidFill>
                <a:effectLst/>
                <a:uLnTx/>
                <a:uFillTx/>
                <a:latin typeface="Calibri"/>
                <a:ea typeface="+mn-ea"/>
                <a:cs typeface="Calibri"/>
              </a:rPr>
              <a:t>and </a:t>
            </a:r>
            <a:r>
              <a:rPr kumimoji="0" sz="2400" b="0" i="0" u="none" strike="noStrike" kern="1200" cap="none" spc="-530"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above</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10689335" y="6185915"/>
            <a:ext cx="1502662" cy="632459"/>
          </a:xfrm>
          <a:prstGeom prst="rect">
            <a:avLst/>
          </a:prstGeom>
        </p:spPr>
      </p:pic>
    </p:spTree>
    <p:extLst>
      <p:ext uri="{BB962C8B-B14F-4D97-AF65-F5344CB8AC3E}">
        <p14:creationId xmlns:p14="http://schemas.microsoft.com/office/powerpoint/2010/main" val="33456798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24AA0C-C29E-4C39-B7B0-4505746158BA}"/>
              </a:ext>
            </a:extLst>
          </p:cNvPr>
          <p:cNvSpPr>
            <a:spLocks noGrp="1"/>
          </p:cNvSpPr>
          <p:nvPr>
            <p:ph type="body" sz="quarter" idx="10"/>
          </p:nvPr>
        </p:nvSpPr>
        <p:spPr>
          <a:xfrm>
            <a:off x="5857659" y="941900"/>
            <a:ext cx="5581073" cy="5009708"/>
          </a:xfrm>
        </p:spPr>
        <p:txBody>
          <a:bodyPr vert="horz" lIns="91440" tIns="45720" rIns="91440" bIns="45720" rtlCol="0" anchor="t">
            <a:normAutofit/>
          </a:bodyPr>
          <a:lstStyle/>
          <a:p>
            <a:r>
              <a:rPr lang="en-US" sz="3550" b="1" dirty="0"/>
              <a:t>Accessing COVID-19 vaccines</a:t>
            </a:r>
          </a:p>
          <a:p>
            <a:pPr marL="571500" indent="-571500" algn="l">
              <a:buFont typeface="Arial" panose="020B0604020202020204" pitchFamily="34" charset="0"/>
              <a:buChar char="•"/>
            </a:pPr>
            <a:endParaRPr lang="en-US" sz="3600" dirty="0"/>
          </a:p>
          <a:p>
            <a:pPr marL="571500" indent="-571500" algn="l">
              <a:buFont typeface="Arial" panose="020B0604020202020204" pitchFamily="34" charset="0"/>
              <a:buChar char="•"/>
            </a:pPr>
            <a:r>
              <a:rPr lang="en-US" sz="3600" dirty="0"/>
              <a:t>Countries have a NVDP</a:t>
            </a:r>
            <a:endParaRPr lang="en-US" sz="3600" dirty="0">
              <a:cs typeface="Calibri Light"/>
            </a:endParaRPr>
          </a:p>
          <a:p>
            <a:pPr marL="571500" indent="-571500" algn="l">
              <a:buFont typeface="Arial" panose="020B0604020202020204" pitchFamily="34" charset="0"/>
              <a:buChar char="•"/>
            </a:pPr>
            <a:endParaRPr lang="en-US" sz="3600" dirty="0"/>
          </a:p>
          <a:p>
            <a:pPr marL="571500" indent="-571500" algn="l">
              <a:buFont typeface="Arial" panose="020B0604020202020204" pitchFamily="34" charset="0"/>
              <a:buChar char="•"/>
            </a:pPr>
            <a:r>
              <a:rPr lang="en-US" sz="3600" dirty="0"/>
              <a:t>NVDP defines priority groups by stages</a:t>
            </a:r>
          </a:p>
          <a:p>
            <a:pPr marL="571500" indent="-571500" algn="l">
              <a:buFont typeface="Arial" panose="020B0604020202020204" pitchFamily="34" charset="0"/>
              <a:buChar char="•"/>
            </a:pPr>
            <a:endParaRPr lang="en-US" sz="3600" dirty="0">
              <a:cs typeface="Calibri Light"/>
            </a:endParaRPr>
          </a:p>
          <a:p>
            <a:pPr marL="571500" indent="-571500" algn="l">
              <a:buFont typeface="Arial" panose="020B0604020202020204" pitchFamily="34" charset="0"/>
              <a:buChar char="•"/>
            </a:pPr>
            <a:r>
              <a:rPr lang="en-US" sz="3600" dirty="0">
                <a:cs typeface="Calibri Light"/>
              </a:rPr>
              <a:t>NVDP defines strategies</a:t>
            </a:r>
          </a:p>
        </p:txBody>
      </p:sp>
      <p:pic>
        <p:nvPicPr>
          <p:cNvPr id="5" name="Picture 4">
            <a:extLst>
              <a:ext uri="{FF2B5EF4-FFF2-40B4-BE49-F238E27FC236}">
                <a16:creationId xmlns:a16="http://schemas.microsoft.com/office/drawing/2014/main" id="{F0111593-0F6A-4878-9AFD-A49B434D7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33" y="655534"/>
            <a:ext cx="5066004" cy="5832750"/>
          </a:xfrm>
          <a:prstGeom prst="rect">
            <a:avLst/>
          </a:prstGeom>
        </p:spPr>
      </p:pic>
    </p:spTree>
    <p:extLst>
      <p:ext uri="{BB962C8B-B14F-4D97-AF65-F5344CB8AC3E}">
        <p14:creationId xmlns:p14="http://schemas.microsoft.com/office/powerpoint/2010/main" val="173415112"/>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63FE17-FB5C-43C4-BA3E-E3DCB8A69C34}"/>
              </a:ext>
            </a:extLst>
          </p:cNvPr>
          <p:cNvSpPr>
            <a:spLocks noGrp="1"/>
          </p:cNvSpPr>
          <p:nvPr>
            <p:ph type="body" sz="quarter" idx="10"/>
          </p:nvPr>
        </p:nvSpPr>
        <p:spPr>
          <a:xfrm>
            <a:off x="802481" y="2891738"/>
            <a:ext cx="10587038" cy="1435818"/>
          </a:xfrm>
        </p:spPr>
        <p:txBody>
          <a:bodyPr>
            <a:noAutofit/>
          </a:bodyPr>
          <a:lstStyle/>
          <a:p>
            <a:r>
              <a:rPr lang="en-US" sz="8000">
                <a:latin typeface="Adobe Devanagari" panose="02040503050201020203" pitchFamily="18" charset="0"/>
                <a:cs typeface="Adobe Devanagari" panose="02040503050201020203" pitchFamily="18" charset="0"/>
              </a:rPr>
              <a:t>Questions and Discussion</a:t>
            </a:r>
          </a:p>
        </p:txBody>
      </p:sp>
    </p:spTree>
    <p:extLst>
      <p:ext uri="{BB962C8B-B14F-4D97-AF65-F5344CB8AC3E}">
        <p14:creationId xmlns:p14="http://schemas.microsoft.com/office/powerpoint/2010/main" val="259943678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536121-BFA2-4C92-8AEF-76C24CFDE497}"/>
              </a:ext>
            </a:extLst>
          </p:cNvPr>
          <p:cNvSpPr>
            <a:spLocks noGrp="1"/>
          </p:cNvSpPr>
          <p:nvPr>
            <p:ph type="sldNum" sz="quarter" idx="12"/>
          </p:nvPr>
        </p:nvSpPr>
        <p:spPr/>
        <p:txBody>
          <a:bodyPr/>
          <a:lstStyle/>
          <a:p>
            <a:fld id="{FDE63E62-B77D-4480-A1B4-07F4673F202D}" type="slidenum">
              <a:rPr lang="en-US" smtClean="0"/>
              <a:t>8</a:t>
            </a:fld>
            <a:endParaRPr lang="en-US"/>
          </a:p>
        </p:txBody>
      </p:sp>
      <p:pic>
        <p:nvPicPr>
          <p:cNvPr id="3" name="Picture 2">
            <a:extLst>
              <a:ext uri="{FF2B5EF4-FFF2-40B4-BE49-F238E27FC236}">
                <a16:creationId xmlns:a16="http://schemas.microsoft.com/office/drawing/2014/main" id="{7F76BE9E-00F4-4C4F-9557-1435008CFB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07755" y="669884"/>
            <a:ext cx="10009825" cy="5630526"/>
          </a:xfrm>
          <a:prstGeom prst="rect">
            <a:avLst/>
          </a:prstGeom>
        </p:spPr>
      </p:pic>
      <p:sp>
        <p:nvSpPr>
          <p:cNvPr id="8" name="TextBox 7">
            <a:extLst>
              <a:ext uri="{FF2B5EF4-FFF2-40B4-BE49-F238E27FC236}">
                <a16:creationId xmlns:a16="http://schemas.microsoft.com/office/drawing/2014/main" id="{F70A18C4-5DDB-48B4-9DD0-E22DBCE530FF}"/>
              </a:ext>
            </a:extLst>
          </p:cNvPr>
          <p:cNvSpPr txBox="1"/>
          <p:nvPr/>
        </p:nvSpPr>
        <p:spPr>
          <a:xfrm>
            <a:off x="6204383" y="6320335"/>
            <a:ext cx="1817782" cy="230832"/>
          </a:xfrm>
          <a:prstGeom prst="rect">
            <a:avLst/>
          </a:prstGeom>
          <a:noFill/>
        </p:spPr>
        <p:txBody>
          <a:bodyPr wrap="square" rtlCol="0">
            <a:spAutoFit/>
          </a:bodyPr>
          <a:lstStyle/>
          <a:p>
            <a:r>
              <a:rPr lang="en-US" sz="900" b="1" dirty="0">
                <a:solidFill>
                  <a:srgbClr val="000000"/>
                </a:solidFill>
              </a:rPr>
              <a:t>Epidemiological Week of report </a:t>
            </a:r>
          </a:p>
        </p:txBody>
      </p:sp>
    </p:spTree>
    <p:extLst>
      <p:ext uri="{BB962C8B-B14F-4D97-AF65-F5344CB8AC3E}">
        <p14:creationId xmlns:p14="http://schemas.microsoft.com/office/powerpoint/2010/main" val="161538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CBF9-4BBC-4876-87B1-C865ED9752DC}"/>
              </a:ext>
            </a:extLst>
          </p:cNvPr>
          <p:cNvSpPr>
            <a:spLocks noGrp="1"/>
          </p:cNvSpPr>
          <p:nvPr>
            <p:ph type="ctrTitle"/>
          </p:nvPr>
        </p:nvSpPr>
        <p:spPr/>
        <p:txBody>
          <a:bodyPr/>
          <a:lstStyle/>
          <a:p>
            <a:r>
              <a:rPr lang="en-US" dirty="0"/>
              <a:t>Barbados</a:t>
            </a:r>
          </a:p>
        </p:txBody>
      </p:sp>
      <p:sp>
        <p:nvSpPr>
          <p:cNvPr id="3" name="Subtitle 2">
            <a:extLst>
              <a:ext uri="{FF2B5EF4-FFF2-40B4-BE49-F238E27FC236}">
                <a16:creationId xmlns:a16="http://schemas.microsoft.com/office/drawing/2014/main" id="{12CBC9F1-D685-4044-B244-3E25F589B6D4}"/>
              </a:ext>
            </a:extLst>
          </p:cNvPr>
          <p:cNvSpPr>
            <a:spLocks noGrp="1"/>
          </p:cNvSpPr>
          <p:nvPr>
            <p:ph type="subTitle" idx="1"/>
          </p:nvPr>
        </p:nvSpPr>
        <p:spPr/>
        <p:txBody>
          <a:bodyPr/>
          <a:lstStyle/>
          <a:p>
            <a:r>
              <a:rPr lang="en-US" dirty="0"/>
              <a:t>February 14, 2021</a:t>
            </a:r>
          </a:p>
        </p:txBody>
      </p:sp>
    </p:spTree>
    <p:extLst>
      <p:ext uri="{BB962C8B-B14F-4D97-AF65-F5344CB8AC3E}">
        <p14:creationId xmlns:p14="http://schemas.microsoft.com/office/powerpoint/2010/main" val="27213000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PYwHhBYDRMy2gWFiNVb27Q"/>
</p:tagLst>
</file>

<file path=ppt/tags/tag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zzhPuNRC.aeAi1VQoMw3qQ"/>
</p:tagLst>
</file>

<file path=ppt/tags/tag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xml><?xml version="1.0" encoding="utf-8"?>
<p:tagLst xmlns:a="http://schemas.openxmlformats.org/drawingml/2006/main" xmlns:r="http://schemas.openxmlformats.org/officeDocument/2006/relationships" xmlns:p="http://schemas.openxmlformats.org/presentationml/2006/main">
  <p:tag name="SHAPENAME" val="4. Footnote"/>
</p:tagLst>
</file>

<file path=ppt/tags/tag17.xml><?xml version="1.0" encoding="utf-8"?>
<p:tagLst xmlns:a="http://schemas.openxmlformats.org/drawingml/2006/main" xmlns:r="http://schemas.openxmlformats.org/officeDocument/2006/relationships" xmlns:p="http://schemas.openxmlformats.org/presentationml/2006/main">
  <p:tag name="NAME" val="5. Sourc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xml><?xml version="1.0" encoding="utf-8"?>
<p:tagLst xmlns:a="http://schemas.openxmlformats.org/drawingml/2006/main" xmlns:r="http://schemas.openxmlformats.org/officeDocument/2006/relationships" xmlns:p="http://schemas.openxmlformats.org/presentationml/2006/main">
  <p:tag name="SHAPENAME" val="5. Source"/>
</p:tagLst>
</file>

<file path=ppt/tags/tag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7sMDkJ9pBNtp0Y9SugD4o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911BA44DFFD384D9D39CE43969E8307" ma:contentTypeVersion="12" ma:contentTypeDescription="Create a new document." ma:contentTypeScope="" ma:versionID="8f7fc9407d4b921d390ae05b6ef87a2b">
  <xsd:schema xmlns:xsd="http://www.w3.org/2001/XMLSchema" xmlns:xs="http://www.w3.org/2001/XMLSchema" xmlns:p="http://schemas.microsoft.com/office/2006/metadata/properties" xmlns:ns2="4e962b00-b228-4c27-865f-1c050993e4f6" xmlns:ns3="74698921-aa87-46eb-a841-5f20557b736e" targetNamespace="http://schemas.microsoft.com/office/2006/metadata/properties" ma:root="true" ma:fieldsID="3c272166de6302e7b0f69f9592961e25" ns2:_="" ns3:_="">
    <xsd:import namespace="4e962b00-b228-4c27-865f-1c050993e4f6"/>
    <xsd:import namespace="74698921-aa87-46eb-a841-5f20557b736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962b00-b228-4c27-865f-1c050993e4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698921-aa87-46eb-a841-5f20557b736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DBF43D-0CA4-4C6F-A900-BECD179C2F57}">
  <ds:schemaRefs>
    <ds:schemaRef ds:uri="http://schemas.microsoft.com/sharepoint/v3/contenttype/forms"/>
  </ds:schemaRefs>
</ds:datastoreItem>
</file>

<file path=customXml/itemProps2.xml><?xml version="1.0" encoding="utf-8"?>
<ds:datastoreItem xmlns:ds="http://schemas.openxmlformats.org/officeDocument/2006/customXml" ds:itemID="{811232C0-36BA-408C-A9EC-E076A9D9112B}">
  <ds:schemaRefs>
    <ds:schemaRef ds:uri="http://purl.org/dc/elements/1.1/"/>
    <ds:schemaRef ds:uri="http://schemas.microsoft.com/office/2006/metadata/properties"/>
    <ds:schemaRef ds:uri="74698921-aa87-46eb-a841-5f20557b736e"/>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4e962b00-b228-4c27-865f-1c050993e4f6"/>
    <ds:schemaRef ds:uri="http://www.w3.org/XML/1998/namespace"/>
  </ds:schemaRefs>
</ds:datastoreItem>
</file>

<file path=customXml/itemProps3.xml><?xml version="1.0" encoding="utf-8"?>
<ds:datastoreItem xmlns:ds="http://schemas.openxmlformats.org/officeDocument/2006/customXml" ds:itemID="{E30C9E1D-F600-4048-BF68-8CEA0FB30800}">
  <ds:schemaRefs>
    <ds:schemaRef ds:uri="4e962b00-b228-4c27-865f-1c050993e4f6"/>
    <ds:schemaRef ds:uri="74698921-aa87-46eb-a841-5f20557b73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TotalTime>
  <Words>2874</Words>
  <Application>Microsoft Office PowerPoint</Application>
  <PresentationFormat>Widescreen</PresentationFormat>
  <Paragraphs>483</Paragraphs>
  <Slides>72</Slides>
  <Notes>12</Notes>
  <HiddenSlides>1</HiddenSlides>
  <MMClips>0</MMClips>
  <ScaleCrop>false</ScaleCrop>
  <HeadingPairs>
    <vt:vector size="8" baseType="variant">
      <vt:variant>
        <vt:lpstr>Fonts Used</vt:lpstr>
      </vt:variant>
      <vt:variant>
        <vt:i4>15</vt:i4>
      </vt:variant>
      <vt:variant>
        <vt:lpstr>Theme</vt:lpstr>
      </vt:variant>
      <vt:variant>
        <vt:i4>5</vt:i4>
      </vt:variant>
      <vt:variant>
        <vt:lpstr>Embedded OLE Servers</vt:lpstr>
      </vt:variant>
      <vt:variant>
        <vt:i4>1</vt:i4>
      </vt:variant>
      <vt:variant>
        <vt:lpstr>Slide Titles</vt:lpstr>
      </vt:variant>
      <vt:variant>
        <vt:i4>72</vt:i4>
      </vt:variant>
    </vt:vector>
  </HeadingPairs>
  <TitlesOfParts>
    <vt:vector size="93" baseType="lpstr">
      <vt:lpstr>Adobe Devanagari</vt:lpstr>
      <vt:lpstr>Arial</vt:lpstr>
      <vt:lpstr>Book Antiqua</vt:lpstr>
      <vt:lpstr>Calibri</vt:lpstr>
      <vt:lpstr>Calibri </vt:lpstr>
      <vt:lpstr>Calibri Light</vt:lpstr>
      <vt:lpstr>HelveticaNeue</vt:lpstr>
      <vt:lpstr>HelveticaNeue-Bold</vt:lpstr>
      <vt:lpstr>HelveticaNeue-Medium</vt:lpstr>
      <vt:lpstr>Lato Heavy</vt:lpstr>
      <vt:lpstr>Montserrat Light</vt:lpstr>
      <vt:lpstr>Segoe Condensed</vt:lpstr>
      <vt:lpstr>Segoe UI</vt:lpstr>
      <vt:lpstr>Times New Roman</vt:lpstr>
      <vt:lpstr>Wingdings</vt:lpstr>
      <vt:lpstr>Office Theme</vt:lpstr>
      <vt:lpstr>Office Theme</vt:lpstr>
      <vt:lpstr>Office Theme</vt:lpstr>
      <vt:lpstr>1_Office Theme</vt:lpstr>
      <vt:lpstr>2_Office Theme</vt:lpstr>
      <vt:lpstr>think-cell Slide</vt:lpstr>
      <vt:lpstr>PowerPoint Presentation</vt:lpstr>
      <vt:lpstr>Global Situation (as of 4 January 10H CET)</vt:lpstr>
      <vt:lpstr>PowerPoint Presentation</vt:lpstr>
      <vt:lpstr>PowerPoint Presentation</vt:lpstr>
      <vt:lpstr>PowerPoint Presentation</vt:lpstr>
      <vt:lpstr>PowerPoint Presentation</vt:lpstr>
      <vt:lpstr>PowerPoint Presentation</vt:lpstr>
      <vt:lpstr>PowerPoint Presentation</vt:lpstr>
      <vt:lpstr>Barbados</vt:lpstr>
      <vt:lpstr>Overview of Barbados COVID-19 situation</vt:lpstr>
      <vt:lpstr>PowerPoint Presentation</vt:lpstr>
      <vt:lpstr>PowerPoint Presentation</vt:lpstr>
      <vt:lpstr>Rt</vt:lpstr>
      <vt:lpstr>PowerPoint Presentation</vt:lpstr>
      <vt:lpstr>Saint Lucia</vt:lpstr>
      <vt:lpstr>Overview of Saint Lucia COVID-19 situation</vt:lpstr>
      <vt:lpstr>PowerPoint Presentation</vt:lpstr>
      <vt:lpstr>PowerPoint Presentation</vt:lpstr>
      <vt:lpstr>Rt</vt:lpstr>
      <vt:lpstr>Saint Vincent and the Grenadines</vt:lpstr>
      <vt:lpstr>Overview of Saint Vincent and the Grenadines COVID-19 situation</vt:lpstr>
      <vt:lpstr>PowerPoint Presentation</vt:lpstr>
      <vt:lpstr>PowerPoint Presentation</vt:lpstr>
      <vt:lpstr>Rt</vt:lpstr>
      <vt:lpstr>Antigua and Barbuda</vt:lpstr>
      <vt:lpstr>Overview of Antigua and Barbuda COVID-19 situation</vt:lpstr>
      <vt:lpstr>PowerPoint Presentation</vt:lpstr>
      <vt:lpstr>PowerPoint Presentation</vt:lpstr>
      <vt:lpstr>Grenada</vt:lpstr>
      <vt:lpstr>Overview of Grenada COVID-19 situation</vt:lpstr>
      <vt:lpstr>PowerPoint Presentation</vt:lpstr>
      <vt:lpstr>All viruses change over time</vt:lpstr>
      <vt:lpstr>PowerPoint Presentation</vt:lpstr>
      <vt:lpstr>PowerPoint Presentation</vt:lpstr>
      <vt:lpstr>PowerPoint Presentation</vt:lpstr>
      <vt:lpstr>SARS-CoV-2 variants &amp; re-infection</vt:lpstr>
      <vt:lpstr>Re-infection of SARS-CoV-2</vt:lpstr>
      <vt:lpstr>SARS-CoV-2 variants &amp; COVID-19 vaccines</vt:lpstr>
      <vt:lpstr>COVID-19 Vaccine and SARS-CoV2 variants Data are limited, early, and incomplete</vt:lpstr>
      <vt:lpstr>Performance against B.1.351 (variant first identified in South Africa)</vt:lpstr>
      <vt:lpstr>Variants are concerning and demonstrate the importance of collective action</vt:lpstr>
      <vt:lpstr>COVID-19 protective measures Protect yourself &amp; others</vt:lpstr>
      <vt:lpstr>Progress on execution of COVID-19 SPRP</vt:lpstr>
      <vt:lpstr>PowerPoint Presentation</vt:lpstr>
      <vt:lpstr>PowerPoint Presentation</vt:lpstr>
      <vt:lpstr>Pillar 1</vt:lpstr>
      <vt:lpstr>Pillar 2</vt:lpstr>
      <vt:lpstr>PowerPoint Presentation</vt:lpstr>
      <vt:lpstr>COVID-19 Support to Countries                    (Pillars 6&amp;7) </vt:lpstr>
      <vt:lpstr>PowerPoint Presentation</vt:lpstr>
      <vt:lpstr>Beyond 2020....</vt:lpstr>
      <vt:lpstr>Financial Implementation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Omeir Taylor, Dr. Darlene Dianne (BAR)</dc:creator>
  <cp:lastModifiedBy>Lashley, Ms. Brenda (ECC)</cp:lastModifiedBy>
  <cp:revision>207</cp:revision>
  <dcterms:created xsi:type="dcterms:W3CDTF">2020-01-09T14:14:37Z</dcterms:created>
  <dcterms:modified xsi:type="dcterms:W3CDTF">2021-02-18T23:02:54Z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0x0101006911BA44DFFD384D9D39CE43969E8307</vt:lpwstr>
  </property>
</Properties>
</file>