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Black" pitchFamily="2" charset="77"/>
      <p:bold r:id="rId22"/>
      <p:italic r:id="rId23"/>
      <p:boldItalic r:id="rId24"/>
    </p:embeddedFont>
    <p:embeddedFont>
      <p:font typeface="Poppins SemiBold" pitchFamily="2" charset="77"/>
      <p:regular r:id="rId25"/>
      <p:bold r:id="rId26"/>
      <p:italic r:id="rId27"/>
      <p:boldItalic r:id="rId28"/>
    </p:embeddedFont>
    <p:embeddedFont>
      <p:font typeface="Source Serif Pro" panose="0204060305040502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40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AAE174D5-9A9C-494D-9F7C-3A579DA35A65}"/>
    <pc:docChg chg="custSel modSld">
      <pc:chgData name="Vasquez,  Juan Jose (OS-)" userId="c4e85e20-e9a5-4645-9363-921cd6c61213" providerId="ADAL" clId="{AAE174D5-9A9C-494D-9F7C-3A579DA35A65}" dt="2024-02-21T04:26:59.928" v="18" actId="114"/>
      <pc:docMkLst>
        <pc:docMk/>
      </pc:docMkLst>
      <pc:sldChg chg="modSp mod">
        <pc:chgData name="Vasquez,  Juan Jose (OS-)" userId="c4e85e20-e9a5-4645-9363-921cd6c61213" providerId="ADAL" clId="{AAE174D5-9A9C-494D-9F7C-3A579DA35A65}" dt="2024-02-21T04:26:59.928" v="18" actId="114"/>
        <pc:sldMkLst>
          <pc:docMk/>
          <pc:sldMk cId="0" sldId="256"/>
        </pc:sldMkLst>
        <pc:spChg chg="mod">
          <ac:chgData name="Vasquez,  Juan Jose (OS-)" userId="c4e85e20-e9a5-4645-9363-921cd6c61213" providerId="ADAL" clId="{AAE174D5-9A9C-494D-9F7C-3A579DA35A65}" dt="2024-02-21T04:26:49.474" v="4" actId="242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AAE174D5-9A9C-494D-9F7C-3A579DA35A65}" dt="2024-02-21T04:26:59.928" v="18" actId="114"/>
          <ac:spMkLst>
            <pc:docMk/>
            <pc:sldMk cId="0" sldId="256"/>
            <ac:spMk id="225" creationId="{00000000-0000-0000-0000-000000000000}"/>
          </ac:spMkLst>
        </pc:spChg>
      </pc:sldChg>
    </pc:docChg>
  </pc:docChgLst>
  <pc:docChgLst>
    <pc:chgData name="Loayza Saldivia,  Sergio (OS-)" userId="S::loayzaser@paho.org::b0266ea2-599b-48a7-9ee2-a9ecfc76e9b3" providerId="AD" clId="Web-{646C659F-35B4-0DA5-4183-0A026DCAC217}"/>
    <pc:docChg chg="modSld">
      <pc:chgData name="Loayza Saldivia,  Sergio (OS-)" userId="S::loayzaser@paho.org::b0266ea2-599b-48a7-9ee2-a9ecfc76e9b3" providerId="AD" clId="Web-{646C659F-35B4-0DA5-4183-0A026DCAC217}" dt="2023-12-21T18:54:04.777" v="2" actId="20577"/>
      <pc:docMkLst>
        <pc:docMk/>
      </pc:docMkLst>
      <pc:sldChg chg="modSp">
        <pc:chgData name="Loayza Saldivia,  Sergio (OS-)" userId="S::loayzaser@paho.org::b0266ea2-599b-48a7-9ee2-a9ecfc76e9b3" providerId="AD" clId="Web-{646C659F-35B4-0DA5-4183-0A026DCAC217}" dt="2023-12-21T18:54:04.777" v="2" actId="20577"/>
        <pc:sldMkLst>
          <pc:docMk/>
          <pc:sldMk cId="0" sldId="265"/>
        </pc:sldMkLst>
        <pc:spChg chg="mod">
          <ac:chgData name="Loayza Saldivia,  Sergio (OS-)" userId="S::loayzaser@paho.org::b0266ea2-599b-48a7-9ee2-a9ecfc76e9b3" providerId="AD" clId="Web-{646C659F-35B4-0DA5-4183-0A026DCAC217}" dt="2023-12-21T18:54:04.777" v="2" actId="20577"/>
          <ac:spMkLst>
            <pc:docMk/>
            <pc:sldMk cId="0" sldId="265"/>
            <ac:spMk id="3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a04eae5a1a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a04eae5a1a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98949b986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98949b986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8949b986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8949b986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8949b98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8949b98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0e12762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0e127621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7db20ce4d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97db20ce4d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8949b98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98949b98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8949b98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8949b986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af01707c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af01707c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a04eae5a1a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a04eae5a1a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16045" y="4740032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177975" y="2090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PAHO's performance monitoring tool for national EPI teams</a:t>
            </a:r>
            <a:endParaRPr sz="350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190376" y="2961846"/>
            <a:ext cx="40710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latin typeface="Poppins SemiBold"/>
                <a:ea typeface="Poppins SemiBold"/>
                <a:cs typeface="Poppins SemiBold"/>
                <a:sym typeface="Poppins SemiBold"/>
              </a:rPr>
              <a:t>Annex 12. Opening ceremony </a:t>
            </a:r>
            <a:endParaRPr sz="18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body" idx="4294967295"/>
          </p:nvPr>
        </p:nvSpPr>
        <p:spPr>
          <a:xfrm>
            <a:off x="1830387" y="1509850"/>
            <a:ext cx="64278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4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33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dirty="0"/>
              <a:t>There are three key points to consider when scoring questions</a:t>
            </a:r>
            <a:endParaRPr sz="2400" b="0" dirty="0"/>
          </a:p>
        </p:txBody>
      </p:sp>
      <p:grpSp>
        <p:nvGrpSpPr>
          <p:cNvPr id="337" name="Google Shape;337;p33"/>
          <p:cNvGrpSpPr/>
          <p:nvPr/>
        </p:nvGrpSpPr>
        <p:grpSpPr>
          <a:xfrm>
            <a:off x="1486904" y="1874674"/>
            <a:ext cx="243599" cy="242286"/>
            <a:chOff x="-35482200" y="3561225"/>
            <a:chExt cx="292225" cy="290650"/>
          </a:xfrm>
        </p:grpSpPr>
        <p:sp>
          <p:nvSpPr>
            <p:cNvPr id="338" name="Google Shape;338;p33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3"/>
          <p:cNvGrpSpPr/>
          <p:nvPr/>
        </p:nvGrpSpPr>
        <p:grpSpPr>
          <a:xfrm>
            <a:off x="1472418" y="2587402"/>
            <a:ext cx="272603" cy="236678"/>
            <a:chOff x="6218300" y="4416175"/>
            <a:chExt cx="516000" cy="448000"/>
          </a:xfrm>
        </p:grpSpPr>
        <p:sp>
          <p:nvSpPr>
            <p:cNvPr id="342" name="Google Shape;342;p33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5" name="Google Shape;345;p33"/>
          <p:cNvGrpSpPr/>
          <p:nvPr/>
        </p:nvGrpSpPr>
        <p:grpSpPr>
          <a:xfrm>
            <a:off x="1477419" y="3469956"/>
            <a:ext cx="257044" cy="253544"/>
            <a:chOff x="2084100" y="4400250"/>
            <a:chExt cx="486550" cy="479925"/>
          </a:xfrm>
        </p:grpSpPr>
        <p:sp>
          <p:nvSpPr>
            <p:cNvPr id="346" name="Google Shape;346;p33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body" idx="4294967295"/>
          </p:nvPr>
        </p:nvSpPr>
        <p:spPr>
          <a:xfrm>
            <a:off x="1349663" y="1135350"/>
            <a:ext cx="6801600" cy="3177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Desk review: </a:t>
            </a:r>
            <a:endParaRPr sz="1505" b="1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gather data on the performance of each component of the EPI over the last 5 years.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Situation analysis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: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provide a situation overview of EPI before the self-assessment is conducted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Performance Monitoring Tool: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Self-administered at the national and sub-national level and through field visits at the local level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Final report and  presentation: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Description of the current status of each EPI components and recommendations.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Action plan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A plan to close the most urgent gaps of the national EPI.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59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This self assessment will yield five main outputs </a:t>
            </a:r>
            <a:endParaRPr sz="2400" b="0"/>
          </a:p>
        </p:txBody>
      </p:sp>
      <p:sp>
        <p:nvSpPr>
          <p:cNvPr id="358" name="Google Shape;358;p34"/>
          <p:cNvSpPr/>
          <p:nvPr/>
        </p:nvSpPr>
        <p:spPr>
          <a:xfrm>
            <a:off x="1029725" y="1138450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1036625" y="1978804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1042074" y="2614525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1047523" y="3447127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1031113" y="4101222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1054434" y="1107268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1045535" y="1954367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1048985" y="2582223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34"/>
          <p:cNvSpPr txBox="1"/>
          <p:nvPr/>
        </p:nvSpPr>
        <p:spPr>
          <a:xfrm>
            <a:off x="1045535" y="3414825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1038024" y="4073929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Current status of immunization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Expected outputs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/>
          <p:nvPr/>
        </p:nvSpPr>
        <p:spPr>
          <a:xfrm>
            <a:off x="4252700" y="1614575"/>
            <a:ext cx="4590300" cy="2174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999334" y="1397100"/>
            <a:ext cx="1087800" cy="291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62000" tIns="162000" rIns="16200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96%</a:t>
            </a:r>
            <a:endParaRPr sz="23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47925" y="4728675"/>
            <a:ext cx="799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Poppins"/>
                <a:ea typeface="Poppins"/>
                <a:cs typeface="Poppins"/>
                <a:sym typeface="Poppins"/>
              </a:rPr>
              <a:t>Source:https://immunizationdata.who.int/compare.html?COMPARISON=type1__WIISE/MT_AD_COV_LONG+type2__WIISE/MT_AD_COV_LONG+option1__DTP_coverage+option2__DTP_PLUS_coverage&amp;CODE=GTM+PER&amp;YEAR=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4294967295"/>
          </p:nvPr>
        </p:nvSpPr>
        <p:spPr>
          <a:xfrm>
            <a:off x="619751" y="950721"/>
            <a:ext cx="40710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DTP3 coverage rates, Guatemala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3" name="Google Shape;243;p26"/>
          <p:cNvCxnSpPr/>
          <p:nvPr/>
        </p:nvCxnSpPr>
        <p:spPr>
          <a:xfrm>
            <a:off x="633949" y="4311950"/>
            <a:ext cx="3069300" cy="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6"/>
          <p:cNvSpPr txBox="1">
            <a:spLocks noGrp="1"/>
          </p:cNvSpPr>
          <p:nvPr>
            <p:ph type="body" idx="4294967295"/>
          </p:nvPr>
        </p:nvSpPr>
        <p:spPr>
          <a:xfrm>
            <a:off x="4342600" y="2034750"/>
            <a:ext cx="4342500" cy="1683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COVID-19 pandemic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Introduction of the _ vaccine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Government structure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208799" lvl="0" indent="-16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The health system’s legal framework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6"/>
          <p:cNvSpPr txBox="1">
            <a:spLocks noGrp="1"/>
          </p:cNvSpPr>
          <p:nvPr>
            <p:ph type="ctrTitle"/>
          </p:nvPr>
        </p:nvSpPr>
        <p:spPr>
          <a:xfrm>
            <a:off x="558617" y="232206"/>
            <a:ext cx="8495400" cy="55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Current status of Immunization in Guatemala</a:t>
            </a:r>
            <a:endParaRPr sz="2400"/>
          </a:p>
        </p:txBody>
      </p:sp>
      <p:sp>
        <p:nvSpPr>
          <p:cNvPr id="246" name="Google Shape;246;p26"/>
          <p:cNvSpPr/>
          <p:nvPr/>
        </p:nvSpPr>
        <p:spPr>
          <a:xfrm>
            <a:off x="2171882" y="2340924"/>
            <a:ext cx="1087800" cy="1961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62000" tIns="162000" rIns="16200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79%</a:t>
            </a:r>
            <a:endParaRPr sz="23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1260858" y="4247500"/>
            <a:ext cx="1335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2012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2436617" y="4251606"/>
            <a:ext cx="1335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9" name="Google Shape;249;p26"/>
          <p:cNvCxnSpPr/>
          <p:nvPr/>
        </p:nvCxnSpPr>
        <p:spPr>
          <a:xfrm>
            <a:off x="671299" y="1191841"/>
            <a:ext cx="2912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6"/>
          <p:cNvSpPr txBox="1">
            <a:spLocks noGrp="1"/>
          </p:cNvSpPr>
          <p:nvPr>
            <p:ph type="body" idx="4294967295"/>
          </p:nvPr>
        </p:nvSpPr>
        <p:spPr>
          <a:xfrm>
            <a:off x="4232700" y="1715475"/>
            <a:ext cx="4651800" cy="482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Multiple factors have changed since the last EPI evaluation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1" name="Google Shape;251;p26"/>
          <p:cNvCxnSpPr/>
          <p:nvPr/>
        </p:nvCxnSpPr>
        <p:spPr>
          <a:xfrm>
            <a:off x="4252825" y="1944825"/>
            <a:ext cx="45903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6"/>
          <p:cNvCxnSpPr/>
          <p:nvPr/>
        </p:nvCxnSpPr>
        <p:spPr>
          <a:xfrm rot="10800000" flipH="1">
            <a:off x="2109025" y="1856250"/>
            <a:ext cx="450000" cy="3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6"/>
          <p:cNvCxnSpPr/>
          <p:nvPr/>
        </p:nvCxnSpPr>
        <p:spPr>
          <a:xfrm>
            <a:off x="2675088" y="1998501"/>
            <a:ext cx="0" cy="3165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54" name="Google Shape;254;p26"/>
          <p:cNvSpPr/>
          <p:nvPr/>
        </p:nvSpPr>
        <p:spPr>
          <a:xfrm>
            <a:off x="2448250" y="1606600"/>
            <a:ext cx="450000" cy="431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2418916" y="1651706"/>
            <a:ext cx="6246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-17%</a:t>
            </a:r>
            <a:endParaRPr sz="11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541379" y="173301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General situation in the country</a:t>
            </a:r>
            <a:endParaRPr sz="24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1229150" y="2007250"/>
            <a:ext cx="70320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Note: Please include the relevant slides from “Annex 4b: situation analysis presentation”</a:t>
            </a:r>
            <a:endParaRPr sz="24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8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tool’s objective is to…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78" name="Google Shape;278;p29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6700500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 has different four main parts to it </a:t>
            </a:r>
            <a:endParaRPr sz="2400"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30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87" name="Google Shape;287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90" name="Google Shape;290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93" name="Google Shape;293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5" name="Google Shape;295;p30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303" name="Google Shape;303;p31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756000" y="14220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1620450" y="3316500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5976250" y="1404250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600050" y="3588450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30" name="Google Shape;330;p32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70677305-977C-49E8-9D81-990EB01F6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285901-EB6F-412E-A6B8-0401F2D66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4B321-8A1D-469A-8F29-7FF7FC90A87A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13824d70-7bf2-44bc-87a6-298660e5dadd"/>
    <ds:schemaRef ds:uri="http://schemas.openxmlformats.org/package/2006/metadata/core-properties"/>
    <ds:schemaRef ds:uri="5e13aadc-de86-43ee-b386-40c01ba74c80"/>
    <ds:schemaRef ds:uri="824a6a19-c959-42ab-aba9-d8066f14d8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Source Serif Pro</vt:lpstr>
      <vt:lpstr>Arial</vt:lpstr>
      <vt:lpstr>Poppins Black</vt:lpstr>
      <vt:lpstr>Poppins</vt:lpstr>
      <vt:lpstr>Calibri</vt:lpstr>
      <vt:lpstr>Poppins SemiBold</vt:lpstr>
      <vt:lpstr>Simple Light</vt:lpstr>
      <vt:lpstr>Office Theme</vt:lpstr>
      <vt:lpstr>PAHO's performance monitoring tool for national EPI teams</vt:lpstr>
      <vt:lpstr>Agenda</vt:lpstr>
      <vt:lpstr>Current status of Immunization in Guatemala</vt:lpstr>
      <vt:lpstr>PowerPoint Presentation</vt:lpstr>
      <vt:lpstr>The tool’s objective is to…</vt:lpstr>
      <vt:lpstr>And it aims to…</vt:lpstr>
      <vt:lpstr>The tool has different four main parts to it </vt:lpstr>
      <vt:lpstr>And a total of…</vt:lpstr>
      <vt:lpstr>The five-point scale helps to assess maturity across each question</vt:lpstr>
      <vt:lpstr>There are three key points to consider when scoring questions</vt:lpstr>
      <vt:lpstr>This self assessment will yield five main outputs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2</cp:revision>
  <dcterms:modified xsi:type="dcterms:W3CDTF">2024-02-21T04:27:04Z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