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5" r:id="rId3"/>
  </p:sldMasterIdLst>
  <p:notesMasterIdLst>
    <p:notesMasterId r:id="rId63"/>
  </p:notesMasterIdLst>
  <p:sldIdLst>
    <p:sldId id="366" r:id="rId4"/>
    <p:sldId id="452" r:id="rId5"/>
    <p:sldId id="484" r:id="rId6"/>
    <p:sldId id="425" r:id="rId7"/>
    <p:sldId id="489" r:id="rId8"/>
    <p:sldId id="475" r:id="rId9"/>
    <p:sldId id="426" r:id="rId10"/>
    <p:sldId id="274" r:id="rId11"/>
    <p:sldId id="435" r:id="rId12"/>
    <p:sldId id="477" r:id="rId13"/>
    <p:sldId id="468" r:id="rId14"/>
    <p:sldId id="270" r:id="rId15"/>
    <p:sldId id="421" r:id="rId16"/>
    <p:sldId id="465" r:id="rId17"/>
    <p:sldId id="472" r:id="rId18"/>
    <p:sldId id="485" r:id="rId19"/>
    <p:sldId id="490" r:id="rId20"/>
    <p:sldId id="491" r:id="rId21"/>
    <p:sldId id="433" r:id="rId22"/>
    <p:sldId id="434" r:id="rId23"/>
    <p:sldId id="471" r:id="rId24"/>
    <p:sldId id="474" r:id="rId25"/>
    <p:sldId id="466" r:id="rId26"/>
    <p:sldId id="462" r:id="rId27"/>
    <p:sldId id="442" r:id="rId28"/>
    <p:sldId id="478" r:id="rId29"/>
    <p:sldId id="436" r:id="rId30"/>
    <p:sldId id="459" r:id="rId31"/>
    <p:sldId id="473" r:id="rId32"/>
    <p:sldId id="446" r:id="rId33"/>
    <p:sldId id="467" r:id="rId34"/>
    <p:sldId id="476" r:id="rId35"/>
    <p:sldId id="469" r:id="rId36"/>
    <p:sldId id="487" r:id="rId37"/>
    <p:sldId id="275" r:id="rId38"/>
    <p:sldId id="479" r:id="rId39"/>
    <p:sldId id="470" r:id="rId40"/>
    <p:sldId id="447" r:id="rId41"/>
    <p:sldId id="438" r:id="rId42"/>
    <p:sldId id="451" r:id="rId43"/>
    <p:sldId id="449" r:id="rId44"/>
    <p:sldId id="450" r:id="rId45"/>
    <p:sldId id="437" r:id="rId46"/>
    <p:sldId id="448" r:id="rId47"/>
    <p:sldId id="440" r:id="rId48"/>
    <p:sldId id="481" r:id="rId49"/>
    <p:sldId id="262" r:id="rId50"/>
    <p:sldId id="424" r:id="rId51"/>
    <p:sldId id="431" r:id="rId52"/>
    <p:sldId id="488" r:id="rId53"/>
    <p:sldId id="427" r:id="rId54"/>
    <p:sldId id="483" r:id="rId55"/>
    <p:sldId id="494" r:id="rId56"/>
    <p:sldId id="480" r:id="rId57"/>
    <p:sldId id="279" r:id="rId58"/>
    <p:sldId id="439" r:id="rId59"/>
    <p:sldId id="492" r:id="rId60"/>
    <p:sldId id="486" r:id="rId61"/>
    <p:sldId id="495" r:id="rId6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67B2"/>
    <a:srgbClr val="00B14F"/>
    <a:srgbClr val="F0F9FF"/>
    <a:srgbClr val="EE8726"/>
    <a:srgbClr val="EE6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318"/>
    <p:restoredTop sz="95126"/>
  </p:normalViewPr>
  <p:slideViewPr>
    <p:cSldViewPr snapToGrid="0" snapToObjects="1">
      <p:cViewPr varScale="1">
        <p:scale>
          <a:sx n="71" d="100"/>
          <a:sy n="71" d="100"/>
        </p:scale>
        <p:origin x="6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6C388-933E-1641-9C15-82EB1DDC104E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CF07F-6870-DC43-B99E-6EA94A4F1C4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65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>
              <a:lnSpc>
                <a:spcPct val="140000"/>
              </a:lnSpc>
            </a:pPr>
            <a:r>
              <a:rPr lang="es-ES" dirty="0">
                <a:latin typeface="Helvetica"/>
                <a:cs typeface="Helvetica"/>
              </a:rPr>
              <a:t>Evolución del exantema desde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maculo-pápulas </a:t>
            </a:r>
            <a:r>
              <a:rPr lang="es-ES" dirty="0">
                <a:latin typeface="Helvetica"/>
                <a:cs typeface="Helvetica"/>
              </a:rPr>
              <a:t>(lesiones de base plana) a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vesículas</a:t>
            </a:r>
            <a:r>
              <a:rPr lang="es-ES" dirty="0">
                <a:latin typeface="Helvetica"/>
                <a:cs typeface="Helvetica"/>
              </a:rPr>
              <a:t> (ampollas llenas de líquido),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pústulas</a:t>
            </a:r>
            <a:r>
              <a:rPr lang="es-ES" dirty="0">
                <a:latin typeface="Helvetica"/>
                <a:cs typeface="Helvetica"/>
              </a:rPr>
              <a:t> y las subsiguientes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costras</a:t>
            </a:r>
            <a:r>
              <a:rPr lang="es-ES" dirty="0">
                <a:latin typeface="Helvetica"/>
                <a:cs typeface="Helvetica"/>
              </a:rPr>
              <a:t> se produce en unos 10 días.</a:t>
            </a:r>
          </a:p>
          <a:p>
            <a:pPr algn="just" fontAlgn="base">
              <a:lnSpc>
                <a:spcPct val="140000"/>
              </a:lnSpc>
            </a:pPr>
            <a:r>
              <a:rPr lang="es-ES" dirty="0">
                <a:latin typeface="Helvetica"/>
                <a:cs typeface="Helvetica"/>
              </a:rPr>
              <a:t>Eliminación completa de las costras puede tardar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hasta tres semanas</a:t>
            </a:r>
            <a:r>
              <a:rPr lang="es-ES" dirty="0">
                <a:latin typeface="Helvetica"/>
                <a:cs typeface="Helvetica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C2224-6219-1746-A811-6F8CC93C3F1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3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>
              <a:lnSpc>
                <a:spcPct val="140000"/>
              </a:lnSpc>
            </a:pPr>
            <a:r>
              <a:rPr lang="es-ES" dirty="0">
                <a:latin typeface="Helvetica"/>
                <a:cs typeface="Helvetica"/>
              </a:rPr>
              <a:t>Evolución del exantema desde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maculo-pápulas </a:t>
            </a:r>
            <a:r>
              <a:rPr lang="es-ES" dirty="0">
                <a:latin typeface="Helvetica"/>
                <a:cs typeface="Helvetica"/>
              </a:rPr>
              <a:t>(lesiones de base plana) a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vesículas</a:t>
            </a:r>
            <a:r>
              <a:rPr lang="es-ES" dirty="0">
                <a:latin typeface="Helvetica"/>
                <a:cs typeface="Helvetica"/>
              </a:rPr>
              <a:t> (ampollas llenas de líquido),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pústulas</a:t>
            </a:r>
            <a:r>
              <a:rPr lang="es-ES" dirty="0">
                <a:latin typeface="Helvetica"/>
                <a:cs typeface="Helvetica"/>
              </a:rPr>
              <a:t> y las subsiguientes </a:t>
            </a:r>
            <a:r>
              <a:rPr lang="es-ES" b="1" dirty="0">
                <a:solidFill>
                  <a:srgbClr val="FF0000"/>
                </a:solidFill>
                <a:latin typeface="Helvetica"/>
                <a:cs typeface="Helvetica"/>
              </a:rPr>
              <a:t>costras</a:t>
            </a:r>
            <a:r>
              <a:rPr lang="es-ES" dirty="0">
                <a:latin typeface="Helvetica"/>
                <a:cs typeface="Helvetica"/>
              </a:rPr>
              <a:t> se produce en unos 10 días.</a:t>
            </a:r>
          </a:p>
          <a:p>
            <a:pPr algn="just" fontAlgn="base">
              <a:lnSpc>
                <a:spcPct val="140000"/>
              </a:lnSpc>
            </a:pPr>
            <a:r>
              <a:rPr lang="es-ES" dirty="0">
                <a:latin typeface="Helvetica"/>
                <a:cs typeface="Helvetica"/>
              </a:rPr>
              <a:t>Eliminación completa de las costras puede tardar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hasta tres semanas</a:t>
            </a:r>
            <a:r>
              <a:rPr lang="es-ES" dirty="0">
                <a:latin typeface="Helvetica"/>
                <a:cs typeface="Helvetica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C2224-6219-1746-A811-6F8CC93C3F1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3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Aquí empiezo a explicar las infecciones que son de aislamiento en UAAN</a:t>
            </a:r>
          </a:p>
        </p:txBody>
      </p:sp>
    </p:spTree>
    <p:extLst>
      <p:ext uri="{BB962C8B-B14F-4D97-AF65-F5344CB8AC3E}">
        <p14:creationId xmlns:p14="http://schemas.microsoft.com/office/powerpoint/2010/main" val="16045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Aquí empiezo a explicar las infecciones que son de aislamiento en UAAN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Aquí empiezo a explicar las infecciones que son de aislamiento en UAAN</a:t>
            </a:r>
          </a:p>
        </p:txBody>
      </p:sp>
    </p:spTree>
    <p:extLst>
      <p:ext uri="{BB962C8B-B14F-4D97-AF65-F5344CB8AC3E}">
        <p14:creationId xmlns:p14="http://schemas.microsoft.com/office/powerpoint/2010/main" val="398808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Aquí empiezo a explicar las infecciones que son de aislamiento en UAAN</a:t>
            </a:r>
          </a:p>
        </p:txBody>
      </p:sp>
    </p:spTree>
    <p:extLst>
      <p:ext uri="{BB962C8B-B14F-4D97-AF65-F5344CB8AC3E}">
        <p14:creationId xmlns:p14="http://schemas.microsoft.com/office/powerpoint/2010/main" val="57458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35395-5A86-EC4B-97C3-5F1F95421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83EFBC-D20E-2944-9886-40A510904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7000CA-ED0F-EC42-8FEE-5F60E2CF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0885F8-3507-6D4C-95D2-FA8117A8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35D5B9-336A-2243-B3FF-A240804D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05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6C8EA-7D55-5844-82B1-C29B188D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82684B-90CD-1B44-9709-48463299E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CDF309-EB2C-3641-BF61-4F454971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B2AECA-909F-7344-BFA9-47EC0BCE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F08F9-6120-B640-99F9-4BD670F6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26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EBF583-0C94-5340-8312-78B3767653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6D6870-A809-FF4B-A5DC-F6917305B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575F11-7CB5-5D45-9992-9126F170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033DCB-F3F7-FF42-A492-0A73B0CA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DB4998-0F3A-9843-A3C0-C318D98B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55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744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681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81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03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94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831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129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97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B50D8-669B-E64C-8F8C-0560A5AA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564F5C-3963-764C-A2F3-91ED4A392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CED4F4-06A0-DE45-A02A-D58D73D3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8E891-16D9-EC4E-B6EE-CF4A2090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94EEDF-6A1E-204B-8CFB-5051183E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834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586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149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21/06/2022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74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77310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90639" y="4473774"/>
            <a:ext cx="9810751" cy="330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>
                <a:latin typeface="+mn-lt"/>
                <a:ea typeface="+mn-ea"/>
                <a:cs typeface="+mn-cs"/>
                <a:sym typeface="Helvetica"/>
              </a:defRPr>
            </a:lvl1pPr>
            <a:lvl2pPr marL="520620" indent="-208246" algn="ctr">
              <a:spcBef>
                <a:spcPts val="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lvl2pPr>
            <a:lvl3pPr marL="832982" indent="-208246" algn="ctr">
              <a:spcBef>
                <a:spcPts val="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lvl3pPr>
            <a:lvl4pPr marL="1145347" indent="-208246" algn="ctr">
              <a:spcBef>
                <a:spcPts val="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lvl4pPr>
            <a:lvl5pPr marL="1457720" indent="-208246" algn="ctr">
              <a:spcBef>
                <a:spcPts val="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3"/>
          </p:nvPr>
        </p:nvSpPr>
        <p:spPr>
          <a:xfrm>
            <a:off x="1190639" y="3000377"/>
            <a:ext cx="9810751" cy="48220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41514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51708"/>
      </p:ext>
    </p:extLst>
  </p:cSld>
  <p:clrMapOvr>
    <a:masterClrMapping/>
  </p:clrMapOvr>
  <p:transition spd="slow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144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749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558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245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F4BE0-AE5E-534F-87C2-52C0502E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7680FE-E5FD-CD40-B577-53DB9761B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AA338-8F7A-524E-9EC8-0CE6DFE2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B7C8AB-73D5-2A47-A38C-E28695C5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2B7FB3-52B3-B44F-833A-2D194117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4848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059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0160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969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856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8378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20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0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20695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0762C-1AF1-984C-9508-5F85F1B4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690D84-49EB-5949-A952-82404FFAF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9C1663-C436-9A4E-9B33-C955CCEB4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4BFC2E-3818-F540-8A06-CA66C405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A62111-71F6-E342-8F8D-CF68C0E7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F23E22-530C-CC41-AB6B-5724D20E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81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D1BC2-8AB5-3445-949D-B5E3D5A3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2187B3-7F33-BC42-9F92-FB2F1EB83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82F109-A8D1-2D45-9EA8-AC8F082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DEA2CE-D72B-0B47-8199-E2E6F4637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7FC8A-8902-DC42-A247-3EBA47B51D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DC574EB-DF3E-7A4F-BA40-206FBEC6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E566C9-A314-DD46-9217-2B6AF570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7BCC01-FE83-964F-B019-2ADFCE26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22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90493-856D-1840-B69F-F1DB12CE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5C521F-45E6-6E4F-A2D0-5F9AB94E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9775B9-B970-1649-A580-FD354DEE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75C83F-540B-3D49-AFE0-FD9798D5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40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5D56BF-A5C5-EA4E-B419-8A63AFB3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BFC116-7C10-3D41-8B6E-206D422E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53B3A7-BE47-0147-BE17-7B5B0E0F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76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2D0D51-D13E-8843-A2AE-90997253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CE5D8A-22DE-4E48-A6C8-C526EF553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D8C2B8-3FC7-F84C-8CAE-742E76F06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C72D2-05D3-444A-B77A-4AF9E46E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7C6096-8767-3B49-BCEB-CA3D274C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32B68A-487E-3C42-BBFC-A1EE755B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242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2B97E-92EB-9543-BF66-6769D6FC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9259B3-CC77-6341-AF96-B2033F61F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1E252B-C6A8-0C47-803E-CA765B565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519D00-9529-6D42-AE6A-3FD35175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8666AE-E9EC-724D-8DD4-BC3C5BD2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BD7B21-E584-4A40-95D0-47D4C6FE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53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E847CC-9082-5B48-8ED3-A9C86369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21F740-44E0-B846-9306-05453CB7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5A2EF2-CBCA-4F43-9CD7-707D6DC9E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AF7E-7346-B345-BF71-8882274AC6A8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CF8F21-3138-8B4D-A53E-589354E8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F88379-B4BD-2D4D-9982-E50857810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1CE5E-1728-C84F-818D-EC279D504CE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0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2" tIns="45697" rIns="91392" bIns="45697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11"/>
            <a:ext cx="10972800" cy="4525963"/>
          </a:xfrm>
          <a:prstGeom prst="rect">
            <a:avLst/>
          </a:prstGeom>
        </p:spPr>
        <p:txBody>
          <a:bodyPr vert="horz" lIns="91392" tIns="45697" rIns="91392" bIns="45697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392" tIns="45697" rIns="91392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64"/>
            <a:fld id="{EB673C69-F851-9E46-B38E-B4ADC446DE3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6964"/>
              <a:t>21/06/2022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1" y="6356361"/>
            <a:ext cx="3860800" cy="365125"/>
          </a:xfrm>
          <a:prstGeom prst="rect">
            <a:avLst/>
          </a:prstGeom>
        </p:spPr>
        <p:txBody>
          <a:bodyPr vert="horz" lIns="91392" tIns="45697" rIns="91392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64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392" tIns="45697" rIns="91392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64"/>
            <a:fld id="{ECDB6821-B640-1D4E-BD5F-9F9282D9A6D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6964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2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4569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45696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0" indent="-285603" algn="l" defTabSz="45696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2" indent="-228481" algn="l" defTabSz="45696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0" indent="-228481" algn="l" defTabSz="45696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0" indent="-228481" algn="l" defTabSz="45696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16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0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48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1" indent="-228481" algn="l" defTabSz="4569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361F-5471-E740-A600-CF939E7B2B97}" type="datetimeFigureOut">
              <a:rPr lang="es-ES" smtClean="0"/>
              <a:t>21/06/2022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B603-E6D5-0748-BC80-AE86D4415C8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2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4571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4571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defTabSz="4571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5" indent="-228552" algn="l" defTabSz="4571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defTabSz="4571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0" indent="-228552" algn="l" defTabSz="4571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F1114856-5E40-F243-85F6-B2AB23F4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113" y="2241477"/>
            <a:ext cx="7485208" cy="19250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altLang="es-ES" sz="4400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MONKEYPOX.</a:t>
            </a:r>
            <a:br>
              <a:rPr lang="es-ES" altLang="es-ES" sz="4400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s-ES" altLang="es-ES" sz="4400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ASPECTOS EN LA PRÁCTICA CLÍNICA.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B2459ED-7102-0F41-AC6B-AD3DD1F58C0A}"/>
              </a:ext>
            </a:extLst>
          </p:cNvPr>
          <p:cNvSpPr txBox="1">
            <a:spLocks/>
          </p:cNvSpPr>
          <p:nvPr/>
        </p:nvSpPr>
        <p:spPr>
          <a:xfrm>
            <a:off x="612550" y="4912139"/>
            <a:ext cx="4502150" cy="1055688"/>
          </a:xfrm>
          <a:prstGeom prst="rect">
            <a:avLst/>
          </a:prstGeom>
        </p:spPr>
        <p:txBody>
          <a:bodyPr>
            <a:norm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s-ES" altLang="es-ES" sz="1700" b="1" spc="300" dirty="0">
                <a:solidFill>
                  <a:srgbClr val="0070C0"/>
                </a:solidFill>
                <a:cs typeface="Arial" panose="020B0604020202020204" pitchFamily="34" charset="0"/>
              </a:rPr>
              <a:t>Fernando de la Calle Prieto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s-ES" sz="1600" dirty="0">
                <a:cs typeface="Arial" panose="020B0604020202020204" pitchFamily="34" charset="0"/>
              </a:rPr>
              <a:t>fcalle.prieto@salud.madrid.org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s-ES" sz="1600" dirty="0">
                <a:cs typeface="Arial" panose="020B0604020202020204" pitchFamily="34" charset="0"/>
              </a:rPr>
              <a:t>@</a:t>
            </a:r>
            <a:r>
              <a:rPr lang="es-ES" altLang="es-ES" sz="1600" dirty="0" err="1">
                <a:cs typeface="Arial" panose="020B0604020202020204" pitchFamily="34" charset="0"/>
              </a:rPr>
              <a:t>Fre_CP</a:t>
            </a:r>
            <a:endParaRPr lang="es-ES" altLang="es-E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s-ES" altLang="es-ES" sz="27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34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13BA412D-5F9D-1943-9C8B-ACFFCCA2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5" y="5456312"/>
            <a:ext cx="223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10">
            <a:extLst>
              <a:ext uri="{FF2B5EF4-FFF2-40B4-BE49-F238E27FC236}">
                <a16:creationId xmlns:a16="http://schemas.microsoft.com/office/drawing/2014/main" id="{7386F970-5959-A846-9BCA-437BECE4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2" y="5196867"/>
            <a:ext cx="285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12">
            <a:extLst>
              <a:ext uri="{FF2B5EF4-FFF2-40B4-BE49-F238E27FC236}">
                <a16:creationId xmlns:a16="http://schemas.microsoft.com/office/drawing/2014/main" id="{5C28936D-41A1-FA45-8349-074770C1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550" y="4991365"/>
            <a:ext cx="2881168" cy="17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974D7A4C-7D5A-1F46-9D6C-8EE856B47F53}"/>
              </a:ext>
            </a:extLst>
          </p:cNvPr>
          <p:cNvSpPr txBox="1">
            <a:spLocks/>
          </p:cNvSpPr>
          <p:nvPr/>
        </p:nvSpPr>
        <p:spPr>
          <a:xfrm>
            <a:off x="4826226" y="5787797"/>
            <a:ext cx="4502149" cy="105568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s-ES" altLang="es-ES" sz="1900" b="1" spc="300" dirty="0">
                <a:cs typeface="Arial" panose="020B0604020202020204" pitchFamily="34" charset="0"/>
              </a:rPr>
              <a:t>Unidad de Patología Importada y Salud Internacional.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s-ES" altLang="es-ES" sz="1900" b="1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s-ES" altLang="es-ES" sz="1600" b="1" i="1" dirty="0">
                <a:solidFill>
                  <a:srgbClr val="0070C0"/>
                </a:solidFill>
                <a:cs typeface="Arial" panose="020B0604020202020204" pitchFamily="34" charset="0"/>
              </a:rPr>
              <a:t>Centro de Referencia Nacional para Patología Tropical Importada Adultos y Pediatría.</a:t>
            </a:r>
            <a:endParaRPr lang="es-ES" altLang="es-ES" sz="16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" name="Imagen 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0BAD213E-1F40-A8CD-2DF1-2E63DBD93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622" y="35114"/>
            <a:ext cx="5272006" cy="26563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chemeClr val="accent5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chemeClr val="accent5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chemeClr val="accent5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chemeClr val="accent5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5873B5D5-456B-B8CA-EC71-6A54450DA92D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pic>
        <p:nvPicPr>
          <p:cNvPr id="15" name="Imagen 1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BD4DCE3A-77D7-CC34-16D3-E4270A67EA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3F9D08E2-63A0-ED88-C8F2-BE812612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800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1CA47A-5BA9-8378-D288-61EE36A8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05" y="2938976"/>
            <a:ext cx="11052590" cy="1689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5CA474-D0CF-4030-AF44-962281008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737467"/>
            <a:ext cx="4806062" cy="1881953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2087EBE-FD6D-1754-DC62-FB5D8124F9CF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5" name="7 Marcador de contenido">
            <a:extLst>
              <a:ext uri="{FF2B5EF4-FFF2-40B4-BE49-F238E27FC236}">
                <a16:creationId xmlns:a16="http://schemas.microsoft.com/office/drawing/2014/main" id="{E5F2D5B5-D9C9-B8FE-C434-73AF2F572A81}"/>
              </a:ext>
            </a:extLst>
          </p:cNvPr>
          <p:cNvSpPr txBox="1">
            <a:spLocks/>
          </p:cNvSpPr>
          <p:nvPr/>
        </p:nvSpPr>
        <p:spPr>
          <a:xfrm>
            <a:off x="5148962" y="883022"/>
            <a:ext cx="6736976" cy="1946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20000"/>
              </a:lnSpc>
              <a:spcBef>
                <a:spcPts val="1368"/>
              </a:spcBef>
            </a:pPr>
            <a:r>
              <a:rPr lang="es-ES" sz="2400" dirty="0">
                <a:latin typeface="Helvetica"/>
                <a:cs typeface="Helvetica"/>
              </a:rPr>
              <a:t>Periodo de incubación: de 6 </a:t>
            </a:r>
            <a:r>
              <a:rPr lang="es-ES" sz="2400" dirty="0" err="1">
                <a:latin typeface="Helvetica"/>
                <a:cs typeface="Helvetica"/>
              </a:rPr>
              <a:t>aprox</a:t>
            </a:r>
            <a:r>
              <a:rPr lang="es-ES" sz="2400" dirty="0">
                <a:latin typeface="Helvetica"/>
                <a:cs typeface="Helvetica"/>
              </a:rPr>
              <a:t> 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[5 y 21 días]</a:t>
            </a:r>
            <a:r>
              <a:rPr lang="es-ES" sz="2400" dirty="0">
                <a:latin typeface="Helvetica"/>
                <a:cs typeface="Helvetica"/>
              </a:rPr>
              <a:t>.</a:t>
            </a:r>
          </a:p>
          <a:p>
            <a:pPr algn="just" fontAlgn="base">
              <a:lnSpc>
                <a:spcPct val="120000"/>
              </a:lnSpc>
              <a:spcBef>
                <a:spcPts val="1368"/>
              </a:spcBef>
            </a:pPr>
            <a:r>
              <a:rPr lang="es-ES" sz="2400" dirty="0">
                <a:latin typeface="Helvetica"/>
                <a:cs typeface="Helvetica"/>
              </a:rPr>
              <a:t>Síntomas que duran de 14 a 21 días.</a:t>
            </a:r>
          </a:p>
          <a:p>
            <a:pPr algn="just" fontAlgn="base">
              <a:lnSpc>
                <a:spcPct val="120000"/>
              </a:lnSpc>
              <a:spcBef>
                <a:spcPts val="1368"/>
              </a:spcBef>
            </a:pPr>
            <a:r>
              <a:rPr lang="es-ES" sz="2400" dirty="0">
                <a:latin typeface="Helvetica"/>
                <a:cs typeface="Helvetica"/>
              </a:rPr>
              <a:t>Evolución depende del grado de exposición al virus, el estado de salud del paciente y la gravedad de las complicaciones.</a:t>
            </a:r>
          </a:p>
        </p:txBody>
      </p:sp>
    </p:spTree>
    <p:extLst>
      <p:ext uri="{BB962C8B-B14F-4D97-AF65-F5344CB8AC3E}">
        <p14:creationId xmlns:p14="http://schemas.microsoft.com/office/powerpoint/2010/main" val="125013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4666" y="714915"/>
            <a:ext cx="7206226" cy="5148167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Dos fases:</a:t>
            </a:r>
          </a:p>
          <a:p>
            <a:pPr lvl="1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Invasión (entre los días 0 y 5)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Fiebre, cefalea, linfadenopatía, dolor lumbar, mialgias y astenia intensa. </a:t>
            </a:r>
          </a:p>
          <a:p>
            <a:pPr lvl="1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Erupción cutánea 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Entre 1 y 3 días después del inicio de la fiebre.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Afecta primero al rostro y luego se extiende al resto del cuerpo.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Afecta las palmas y plantas.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057439" y="5215319"/>
            <a:ext cx="1907177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21" tIns="45711" rIns="91421" bIns="45711">
            <a:spAutoFit/>
          </a:bodyPr>
          <a:lstStyle/>
          <a:p>
            <a:pPr marL="457106" lvl="1" defTabSz="457106"/>
            <a:r>
              <a:rPr lang="es-ES" sz="2000" b="1" dirty="0">
                <a:solidFill>
                  <a:srgbClr val="BFBFBF"/>
                </a:solidFill>
                <a:latin typeface="Helvetica"/>
                <a:cs typeface="Helvetica"/>
              </a:rPr>
              <a:t>Mácula </a:t>
            </a:r>
          </a:p>
          <a:p>
            <a:pPr marL="457106" lvl="1" defTabSz="457106"/>
            <a:r>
              <a:rPr lang="es-ES" sz="2000" b="1" dirty="0">
                <a:solidFill>
                  <a:srgbClr val="BFBFBF"/>
                </a:solidFill>
                <a:latin typeface="Helvetica"/>
                <a:cs typeface="Helvetica"/>
              </a:rPr>
              <a:t>Pápula </a:t>
            </a:r>
          </a:p>
          <a:p>
            <a:pPr marL="457106" lvl="1" defTabSz="457106"/>
            <a:r>
              <a:rPr lang="es-ES" sz="2000" b="1" dirty="0">
                <a:solidFill>
                  <a:srgbClr val="BFBFBF"/>
                </a:solidFill>
                <a:latin typeface="Helvetica"/>
                <a:cs typeface="Helvetica"/>
              </a:rPr>
              <a:t>Vesícula </a:t>
            </a:r>
          </a:p>
          <a:p>
            <a:pPr marL="457106" lvl="1" defTabSz="457106"/>
            <a:r>
              <a:rPr lang="es-ES" sz="2000" b="1" dirty="0">
                <a:solidFill>
                  <a:srgbClr val="BFBFBF"/>
                </a:solidFill>
                <a:latin typeface="Helvetica"/>
                <a:cs typeface="Helvetica"/>
              </a:rPr>
              <a:t>Pústula. </a:t>
            </a:r>
          </a:p>
        </p:txBody>
      </p:sp>
      <p:pic>
        <p:nvPicPr>
          <p:cNvPr id="6" name="4 Imagen" descr="CUEL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8137" y="2546778"/>
            <a:ext cx="3048423" cy="3651018"/>
          </a:xfrm>
          <a:prstGeom prst="rect">
            <a:avLst/>
          </a:prstGeom>
        </p:spPr>
      </p:pic>
      <p:pic>
        <p:nvPicPr>
          <p:cNvPr id="7" name="6 Imagen" descr="human monkeypox reci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81" y="5638510"/>
            <a:ext cx="3701065" cy="1137940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70A798C3-96C0-6BEE-A93A-21A3AFBDE2C3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63523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4666" y="714915"/>
            <a:ext cx="7206226" cy="5148167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rgbClr val="BFBFBF"/>
                </a:solidFill>
                <a:latin typeface="Helvetica"/>
                <a:cs typeface="Helvetica"/>
              </a:rPr>
              <a:t>Dos fases:</a:t>
            </a:r>
          </a:p>
          <a:p>
            <a:pPr lvl="1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rgbClr val="BFBFBF"/>
                </a:solidFill>
                <a:latin typeface="Helvetica"/>
                <a:cs typeface="Helvetica"/>
              </a:rPr>
              <a:t>Invasión (entre los días 0 y 5)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rgbClr val="BFBFBF"/>
                </a:solidFill>
                <a:latin typeface="Helvetica"/>
                <a:cs typeface="Helvetica"/>
              </a:rPr>
              <a:t>Fiebre, cefalea, linfadenopatía, dolor lumbar, mialgias y astenia intensa. </a:t>
            </a:r>
          </a:p>
          <a:p>
            <a:pPr lvl="1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Erupción cutánea 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Entre 1 y 3 días después del inicio de la fiebre.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Afecta primero al rostro y luego se extiende al resto del cuerpo.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Afecta las palmas y plantas.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057439" y="5215319"/>
            <a:ext cx="1907177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21" tIns="45711" rIns="91421" bIns="45711">
            <a:spAutoFit/>
          </a:bodyPr>
          <a:lstStyle/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Mácula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Pápula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Vesícula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Pústula. </a:t>
            </a:r>
          </a:p>
        </p:txBody>
      </p:sp>
      <p:pic>
        <p:nvPicPr>
          <p:cNvPr id="7" name="6 Imagen" descr="human monkeypox reci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2866" y="5720060"/>
            <a:ext cx="3701065" cy="11379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FBDE93-7F27-E247-B9BD-FC1A2815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45" y="714915"/>
            <a:ext cx="5892800" cy="5854700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23A0770A-321C-1DB1-0064-5C170AB1B13D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36821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4C03CD-7F5B-E510-9380-0BE58B78B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1126671" y="765406"/>
            <a:ext cx="9938657" cy="55894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8BE1D4-2442-B0E6-20FB-F1AE5B566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913" y="48986"/>
            <a:ext cx="2705100" cy="1346200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AAFDCD26-26BF-041F-92E3-75FFE1B9BF59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182332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2449FF-8A8E-66CD-347D-F5EFC9ED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96" y="1025227"/>
            <a:ext cx="8370207" cy="57020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94A6B7-6383-63CD-B90E-C6F601C71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033" y="634703"/>
            <a:ext cx="4914900" cy="762000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7767CFE-46BC-8407-B77B-BC5F9726CBE9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48663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4CFE58-2346-2046-DC63-D31FE0C7B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218" y="742188"/>
            <a:ext cx="5375563" cy="5992757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CEDF01-2A02-94FD-EEE6-FEABDEFE59E5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76C6291-D6AC-3520-EA47-2985A2E61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4245"/>
            <a:ext cx="3429000" cy="17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CEDF01-2A02-94FD-EEE6-FEABDEFE59E5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pic>
        <p:nvPicPr>
          <p:cNvPr id="14" name="Imagen 13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2510A8A4-FE4F-3185-DFBE-97B97EF94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1" b="22876"/>
          <a:stretch/>
        </p:blipFill>
        <p:spPr>
          <a:xfrm>
            <a:off x="4178829" y="1232646"/>
            <a:ext cx="3854196" cy="4392705"/>
          </a:xfrm>
          <a:prstGeom prst="rect">
            <a:avLst/>
          </a:prstGeom>
        </p:spPr>
      </p:pic>
      <p:pic>
        <p:nvPicPr>
          <p:cNvPr id="16" name="Imagen 15" descr="Imagen que contiene vistiendo, hombre, par, acostado&#10;&#10;Descripción generada automáticamente">
            <a:extLst>
              <a:ext uri="{FF2B5EF4-FFF2-40B4-BE49-F238E27FC236}">
                <a16:creationId xmlns:a16="http://schemas.microsoft.com/office/drawing/2014/main" id="{853E9EFC-CA0E-EB49-49A8-109B08FD8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5" b="33072"/>
          <a:stretch/>
        </p:blipFill>
        <p:spPr>
          <a:xfrm>
            <a:off x="148921" y="1451386"/>
            <a:ext cx="3854196" cy="3955227"/>
          </a:xfrm>
          <a:prstGeom prst="rect">
            <a:avLst/>
          </a:prstGeom>
        </p:spPr>
      </p:pic>
      <p:pic>
        <p:nvPicPr>
          <p:cNvPr id="18" name="Imagen 17" descr="Persona con cuchillo en la mano&#10;&#10;Descripción generada automáticamente con confianza baja">
            <a:extLst>
              <a:ext uri="{FF2B5EF4-FFF2-40B4-BE49-F238E27FC236}">
                <a16:creationId xmlns:a16="http://schemas.microsoft.com/office/drawing/2014/main" id="{BECF28D6-377B-D3F0-A2AE-463A736545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82" b="31853"/>
          <a:stretch/>
        </p:blipFill>
        <p:spPr>
          <a:xfrm>
            <a:off x="8188883" y="1653986"/>
            <a:ext cx="3854196" cy="3550023"/>
          </a:xfrm>
          <a:prstGeom prst="rect">
            <a:avLst/>
          </a:prstGeom>
        </p:spPr>
      </p:pic>
      <p:pic>
        <p:nvPicPr>
          <p:cNvPr id="21" name="Imagen 20" descr="LOGO-CSUR-Tropicales OK.png">
            <a:extLst>
              <a:ext uri="{FF2B5EF4-FFF2-40B4-BE49-F238E27FC236}">
                <a16:creationId xmlns:a16="http://schemas.microsoft.com/office/drawing/2014/main" id="{5865794B-D488-7361-2900-3C14240B81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CEDF01-2A02-94FD-EEE6-FEABDEFE59E5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pic>
        <p:nvPicPr>
          <p:cNvPr id="6" name="Imagen 5" descr="Imagen que contiene hombre, persona, interior, café&#10;&#10;Descripción generada automáticamente">
            <a:extLst>
              <a:ext uri="{FF2B5EF4-FFF2-40B4-BE49-F238E27FC236}">
                <a16:creationId xmlns:a16="http://schemas.microsoft.com/office/drawing/2014/main" id="{38FB5C07-92EC-0890-1539-E1C7409C7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38" r="16654" b="18878"/>
          <a:stretch/>
        </p:blipFill>
        <p:spPr>
          <a:xfrm>
            <a:off x="6393227" y="770964"/>
            <a:ext cx="3212297" cy="4285133"/>
          </a:xfrm>
          <a:prstGeom prst="rect">
            <a:avLst/>
          </a:prstGeom>
        </p:spPr>
      </p:pic>
      <p:pic>
        <p:nvPicPr>
          <p:cNvPr id="8" name="Imagen 7" descr="Imagen que contiene persona, interior, hombre, comida&#10;&#10;Descripción generada automáticamente">
            <a:extLst>
              <a:ext uri="{FF2B5EF4-FFF2-40B4-BE49-F238E27FC236}">
                <a16:creationId xmlns:a16="http://schemas.microsoft.com/office/drawing/2014/main" id="{00B6DBA1-0507-EE45-B984-82C9D4DDF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6" b="23661"/>
          <a:stretch/>
        </p:blipFill>
        <p:spPr>
          <a:xfrm>
            <a:off x="3093138" y="2572868"/>
            <a:ext cx="3854196" cy="4285132"/>
          </a:xfrm>
          <a:prstGeom prst="rect">
            <a:avLst/>
          </a:prstGeom>
        </p:spPr>
      </p:pic>
      <p:pic>
        <p:nvPicPr>
          <p:cNvPr id="10" name="Imagen 9" descr="Imagen que contiene persona, ropa, hombre, vistiendo&#10;&#10;Descripción generada automáticamente">
            <a:extLst>
              <a:ext uri="{FF2B5EF4-FFF2-40B4-BE49-F238E27FC236}">
                <a16:creationId xmlns:a16="http://schemas.microsoft.com/office/drawing/2014/main" id="{6285FB88-5F10-65B2-86A1-C03C6ADDB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8" t="17086" b="37163"/>
          <a:stretch/>
        </p:blipFill>
        <p:spPr>
          <a:xfrm>
            <a:off x="129067" y="950257"/>
            <a:ext cx="3554036" cy="3137647"/>
          </a:xfrm>
          <a:prstGeom prst="rect">
            <a:avLst/>
          </a:prstGeom>
        </p:spPr>
      </p:pic>
      <p:pic>
        <p:nvPicPr>
          <p:cNvPr id="20" name="Imagen 19" descr="Imagen que contiene interior, ropa, hombre, gato&#10;&#10;Descripción generada automáticamente">
            <a:extLst>
              <a:ext uri="{FF2B5EF4-FFF2-40B4-BE49-F238E27FC236}">
                <a16:creationId xmlns:a16="http://schemas.microsoft.com/office/drawing/2014/main" id="{6B8E9285-BF00-D30E-2A08-3806205D6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54" t="13856" r="20004" b="16732"/>
          <a:stretch/>
        </p:blipFill>
        <p:spPr>
          <a:xfrm>
            <a:off x="9657458" y="112059"/>
            <a:ext cx="2441333" cy="4760263"/>
          </a:xfrm>
          <a:prstGeom prst="rect">
            <a:avLst/>
          </a:prstGeom>
        </p:spPr>
      </p:pic>
      <p:pic>
        <p:nvPicPr>
          <p:cNvPr id="11" name="Imagen 10" descr="LOGO-CSUR-Tropicales OK.png">
            <a:extLst>
              <a:ext uri="{FF2B5EF4-FFF2-40B4-BE49-F238E27FC236}">
                <a16:creationId xmlns:a16="http://schemas.microsoft.com/office/drawing/2014/main" id="{5D33AADD-0F7A-5EB4-46F9-31CF3AA3FD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11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6704" y="728872"/>
            <a:ext cx="6279207" cy="4486448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rgbClr val="BFBFBF"/>
                </a:solidFill>
                <a:latin typeface="Helvetica"/>
                <a:cs typeface="Helvetica"/>
              </a:rPr>
              <a:t>Dos fases:</a:t>
            </a:r>
          </a:p>
          <a:p>
            <a:pPr lvl="1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rgbClr val="BFBFBF"/>
                </a:solidFill>
                <a:latin typeface="Helvetica"/>
                <a:cs typeface="Helvetica"/>
              </a:rPr>
              <a:t>Invasión (entre los días 0 y 5)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solidFill>
                  <a:srgbClr val="BFBFBF"/>
                </a:solidFill>
                <a:latin typeface="Helvetica"/>
                <a:cs typeface="Helvetica"/>
              </a:rPr>
              <a:t>Fiebre, cefalea, linfadenopatía, dolor lumbar, mialgias y astenia intensa. </a:t>
            </a:r>
          </a:p>
          <a:p>
            <a:pPr lvl="1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Erupción cutánea 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Entre 1 y 3 días después del inicio de la fiebre.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Afecta primero al rostro y luego se extiende al resto del cuerpo.</a:t>
            </a:r>
          </a:p>
          <a:p>
            <a:pPr lvl="2" fontAlgn="base">
              <a:lnSpc>
                <a:spcPct val="120000"/>
              </a:lnSpc>
              <a:spcBef>
                <a:spcPts val="1320"/>
              </a:spcBef>
            </a:pPr>
            <a:r>
              <a:rPr lang="es-ES" dirty="0">
                <a:latin typeface="Helvetica"/>
                <a:cs typeface="Helvetica"/>
              </a:rPr>
              <a:t>Afecta las palmas y plantas.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852718" y="5270238"/>
            <a:ext cx="1907177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21" tIns="45711" rIns="91421" bIns="45711">
            <a:spAutoFit/>
          </a:bodyPr>
          <a:lstStyle/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Mácula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Pápula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Vesícula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Pústula. </a:t>
            </a:r>
          </a:p>
        </p:txBody>
      </p:sp>
      <p:pic>
        <p:nvPicPr>
          <p:cNvPr id="7" name="6 Imagen" descr="human monkeypox reci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2866" y="5720060"/>
            <a:ext cx="3701065" cy="11379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FBDE93-7F27-E247-B9BD-FC1A2815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7" y="810743"/>
            <a:ext cx="5892800" cy="5854700"/>
          </a:xfrm>
          <a:prstGeom prst="rect">
            <a:avLst/>
          </a:prstGeom>
        </p:spPr>
      </p:pic>
      <p:sp>
        <p:nvSpPr>
          <p:cNvPr id="5" name="Dodecágono 4">
            <a:extLst>
              <a:ext uri="{FF2B5EF4-FFF2-40B4-BE49-F238E27FC236}">
                <a16:creationId xmlns:a16="http://schemas.microsoft.com/office/drawing/2014/main" id="{3EC52E62-516F-B84F-9B4B-BEE1A5156E19}"/>
              </a:ext>
            </a:extLst>
          </p:cNvPr>
          <p:cNvSpPr/>
          <p:nvPr/>
        </p:nvSpPr>
        <p:spPr>
          <a:xfrm rot="20743993">
            <a:off x="2961293" y="1206889"/>
            <a:ext cx="4142422" cy="2101483"/>
          </a:xfrm>
          <a:custGeom>
            <a:avLst/>
            <a:gdLst>
              <a:gd name="connsiteX0" fmla="*/ 0 w 4142422"/>
              <a:gd name="connsiteY0" fmla="*/ 769182 h 2101483"/>
              <a:gd name="connsiteX1" fmla="*/ 283054 w 4142422"/>
              <a:gd name="connsiteY1" fmla="*/ 520495 h 2101483"/>
              <a:gd name="connsiteX2" fmla="*/ 555008 w 4142422"/>
              <a:gd name="connsiteY2" fmla="*/ 281560 h 2101483"/>
              <a:gd name="connsiteX3" fmla="*/ 1006770 w 4142422"/>
              <a:gd name="connsiteY3" fmla="*/ 149227 h 2101483"/>
              <a:gd name="connsiteX4" fmla="*/ 1516203 w 4142422"/>
              <a:gd name="connsiteY4" fmla="*/ 0 h 2101483"/>
              <a:gd name="connsiteX5" fmla="*/ 2060111 w 4142422"/>
              <a:gd name="connsiteY5" fmla="*/ 0 h 2101483"/>
              <a:gd name="connsiteX6" fmla="*/ 2626219 w 4142422"/>
              <a:gd name="connsiteY6" fmla="*/ 0 h 2101483"/>
              <a:gd name="connsiteX7" fmla="*/ 3116428 w 4142422"/>
              <a:gd name="connsiteY7" fmla="*/ 143596 h 2101483"/>
              <a:gd name="connsiteX8" fmla="*/ 3587414 w 4142422"/>
              <a:gd name="connsiteY8" fmla="*/ 281560 h 2101483"/>
              <a:gd name="connsiteX9" fmla="*/ 3848268 w 4142422"/>
              <a:gd name="connsiteY9" fmla="*/ 510742 h 2101483"/>
              <a:gd name="connsiteX10" fmla="*/ 4142422 w 4142422"/>
              <a:gd name="connsiteY10" fmla="*/ 769182 h 2101483"/>
              <a:gd name="connsiteX11" fmla="*/ 4142422 w 4142422"/>
              <a:gd name="connsiteY11" fmla="*/ 1332301 h 2101483"/>
              <a:gd name="connsiteX12" fmla="*/ 3853818 w 4142422"/>
              <a:gd name="connsiteY12" fmla="*/ 1585864 h 2101483"/>
              <a:gd name="connsiteX13" fmla="*/ 3587414 w 4142422"/>
              <a:gd name="connsiteY13" fmla="*/ 1819923 h 2101483"/>
              <a:gd name="connsiteX14" fmla="*/ 3106817 w 4142422"/>
              <a:gd name="connsiteY14" fmla="*/ 1960703 h 2101483"/>
              <a:gd name="connsiteX15" fmla="*/ 2626219 w 4142422"/>
              <a:gd name="connsiteY15" fmla="*/ 2101483 h 2101483"/>
              <a:gd name="connsiteX16" fmla="*/ 2082311 w 4142422"/>
              <a:gd name="connsiteY16" fmla="*/ 2101483 h 2101483"/>
              <a:gd name="connsiteX17" fmla="*/ 1516203 w 4142422"/>
              <a:gd name="connsiteY17" fmla="*/ 2101483 h 2101483"/>
              <a:gd name="connsiteX18" fmla="*/ 1064441 w 4142422"/>
              <a:gd name="connsiteY18" fmla="*/ 1969150 h 2101483"/>
              <a:gd name="connsiteX19" fmla="*/ 555008 w 4142422"/>
              <a:gd name="connsiteY19" fmla="*/ 1819923 h 2101483"/>
              <a:gd name="connsiteX20" fmla="*/ 271954 w 4142422"/>
              <a:gd name="connsiteY20" fmla="*/ 1571236 h 2101483"/>
              <a:gd name="connsiteX21" fmla="*/ 0 w 4142422"/>
              <a:gd name="connsiteY21" fmla="*/ 1332301 h 2101483"/>
              <a:gd name="connsiteX22" fmla="*/ 0 w 4142422"/>
              <a:gd name="connsiteY22" fmla="*/ 769182 h 21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42422" h="2101483" fill="none" extrusionOk="0">
                <a:moveTo>
                  <a:pt x="0" y="769182"/>
                </a:moveTo>
                <a:cubicBezTo>
                  <a:pt x="92734" y="678427"/>
                  <a:pt x="239651" y="611168"/>
                  <a:pt x="283054" y="520495"/>
                </a:cubicBezTo>
                <a:cubicBezTo>
                  <a:pt x="326457" y="429822"/>
                  <a:pt x="506521" y="361866"/>
                  <a:pt x="555008" y="281560"/>
                </a:cubicBezTo>
                <a:cubicBezTo>
                  <a:pt x="757765" y="201362"/>
                  <a:pt x="921923" y="201390"/>
                  <a:pt x="1006770" y="149227"/>
                </a:cubicBezTo>
                <a:cubicBezTo>
                  <a:pt x="1091617" y="97064"/>
                  <a:pt x="1308681" y="90374"/>
                  <a:pt x="1516203" y="0"/>
                </a:cubicBezTo>
                <a:cubicBezTo>
                  <a:pt x="1783106" y="-32447"/>
                  <a:pt x="1853816" y="26471"/>
                  <a:pt x="2060111" y="0"/>
                </a:cubicBezTo>
                <a:cubicBezTo>
                  <a:pt x="2266406" y="-26471"/>
                  <a:pt x="2361695" y="60872"/>
                  <a:pt x="2626219" y="0"/>
                </a:cubicBezTo>
                <a:cubicBezTo>
                  <a:pt x="2861719" y="64245"/>
                  <a:pt x="3015048" y="124433"/>
                  <a:pt x="3116428" y="143596"/>
                </a:cubicBezTo>
                <a:cubicBezTo>
                  <a:pt x="3217808" y="162759"/>
                  <a:pt x="3401830" y="273378"/>
                  <a:pt x="3587414" y="281560"/>
                </a:cubicBezTo>
                <a:cubicBezTo>
                  <a:pt x="3705978" y="342727"/>
                  <a:pt x="3781045" y="481354"/>
                  <a:pt x="3848268" y="510742"/>
                </a:cubicBezTo>
                <a:cubicBezTo>
                  <a:pt x="3915491" y="540131"/>
                  <a:pt x="4074079" y="719120"/>
                  <a:pt x="4142422" y="769182"/>
                </a:cubicBezTo>
                <a:cubicBezTo>
                  <a:pt x="4186206" y="1050161"/>
                  <a:pt x="4119212" y="1097797"/>
                  <a:pt x="4142422" y="1332301"/>
                </a:cubicBezTo>
                <a:cubicBezTo>
                  <a:pt x="4090545" y="1405841"/>
                  <a:pt x="3957040" y="1440159"/>
                  <a:pt x="3853818" y="1585864"/>
                </a:cubicBezTo>
                <a:cubicBezTo>
                  <a:pt x="3750596" y="1731569"/>
                  <a:pt x="3620193" y="1738204"/>
                  <a:pt x="3587414" y="1819923"/>
                </a:cubicBezTo>
                <a:cubicBezTo>
                  <a:pt x="3450443" y="1921456"/>
                  <a:pt x="3224890" y="1903450"/>
                  <a:pt x="3106817" y="1960703"/>
                </a:cubicBezTo>
                <a:cubicBezTo>
                  <a:pt x="2988744" y="2017956"/>
                  <a:pt x="2725918" y="2030101"/>
                  <a:pt x="2626219" y="2101483"/>
                </a:cubicBezTo>
                <a:cubicBezTo>
                  <a:pt x="2441809" y="2120540"/>
                  <a:pt x="2227342" y="2076657"/>
                  <a:pt x="2082311" y="2101483"/>
                </a:cubicBezTo>
                <a:cubicBezTo>
                  <a:pt x="1937280" y="2126309"/>
                  <a:pt x="1703404" y="2100089"/>
                  <a:pt x="1516203" y="2101483"/>
                </a:cubicBezTo>
                <a:cubicBezTo>
                  <a:pt x="1351307" y="2070048"/>
                  <a:pt x="1294707" y="2016614"/>
                  <a:pt x="1064441" y="1969150"/>
                </a:cubicBezTo>
                <a:cubicBezTo>
                  <a:pt x="834175" y="1921686"/>
                  <a:pt x="719707" y="1816381"/>
                  <a:pt x="555008" y="1819923"/>
                </a:cubicBezTo>
                <a:cubicBezTo>
                  <a:pt x="417320" y="1722980"/>
                  <a:pt x="412294" y="1677612"/>
                  <a:pt x="271954" y="1571236"/>
                </a:cubicBezTo>
                <a:cubicBezTo>
                  <a:pt x="131614" y="1464860"/>
                  <a:pt x="74100" y="1382078"/>
                  <a:pt x="0" y="1332301"/>
                </a:cubicBezTo>
                <a:cubicBezTo>
                  <a:pt x="-45467" y="1076091"/>
                  <a:pt x="65301" y="971156"/>
                  <a:pt x="0" y="769182"/>
                </a:cubicBezTo>
                <a:close/>
              </a:path>
              <a:path w="4142422" h="2101483" stroke="0" extrusionOk="0">
                <a:moveTo>
                  <a:pt x="0" y="769182"/>
                </a:moveTo>
                <a:cubicBezTo>
                  <a:pt x="40950" y="693415"/>
                  <a:pt x="202848" y="646769"/>
                  <a:pt x="271954" y="530247"/>
                </a:cubicBezTo>
                <a:cubicBezTo>
                  <a:pt x="341060" y="413725"/>
                  <a:pt x="461313" y="410109"/>
                  <a:pt x="555008" y="281560"/>
                </a:cubicBezTo>
                <a:cubicBezTo>
                  <a:pt x="748958" y="184552"/>
                  <a:pt x="816617" y="228223"/>
                  <a:pt x="1054829" y="135149"/>
                </a:cubicBezTo>
                <a:cubicBezTo>
                  <a:pt x="1293041" y="42075"/>
                  <a:pt x="1426033" y="37054"/>
                  <a:pt x="1516203" y="0"/>
                </a:cubicBezTo>
                <a:cubicBezTo>
                  <a:pt x="1717508" y="-7512"/>
                  <a:pt x="1805927" y="43425"/>
                  <a:pt x="2049011" y="0"/>
                </a:cubicBezTo>
                <a:cubicBezTo>
                  <a:pt x="2292095" y="-43425"/>
                  <a:pt x="2401047" y="18460"/>
                  <a:pt x="2626219" y="0"/>
                </a:cubicBezTo>
                <a:cubicBezTo>
                  <a:pt x="2786482" y="33499"/>
                  <a:pt x="2884097" y="81001"/>
                  <a:pt x="3087593" y="135149"/>
                </a:cubicBezTo>
                <a:cubicBezTo>
                  <a:pt x="3291089" y="189297"/>
                  <a:pt x="3468114" y="248554"/>
                  <a:pt x="3587414" y="281560"/>
                </a:cubicBezTo>
                <a:cubicBezTo>
                  <a:pt x="3733320" y="373293"/>
                  <a:pt x="3728956" y="447833"/>
                  <a:pt x="3876018" y="535123"/>
                </a:cubicBezTo>
                <a:cubicBezTo>
                  <a:pt x="4023080" y="622413"/>
                  <a:pt x="4071226" y="736379"/>
                  <a:pt x="4142422" y="769182"/>
                </a:cubicBezTo>
                <a:cubicBezTo>
                  <a:pt x="4175804" y="965676"/>
                  <a:pt x="4126501" y="1215455"/>
                  <a:pt x="4142422" y="1332301"/>
                </a:cubicBezTo>
                <a:cubicBezTo>
                  <a:pt x="4039688" y="1449669"/>
                  <a:pt x="3931656" y="1509722"/>
                  <a:pt x="3853818" y="1585864"/>
                </a:cubicBezTo>
                <a:cubicBezTo>
                  <a:pt x="3775980" y="1662006"/>
                  <a:pt x="3636797" y="1762269"/>
                  <a:pt x="3587414" y="1819923"/>
                </a:cubicBezTo>
                <a:cubicBezTo>
                  <a:pt x="3374254" y="1919224"/>
                  <a:pt x="3313661" y="1855421"/>
                  <a:pt x="3106817" y="1960703"/>
                </a:cubicBezTo>
                <a:cubicBezTo>
                  <a:pt x="2899973" y="2065985"/>
                  <a:pt x="2782964" y="2030866"/>
                  <a:pt x="2626219" y="2101483"/>
                </a:cubicBezTo>
                <a:cubicBezTo>
                  <a:pt x="2371931" y="2121487"/>
                  <a:pt x="2352193" y="2043288"/>
                  <a:pt x="2104511" y="2101483"/>
                </a:cubicBezTo>
                <a:cubicBezTo>
                  <a:pt x="1856829" y="2159678"/>
                  <a:pt x="1775201" y="2080160"/>
                  <a:pt x="1516203" y="2101483"/>
                </a:cubicBezTo>
                <a:cubicBezTo>
                  <a:pt x="1410601" y="2088572"/>
                  <a:pt x="1149426" y="1960646"/>
                  <a:pt x="1035606" y="1960703"/>
                </a:cubicBezTo>
                <a:cubicBezTo>
                  <a:pt x="921786" y="1960760"/>
                  <a:pt x="674940" y="1817050"/>
                  <a:pt x="555008" y="1819923"/>
                </a:cubicBezTo>
                <a:cubicBezTo>
                  <a:pt x="460599" y="1741260"/>
                  <a:pt x="419669" y="1660399"/>
                  <a:pt x="283054" y="1580988"/>
                </a:cubicBezTo>
                <a:cubicBezTo>
                  <a:pt x="146439" y="1501577"/>
                  <a:pt x="72676" y="1378170"/>
                  <a:pt x="0" y="1332301"/>
                </a:cubicBezTo>
                <a:cubicBezTo>
                  <a:pt x="-11890" y="1108843"/>
                  <a:pt x="67143" y="949858"/>
                  <a:pt x="0" y="769182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EE6A3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dodecago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altLang="es-ES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 pacientes infectados pueden ser contagiosos en este momento</a:t>
            </a:r>
            <a:endParaRPr lang="es-E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3FB42421-1C34-376C-63B6-AA22A1A48990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29220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B8F1875E-1D8A-7243-8139-EAC39AB75FFE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rgbClr val="00B0F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rgbClr val="FFC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pic>
        <p:nvPicPr>
          <p:cNvPr id="13" name="Imagen 12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09B8F005-223E-9A04-0F9C-9F8D803F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2">
            <a:extLst>
              <a:ext uri="{FF2B5EF4-FFF2-40B4-BE49-F238E27FC236}">
                <a16:creationId xmlns:a16="http://schemas.microsoft.com/office/drawing/2014/main" id="{7B194BAF-9279-5F1C-7137-DA9F1A0A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878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C95554-7054-9A45-9DB1-61082D6A5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6" y="760486"/>
            <a:ext cx="788437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Las lesiones son firmes, profundas y de 2 a 10 mm de tamaño.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ES_tradnl" alt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_tradnl" altLang="es-E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onforman </a:t>
            </a:r>
            <a:r>
              <a:rPr kumimoji="0" lang="es-ES_tradnl" altLang="es-E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vesículas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que se </a:t>
            </a:r>
            <a:r>
              <a:rPr kumimoji="0" lang="es-ES_tradnl" altLang="es-E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umbilica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se abre y se resuelve progresivamente dejando </a:t>
            </a:r>
            <a:r>
              <a:rPr kumimoji="0" lang="es-ES_tradnl" altLang="es-E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costra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los 5-7 días.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ES_tradnl" alt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_tradnl" altLang="es-E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osteriormente dejan una zona hipopigmentada que termina por </a:t>
            </a:r>
            <a:r>
              <a:rPr kumimoji="0" lang="es-ES_tradnl" altLang="es-E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hiperpigmentarse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Alopecia.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s-ES_tradnl" altLang="es-ES" sz="16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Durante 2 a 4 semanas, las lesiones evolucionan </a:t>
            </a:r>
            <a:r>
              <a:rPr kumimoji="0" lang="es-ES_tradnl" altLang="es-E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brotes </a:t>
            </a:r>
            <a:r>
              <a:rPr kumimoji="0" lang="es-ES_tradnl" alt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1 a 2 días a través de las diferentes fases.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8581DB-56AA-614D-801D-31EEBBDCD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2"/>
          <a:stretch/>
        </p:blipFill>
        <p:spPr>
          <a:xfrm>
            <a:off x="7722314" y="1756362"/>
            <a:ext cx="4469686" cy="51016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D73DD1-DBC7-5141-83E6-1339B9F9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7" t="4336"/>
          <a:stretch/>
        </p:blipFill>
        <p:spPr>
          <a:xfrm>
            <a:off x="60841" y="3529480"/>
            <a:ext cx="4791075" cy="329247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089C224-72B7-1B40-B814-C10E3C0AC3E4}"/>
              </a:ext>
            </a:extLst>
          </p:cNvPr>
          <p:cNvSpPr/>
          <p:nvPr/>
        </p:nvSpPr>
        <p:spPr>
          <a:xfrm>
            <a:off x="5432909" y="5298813"/>
            <a:ext cx="1907177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21" tIns="45711" rIns="91421" bIns="45711">
            <a:spAutoFit/>
          </a:bodyPr>
          <a:lstStyle/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Mácula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Pápula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Vesícula </a:t>
            </a:r>
          </a:p>
          <a:p>
            <a:pPr marL="457106" lvl="1" defTabSz="457106"/>
            <a:r>
              <a:rPr lang="es-ES" sz="2000" b="1" dirty="0">
                <a:solidFill>
                  <a:srgbClr val="000000"/>
                </a:solidFill>
                <a:latin typeface="Helvetica"/>
                <a:cs typeface="Helvetica"/>
              </a:rPr>
              <a:t>Pústula. </a:t>
            </a:r>
          </a:p>
        </p:txBody>
      </p:sp>
      <p:sp>
        <p:nvSpPr>
          <p:cNvPr id="8" name="Dodecágono 7">
            <a:extLst>
              <a:ext uri="{FF2B5EF4-FFF2-40B4-BE49-F238E27FC236}">
                <a16:creationId xmlns:a16="http://schemas.microsoft.com/office/drawing/2014/main" id="{1EB0AC71-FFB8-4E49-9E34-E02F9B119221}"/>
              </a:ext>
            </a:extLst>
          </p:cNvPr>
          <p:cNvSpPr/>
          <p:nvPr/>
        </p:nvSpPr>
        <p:spPr>
          <a:xfrm rot="20743993">
            <a:off x="2971820" y="3256182"/>
            <a:ext cx="4142422" cy="2101483"/>
          </a:xfrm>
          <a:custGeom>
            <a:avLst/>
            <a:gdLst>
              <a:gd name="connsiteX0" fmla="*/ 0 w 4142422"/>
              <a:gd name="connsiteY0" fmla="*/ 769182 h 2101483"/>
              <a:gd name="connsiteX1" fmla="*/ 283054 w 4142422"/>
              <a:gd name="connsiteY1" fmla="*/ 520495 h 2101483"/>
              <a:gd name="connsiteX2" fmla="*/ 555008 w 4142422"/>
              <a:gd name="connsiteY2" fmla="*/ 281560 h 2101483"/>
              <a:gd name="connsiteX3" fmla="*/ 1006770 w 4142422"/>
              <a:gd name="connsiteY3" fmla="*/ 149227 h 2101483"/>
              <a:gd name="connsiteX4" fmla="*/ 1516203 w 4142422"/>
              <a:gd name="connsiteY4" fmla="*/ 0 h 2101483"/>
              <a:gd name="connsiteX5" fmla="*/ 2060111 w 4142422"/>
              <a:gd name="connsiteY5" fmla="*/ 0 h 2101483"/>
              <a:gd name="connsiteX6" fmla="*/ 2626219 w 4142422"/>
              <a:gd name="connsiteY6" fmla="*/ 0 h 2101483"/>
              <a:gd name="connsiteX7" fmla="*/ 3116428 w 4142422"/>
              <a:gd name="connsiteY7" fmla="*/ 143596 h 2101483"/>
              <a:gd name="connsiteX8" fmla="*/ 3587414 w 4142422"/>
              <a:gd name="connsiteY8" fmla="*/ 281560 h 2101483"/>
              <a:gd name="connsiteX9" fmla="*/ 3848268 w 4142422"/>
              <a:gd name="connsiteY9" fmla="*/ 510742 h 2101483"/>
              <a:gd name="connsiteX10" fmla="*/ 4142422 w 4142422"/>
              <a:gd name="connsiteY10" fmla="*/ 769182 h 2101483"/>
              <a:gd name="connsiteX11" fmla="*/ 4142422 w 4142422"/>
              <a:gd name="connsiteY11" fmla="*/ 1332301 h 2101483"/>
              <a:gd name="connsiteX12" fmla="*/ 3853818 w 4142422"/>
              <a:gd name="connsiteY12" fmla="*/ 1585864 h 2101483"/>
              <a:gd name="connsiteX13" fmla="*/ 3587414 w 4142422"/>
              <a:gd name="connsiteY13" fmla="*/ 1819923 h 2101483"/>
              <a:gd name="connsiteX14" fmla="*/ 3106817 w 4142422"/>
              <a:gd name="connsiteY14" fmla="*/ 1960703 h 2101483"/>
              <a:gd name="connsiteX15" fmla="*/ 2626219 w 4142422"/>
              <a:gd name="connsiteY15" fmla="*/ 2101483 h 2101483"/>
              <a:gd name="connsiteX16" fmla="*/ 2082311 w 4142422"/>
              <a:gd name="connsiteY16" fmla="*/ 2101483 h 2101483"/>
              <a:gd name="connsiteX17" fmla="*/ 1516203 w 4142422"/>
              <a:gd name="connsiteY17" fmla="*/ 2101483 h 2101483"/>
              <a:gd name="connsiteX18" fmla="*/ 1064441 w 4142422"/>
              <a:gd name="connsiteY18" fmla="*/ 1969150 h 2101483"/>
              <a:gd name="connsiteX19" fmla="*/ 555008 w 4142422"/>
              <a:gd name="connsiteY19" fmla="*/ 1819923 h 2101483"/>
              <a:gd name="connsiteX20" fmla="*/ 271954 w 4142422"/>
              <a:gd name="connsiteY20" fmla="*/ 1571236 h 2101483"/>
              <a:gd name="connsiteX21" fmla="*/ 0 w 4142422"/>
              <a:gd name="connsiteY21" fmla="*/ 1332301 h 2101483"/>
              <a:gd name="connsiteX22" fmla="*/ 0 w 4142422"/>
              <a:gd name="connsiteY22" fmla="*/ 769182 h 21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42422" h="2101483" fill="none" extrusionOk="0">
                <a:moveTo>
                  <a:pt x="0" y="769182"/>
                </a:moveTo>
                <a:cubicBezTo>
                  <a:pt x="92734" y="678427"/>
                  <a:pt x="239651" y="611168"/>
                  <a:pt x="283054" y="520495"/>
                </a:cubicBezTo>
                <a:cubicBezTo>
                  <a:pt x="326457" y="429822"/>
                  <a:pt x="506521" y="361866"/>
                  <a:pt x="555008" y="281560"/>
                </a:cubicBezTo>
                <a:cubicBezTo>
                  <a:pt x="757765" y="201362"/>
                  <a:pt x="921923" y="201390"/>
                  <a:pt x="1006770" y="149227"/>
                </a:cubicBezTo>
                <a:cubicBezTo>
                  <a:pt x="1091617" y="97064"/>
                  <a:pt x="1308681" y="90374"/>
                  <a:pt x="1516203" y="0"/>
                </a:cubicBezTo>
                <a:cubicBezTo>
                  <a:pt x="1783106" y="-32447"/>
                  <a:pt x="1853816" y="26471"/>
                  <a:pt x="2060111" y="0"/>
                </a:cubicBezTo>
                <a:cubicBezTo>
                  <a:pt x="2266406" y="-26471"/>
                  <a:pt x="2361695" y="60872"/>
                  <a:pt x="2626219" y="0"/>
                </a:cubicBezTo>
                <a:cubicBezTo>
                  <a:pt x="2861719" y="64245"/>
                  <a:pt x="3015048" y="124433"/>
                  <a:pt x="3116428" y="143596"/>
                </a:cubicBezTo>
                <a:cubicBezTo>
                  <a:pt x="3217808" y="162759"/>
                  <a:pt x="3401830" y="273378"/>
                  <a:pt x="3587414" y="281560"/>
                </a:cubicBezTo>
                <a:cubicBezTo>
                  <a:pt x="3705978" y="342727"/>
                  <a:pt x="3781045" y="481354"/>
                  <a:pt x="3848268" y="510742"/>
                </a:cubicBezTo>
                <a:cubicBezTo>
                  <a:pt x="3915491" y="540131"/>
                  <a:pt x="4074079" y="719120"/>
                  <a:pt x="4142422" y="769182"/>
                </a:cubicBezTo>
                <a:cubicBezTo>
                  <a:pt x="4186206" y="1050161"/>
                  <a:pt x="4119212" y="1097797"/>
                  <a:pt x="4142422" y="1332301"/>
                </a:cubicBezTo>
                <a:cubicBezTo>
                  <a:pt x="4090545" y="1405841"/>
                  <a:pt x="3957040" y="1440159"/>
                  <a:pt x="3853818" y="1585864"/>
                </a:cubicBezTo>
                <a:cubicBezTo>
                  <a:pt x="3750596" y="1731569"/>
                  <a:pt x="3620193" y="1738204"/>
                  <a:pt x="3587414" y="1819923"/>
                </a:cubicBezTo>
                <a:cubicBezTo>
                  <a:pt x="3450443" y="1921456"/>
                  <a:pt x="3224890" y="1903450"/>
                  <a:pt x="3106817" y="1960703"/>
                </a:cubicBezTo>
                <a:cubicBezTo>
                  <a:pt x="2988744" y="2017956"/>
                  <a:pt x="2725918" y="2030101"/>
                  <a:pt x="2626219" y="2101483"/>
                </a:cubicBezTo>
                <a:cubicBezTo>
                  <a:pt x="2441809" y="2120540"/>
                  <a:pt x="2227342" y="2076657"/>
                  <a:pt x="2082311" y="2101483"/>
                </a:cubicBezTo>
                <a:cubicBezTo>
                  <a:pt x="1937280" y="2126309"/>
                  <a:pt x="1703404" y="2100089"/>
                  <a:pt x="1516203" y="2101483"/>
                </a:cubicBezTo>
                <a:cubicBezTo>
                  <a:pt x="1351307" y="2070048"/>
                  <a:pt x="1294707" y="2016614"/>
                  <a:pt x="1064441" y="1969150"/>
                </a:cubicBezTo>
                <a:cubicBezTo>
                  <a:pt x="834175" y="1921686"/>
                  <a:pt x="719707" y="1816381"/>
                  <a:pt x="555008" y="1819923"/>
                </a:cubicBezTo>
                <a:cubicBezTo>
                  <a:pt x="417320" y="1722980"/>
                  <a:pt x="412294" y="1677612"/>
                  <a:pt x="271954" y="1571236"/>
                </a:cubicBezTo>
                <a:cubicBezTo>
                  <a:pt x="131614" y="1464860"/>
                  <a:pt x="74100" y="1382078"/>
                  <a:pt x="0" y="1332301"/>
                </a:cubicBezTo>
                <a:cubicBezTo>
                  <a:pt x="-45467" y="1076091"/>
                  <a:pt x="65301" y="971156"/>
                  <a:pt x="0" y="769182"/>
                </a:cubicBezTo>
                <a:close/>
              </a:path>
              <a:path w="4142422" h="2101483" stroke="0" extrusionOk="0">
                <a:moveTo>
                  <a:pt x="0" y="769182"/>
                </a:moveTo>
                <a:cubicBezTo>
                  <a:pt x="40950" y="693415"/>
                  <a:pt x="202848" y="646769"/>
                  <a:pt x="271954" y="530247"/>
                </a:cubicBezTo>
                <a:cubicBezTo>
                  <a:pt x="341060" y="413725"/>
                  <a:pt x="461313" y="410109"/>
                  <a:pt x="555008" y="281560"/>
                </a:cubicBezTo>
                <a:cubicBezTo>
                  <a:pt x="748958" y="184552"/>
                  <a:pt x="816617" y="228223"/>
                  <a:pt x="1054829" y="135149"/>
                </a:cubicBezTo>
                <a:cubicBezTo>
                  <a:pt x="1293041" y="42075"/>
                  <a:pt x="1426033" y="37054"/>
                  <a:pt x="1516203" y="0"/>
                </a:cubicBezTo>
                <a:cubicBezTo>
                  <a:pt x="1717508" y="-7512"/>
                  <a:pt x="1805927" y="43425"/>
                  <a:pt x="2049011" y="0"/>
                </a:cubicBezTo>
                <a:cubicBezTo>
                  <a:pt x="2292095" y="-43425"/>
                  <a:pt x="2401047" y="18460"/>
                  <a:pt x="2626219" y="0"/>
                </a:cubicBezTo>
                <a:cubicBezTo>
                  <a:pt x="2786482" y="33499"/>
                  <a:pt x="2884097" y="81001"/>
                  <a:pt x="3087593" y="135149"/>
                </a:cubicBezTo>
                <a:cubicBezTo>
                  <a:pt x="3291089" y="189297"/>
                  <a:pt x="3468114" y="248554"/>
                  <a:pt x="3587414" y="281560"/>
                </a:cubicBezTo>
                <a:cubicBezTo>
                  <a:pt x="3733320" y="373293"/>
                  <a:pt x="3728956" y="447833"/>
                  <a:pt x="3876018" y="535123"/>
                </a:cubicBezTo>
                <a:cubicBezTo>
                  <a:pt x="4023080" y="622413"/>
                  <a:pt x="4071226" y="736379"/>
                  <a:pt x="4142422" y="769182"/>
                </a:cubicBezTo>
                <a:cubicBezTo>
                  <a:pt x="4175804" y="965676"/>
                  <a:pt x="4126501" y="1215455"/>
                  <a:pt x="4142422" y="1332301"/>
                </a:cubicBezTo>
                <a:cubicBezTo>
                  <a:pt x="4039688" y="1449669"/>
                  <a:pt x="3931656" y="1509722"/>
                  <a:pt x="3853818" y="1585864"/>
                </a:cubicBezTo>
                <a:cubicBezTo>
                  <a:pt x="3775980" y="1662006"/>
                  <a:pt x="3636797" y="1762269"/>
                  <a:pt x="3587414" y="1819923"/>
                </a:cubicBezTo>
                <a:cubicBezTo>
                  <a:pt x="3374254" y="1919224"/>
                  <a:pt x="3313661" y="1855421"/>
                  <a:pt x="3106817" y="1960703"/>
                </a:cubicBezTo>
                <a:cubicBezTo>
                  <a:pt x="2899973" y="2065985"/>
                  <a:pt x="2782964" y="2030866"/>
                  <a:pt x="2626219" y="2101483"/>
                </a:cubicBezTo>
                <a:cubicBezTo>
                  <a:pt x="2371931" y="2121487"/>
                  <a:pt x="2352193" y="2043288"/>
                  <a:pt x="2104511" y="2101483"/>
                </a:cubicBezTo>
                <a:cubicBezTo>
                  <a:pt x="1856829" y="2159678"/>
                  <a:pt x="1775201" y="2080160"/>
                  <a:pt x="1516203" y="2101483"/>
                </a:cubicBezTo>
                <a:cubicBezTo>
                  <a:pt x="1410601" y="2088572"/>
                  <a:pt x="1149426" y="1960646"/>
                  <a:pt x="1035606" y="1960703"/>
                </a:cubicBezTo>
                <a:cubicBezTo>
                  <a:pt x="921786" y="1960760"/>
                  <a:pt x="674940" y="1817050"/>
                  <a:pt x="555008" y="1819923"/>
                </a:cubicBezTo>
                <a:cubicBezTo>
                  <a:pt x="460599" y="1741260"/>
                  <a:pt x="419669" y="1660399"/>
                  <a:pt x="283054" y="1580988"/>
                </a:cubicBezTo>
                <a:cubicBezTo>
                  <a:pt x="146439" y="1501577"/>
                  <a:pt x="72676" y="1378170"/>
                  <a:pt x="0" y="1332301"/>
                </a:cubicBezTo>
                <a:cubicBezTo>
                  <a:pt x="-11890" y="1108843"/>
                  <a:pt x="67143" y="949858"/>
                  <a:pt x="0" y="769182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EE6A3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dodecagon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altLang="es-ES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 pacientes ya no se consideran infecciosos después de la caída de todas las costras </a:t>
            </a:r>
            <a:endParaRPr lang="es-E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04EDEB99-8D7E-D11C-BAB8-680CD6DC0E98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9238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71D3FF4-04DF-63CA-9AB8-1A7F936C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38"/>
          <a:stretch/>
        </p:blipFill>
        <p:spPr>
          <a:xfrm>
            <a:off x="200907" y="1788884"/>
            <a:ext cx="3600000" cy="32802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255968C-6392-A505-EE3C-6F4339B4C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479" y="865161"/>
            <a:ext cx="3600000" cy="51276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1EED87-88A9-2CFC-6A47-1D5470068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21" y="5611837"/>
            <a:ext cx="4914900" cy="762000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BED2416-D62B-298A-1D7B-14B43EB26BCC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3FDCC9-02FA-3F85-0DBB-90E31B81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47"/>
          <a:stretch/>
        </p:blipFill>
        <p:spPr>
          <a:xfrm>
            <a:off x="4296000" y="1634653"/>
            <a:ext cx="3600000" cy="35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7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86CF9B-403E-D6BC-4E10-6A8BBE8B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2" y="2465614"/>
            <a:ext cx="11537534" cy="37392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4301DF-589F-BDEE-CD52-F0859CA2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866" y="1169158"/>
            <a:ext cx="4914900" cy="762000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0C26ACD7-F899-B8E7-F21D-03E14FF0DA7A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3623990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D9D290-7B94-AAC2-5093-20ABF312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54" y="655439"/>
            <a:ext cx="8001504" cy="2472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690CAE4-0CEC-54F3-9E47-13E01333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412" y="3162616"/>
            <a:ext cx="7884000" cy="11817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5BFCFD8-FB0A-D0AC-8D75-120A3975A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83" y="4352499"/>
            <a:ext cx="7812000" cy="23821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D673FE-4C2D-0FCE-34B0-4FF29D50F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985" y="48986"/>
            <a:ext cx="2428027" cy="1208314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6D9389EE-7EAD-7F2B-E5AB-8829DED9BBF6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95AB004C-14E7-E646-E014-7527B3880C72}"/>
              </a:ext>
            </a:extLst>
          </p:cNvPr>
          <p:cNvSpPr/>
          <p:nvPr/>
        </p:nvSpPr>
        <p:spPr>
          <a:xfrm>
            <a:off x="4998641" y="2383972"/>
            <a:ext cx="1908000" cy="2880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791D8EF3-E40D-601A-33FF-C42BC59A3779}"/>
              </a:ext>
            </a:extLst>
          </p:cNvPr>
          <p:cNvSpPr/>
          <p:nvPr/>
        </p:nvSpPr>
        <p:spPr>
          <a:xfrm>
            <a:off x="4998641" y="2896990"/>
            <a:ext cx="1908000" cy="2880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Marco 8">
            <a:extLst>
              <a:ext uri="{FF2B5EF4-FFF2-40B4-BE49-F238E27FC236}">
                <a16:creationId xmlns:a16="http://schemas.microsoft.com/office/drawing/2014/main" id="{D88CCB41-6D7D-A1CA-19D2-731D2BD3CA27}"/>
              </a:ext>
            </a:extLst>
          </p:cNvPr>
          <p:cNvSpPr/>
          <p:nvPr/>
        </p:nvSpPr>
        <p:spPr>
          <a:xfrm>
            <a:off x="4998641" y="3786133"/>
            <a:ext cx="1908000" cy="2880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C7A8B7DF-3D44-C010-ACF2-3AEA826D2A91}"/>
              </a:ext>
            </a:extLst>
          </p:cNvPr>
          <p:cNvSpPr/>
          <p:nvPr/>
        </p:nvSpPr>
        <p:spPr>
          <a:xfrm>
            <a:off x="4998641" y="4588871"/>
            <a:ext cx="1908000" cy="2880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Marco 10">
            <a:extLst>
              <a:ext uri="{FF2B5EF4-FFF2-40B4-BE49-F238E27FC236}">
                <a16:creationId xmlns:a16="http://schemas.microsoft.com/office/drawing/2014/main" id="{3E03EBBC-57F7-F476-6A5D-52046EEC6792}"/>
              </a:ext>
            </a:extLst>
          </p:cNvPr>
          <p:cNvSpPr/>
          <p:nvPr/>
        </p:nvSpPr>
        <p:spPr>
          <a:xfrm>
            <a:off x="4998641" y="6287905"/>
            <a:ext cx="1908000" cy="2880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7" y="1069741"/>
            <a:ext cx="8220076" cy="4459512"/>
          </a:xfrm>
        </p:spPr>
        <p:txBody>
          <a:bodyPr>
            <a:normAutofit/>
          </a:bodyPr>
          <a:lstStyle/>
          <a:p>
            <a:pPr algn="just"/>
            <a:r>
              <a:rPr lang="es-ES" dirty="0">
                <a:latin typeface="Helvetica"/>
                <a:cs typeface="Helvetica"/>
              </a:rPr>
              <a:t>La tasa de letalidad ha variado mucho en las distintas epidemias</a:t>
            </a:r>
          </a:p>
          <a:p>
            <a:pPr algn="just">
              <a:buNone/>
            </a:pPr>
            <a:endParaRPr lang="es-ES" dirty="0">
              <a:latin typeface="Helvetica"/>
              <a:cs typeface="Helvetica"/>
            </a:endParaRPr>
          </a:p>
          <a:p>
            <a:pPr algn="just"/>
            <a:r>
              <a:rPr lang="es-ES" dirty="0">
                <a:latin typeface="Helvetica"/>
                <a:cs typeface="Helvetica"/>
              </a:rPr>
              <a:t>Ha sido inferior al 10% en los eventos documentados. </a:t>
            </a:r>
          </a:p>
          <a:p>
            <a:pPr algn="just">
              <a:buNone/>
            </a:pPr>
            <a:endParaRPr lang="es-ES" dirty="0">
              <a:latin typeface="Helvetica"/>
              <a:cs typeface="Helvetica"/>
            </a:endParaRPr>
          </a:p>
          <a:p>
            <a:pPr algn="just"/>
            <a:r>
              <a:rPr lang="es-ES" dirty="0">
                <a:latin typeface="Helvetica"/>
                <a:cs typeface="Helvetica"/>
              </a:rPr>
              <a:t>La mayoría de las defunciones en edad pediátrica.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1474274-70FE-4146-BC4E-E16DC8100268}"/>
              </a:ext>
            </a:extLst>
          </p:cNvPr>
          <p:cNvSpPr/>
          <p:nvPr/>
        </p:nvSpPr>
        <p:spPr>
          <a:xfrm>
            <a:off x="8729662" y="1676045"/>
            <a:ext cx="3181351" cy="3363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</a:t>
            </a:r>
            <a:r>
              <a:rPr lang="es-ES_tradnl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clado</a:t>
            </a:r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África Occidental tiene un pronóstico más favorable con una tasa de letalidad por debajo del 1%, mientras que el </a:t>
            </a:r>
            <a:r>
              <a:rPr lang="es-ES_tradnl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clado</a:t>
            </a:r>
            <a:r>
              <a:rPr lang="es-ES_tradnl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África Central presenta una tasa de letalidad de hasta el 11% en niños no vacunados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s-ES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95F7A7-6B20-1243-A859-0792D7CC5D09}"/>
              </a:ext>
            </a:extLst>
          </p:cNvPr>
          <p:cNvSpPr/>
          <p:nvPr/>
        </p:nvSpPr>
        <p:spPr>
          <a:xfrm>
            <a:off x="2719386" y="5082105"/>
            <a:ext cx="7381877" cy="1683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Las complicaciones más frecuentes son la sobreinfección bacteriana, queratitis, alteraciones respiratorias o la </a:t>
            </a:r>
            <a:r>
              <a:rPr lang="es-ES_tradnl" sz="2400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s-ES" sz="2400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95773E1-F2EB-054E-8413-431B2CD1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8" y="891739"/>
            <a:ext cx="9218612" cy="5423335"/>
          </a:xfrm>
          <a:prstGeom prst="rect">
            <a:avLst/>
          </a:prstGeom>
          <a:ln>
            <a:solidFill>
              <a:srgbClr val="EE6A3B"/>
            </a:solidFill>
          </a:ln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17069B1B-3F48-7EEA-A429-A0D4EC6004A2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40508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7" y="1069741"/>
            <a:ext cx="8220076" cy="4459512"/>
          </a:xfrm>
        </p:spPr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La tasa de letalidad ha variado mucho en las distintas epidemias</a:t>
            </a:r>
          </a:p>
          <a:p>
            <a:pPr algn="just">
              <a:buNone/>
            </a:pPr>
            <a:endParaRPr lang="es-ES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algn="just"/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Ha sido inferior al 10% en los eventos documentados. </a:t>
            </a:r>
          </a:p>
          <a:p>
            <a:pPr algn="just">
              <a:buNone/>
            </a:pPr>
            <a:endParaRPr lang="es-ES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pPr algn="just"/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La mayoría de las defunciones en edad pediátrica.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1474274-70FE-4146-BC4E-E16DC8100268}"/>
              </a:ext>
            </a:extLst>
          </p:cNvPr>
          <p:cNvSpPr/>
          <p:nvPr/>
        </p:nvSpPr>
        <p:spPr>
          <a:xfrm>
            <a:off x="8729662" y="1676045"/>
            <a:ext cx="3181351" cy="3363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</a:t>
            </a:r>
            <a:r>
              <a:rPr lang="es-ES_trad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clado</a:t>
            </a: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África Occidental tiene un pronóstico más favorable con una tasa de letalidad por debajo del 1%, mientras que el </a:t>
            </a:r>
            <a:r>
              <a:rPr lang="es-ES_trad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clado</a:t>
            </a: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África Central presenta una tasa de letalidad de hasta el 11% en niños no vacunados</a:t>
            </a:r>
            <a:r>
              <a:rPr lang="es-ES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s-E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95F7A7-6B20-1243-A859-0792D7CC5D09}"/>
              </a:ext>
            </a:extLst>
          </p:cNvPr>
          <p:cNvSpPr/>
          <p:nvPr/>
        </p:nvSpPr>
        <p:spPr>
          <a:xfrm>
            <a:off x="2719386" y="5082105"/>
            <a:ext cx="7381877" cy="16833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Las complicaciones más frecuentes son la sobreinfección bacteriana, queratitis, alteraciones respiratorias o la </a:t>
            </a:r>
            <a:r>
              <a:rPr lang="es-ES_tradnl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</a:t>
            </a:r>
            <a:r>
              <a:rPr lang="es-ES" sz="24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s-E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67DCE90E-E3CF-2AAA-7D35-F617E62119D3}"/>
              </a:ext>
            </a:extLst>
          </p:cNvPr>
          <p:cNvSpPr/>
          <p:nvPr/>
        </p:nvSpPr>
        <p:spPr>
          <a:xfrm>
            <a:off x="129067" y="130703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</p:spTree>
    <p:extLst>
      <p:ext uri="{BB962C8B-B14F-4D97-AF65-F5344CB8AC3E}">
        <p14:creationId xmlns:p14="http://schemas.microsoft.com/office/powerpoint/2010/main" val="296861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rgbClr val="7030A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rgbClr val="7030A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rgbClr val="00B0F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rgbClr val="7030A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53DA73FB-6BE7-9784-6169-9C38A674CF86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pic>
        <p:nvPicPr>
          <p:cNvPr id="15" name="Imagen 1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7E22A216-1170-9716-2171-7B9192659A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77F237DE-0C7A-C04C-DB3C-66C69AE9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196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ROMISING THERAPEUTICS FOR THE TREAT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481" y="799252"/>
            <a:ext cx="9147873" cy="3312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C2C82C2-75ED-E6CC-1B8F-2D081BC43504}"/>
              </a:ext>
            </a:extLst>
          </p:cNvPr>
          <p:cNvSpPr/>
          <p:nvPr/>
        </p:nvSpPr>
        <p:spPr>
          <a:xfrm>
            <a:off x="3371423" y="4255169"/>
            <a:ext cx="3230855" cy="39599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Cidofovir</a:t>
            </a:r>
            <a:endParaRPr lang="es-ES" sz="2000" b="1" kern="0" dirty="0">
              <a:solidFill>
                <a:sysClr val="window" lastClr="FFFFFF"/>
              </a:solidFill>
              <a:latin typeface="Helvetica"/>
              <a:cs typeface="Helvetica"/>
            </a:endParaRP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AE8BEB31-F635-2152-4F83-E49FA233585B}"/>
              </a:ext>
            </a:extLst>
          </p:cNvPr>
          <p:cNvSpPr/>
          <p:nvPr/>
        </p:nvSpPr>
        <p:spPr>
          <a:xfrm>
            <a:off x="3371423" y="4779890"/>
            <a:ext cx="3230855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Brincidofovir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CMX‐001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8156EC37-29ED-B7F9-9DC4-C7E92AF47F13}"/>
              </a:ext>
            </a:extLst>
          </p:cNvPr>
          <p:cNvSpPr/>
          <p:nvPr/>
        </p:nvSpPr>
        <p:spPr>
          <a:xfrm>
            <a:off x="3371422" y="5279269"/>
            <a:ext cx="3230855" cy="39599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NIOCH‐14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9284F11F-F1D6-44F3-9ED6-1FB2A76654D8}"/>
              </a:ext>
            </a:extLst>
          </p:cNvPr>
          <p:cNvSpPr/>
          <p:nvPr/>
        </p:nvSpPr>
        <p:spPr>
          <a:xfrm>
            <a:off x="3371422" y="5803990"/>
            <a:ext cx="3230855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Tecovirimat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(ST-246)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3382269-0734-6D1B-4A51-B81EDF6BEB19}"/>
              </a:ext>
            </a:extLst>
          </p:cNvPr>
          <p:cNvSpPr/>
          <p:nvPr/>
        </p:nvSpPr>
        <p:spPr>
          <a:xfrm>
            <a:off x="128794" y="115483"/>
            <a:ext cx="7884377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etiológico</a:t>
            </a:r>
          </a:p>
        </p:txBody>
      </p:sp>
    </p:spTree>
    <p:extLst>
      <p:ext uri="{BB962C8B-B14F-4D97-AF65-F5344CB8AC3E}">
        <p14:creationId xmlns:p14="http://schemas.microsoft.com/office/powerpoint/2010/main" val="8733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46C344A-EA92-10F9-1C96-2B3EC649C3F3}"/>
              </a:ext>
            </a:extLst>
          </p:cNvPr>
          <p:cNvSpPr/>
          <p:nvPr/>
        </p:nvSpPr>
        <p:spPr>
          <a:xfrm>
            <a:off x="808495" y="1578957"/>
            <a:ext cx="105750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Estos dos fármacos inhiben el ADN viral polimerasa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D099F40-3403-A141-7B61-A1FAC3387DCA}"/>
              </a:ext>
            </a:extLst>
          </p:cNvPr>
          <p:cNvSpPr/>
          <p:nvPr/>
        </p:nvSpPr>
        <p:spPr>
          <a:xfrm>
            <a:off x="128794" y="115483"/>
            <a:ext cx="7884377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etiológico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7F16AA2-8FED-1846-4DA1-D7FC2CE1492E}"/>
              </a:ext>
            </a:extLst>
          </p:cNvPr>
          <p:cNvSpPr/>
          <p:nvPr/>
        </p:nvSpPr>
        <p:spPr>
          <a:xfrm>
            <a:off x="808495" y="1974955"/>
            <a:ext cx="10575010" cy="256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Brincidofovir tiene mejor actividad antiviral que el </a:t>
            </a: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cidofovir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Brincidofovir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tiene mayor índice selectivo que </a:t>
            </a: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cidofovir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se ha observado toxicidad renal grave u otros eventos adversos durante el tratamiento de infecciones por CMV con </a:t>
            </a: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Brincidofovir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comparación con el tratamiento con </a:t>
            </a: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Cidofovir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60FB2B19-D467-2F81-4D6C-00618C843C61}"/>
              </a:ext>
            </a:extLst>
          </p:cNvPr>
          <p:cNvSpPr/>
          <p:nvPr/>
        </p:nvSpPr>
        <p:spPr>
          <a:xfrm>
            <a:off x="7971403" y="738868"/>
            <a:ext cx="3230855" cy="39599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Cidofovir</a:t>
            </a:r>
            <a:endParaRPr lang="es-ES" sz="2000" b="1" kern="0" dirty="0">
              <a:solidFill>
                <a:sysClr val="window" lastClr="FFFFFF"/>
              </a:solidFill>
              <a:latin typeface="Helvetica"/>
              <a:cs typeface="Helvetica"/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EB420AB-52AC-BAA1-3A0E-427F9D6E44FA}"/>
              </a:ext>
            </a:extLst>
          </p:cNvPr>
          <p:cNvSpPr/>
          <p:nvPr/>
        </p:nvSpPr>
        <p:spPr>
          <a:xfrm>
            <a:off x="8013171" y="1285352"/>
            <a:ext cx="3230855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Brincidofovir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CMX‐001</a:t>
            </a: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632F9B0-1433-B40E-2C1A-48E2C737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668" y="5341794"/>
            <a:ext cx="4499682" cy="14782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B05D3B5-50F6-3AAB-2197-7BF83E7E1A26}"/>
              </a:ext>
            </a:extLst>
          </p:cNvPr>
          <p:cNvSpPr/>
          <p:nvPr/>
        </p:nvSpPr>
        <p:spPr>
          <a:xfrm>
            <a:off x="808496" y="4960496"/>
            <a:ext cx="10575009" cy="104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hay datos disponibles sobre su eficacia en el tratamiento de casos humanos de viruela del simio.</a:t>
            </a:r>
          </a:p>
        </p:txBody>
      </p:sp>
    </p:spTree>
    <p:extLst>
      <p:ext uri="{BB962C8B-B14F-4D97-AF65-F5344CB8AC3E}">
        <p14:creationId xmlns:p14="http://schemas.microsoft.com/office/powerpoint/2010/main" val="240944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A85F98-5A29-6B78-FAF5-E1A1776DC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106" y="1390945"/>
            <a:ext cx="6771787" cy="4847700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2E2D1F0C-57C5-E58F-8977-D828985D0A77}"/>
              </a:ext>
            </a:extLst>
          </p:cNvPr>
          <p:cNvSpPr/>
          <p:nvPr/>
        </p:nvSpPr>
        <p:spPr>
          <a:xfrm>
            <a:off x="8013171" y="1285352"/>
            <a:ext cx="3230855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Brincidofovir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CMX‐001</a:t>
            </a:r>
          </a:p>
        </p:txBody>
      </p:sp>
    </p:spTree>
    <p:extLst>
      <p:ext uri="{BB962C8B-B14F-4D97-AF65-F5344CB8AC3E}">
        <p14:creationId xmlns:p14="http://schemas.microsoft.com/office/powerpoint/2010/main" val="135676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rgbClr val="C0000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rgbClr val="00B0F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rgbClr val="FFC00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rgbClr val="00B0F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rgbClr val="FFC000">
              <a:alpha val="13000"/>
            </a:srgb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CE9537B4-C151-0899-08A1-DC3191115A30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pic>
        <p:nvPicPr>
          <p:cNvPr id="15" name="Imagen 1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D089FC2D-EE21-0E57-3BF7-A820E7C5DF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7CC19E08-751F-F3A4-A9B1-6CEEB11E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138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46C344A-EA92-10F9-1C96-2B3EC649C3F3}"/>
              </a:ext>
            </a:extLst>
          </p:cNvPr>
          <p:cNvSpPr/>
          <p:nvPr/>
        </p:nvSpPr>
        <p:spPr>
          <a:xfrm>
            <a:off x="808495" y="1286905"/>
            <a:ext cx="10575010" cy="1550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Tecovirimat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inhibidor de la salida de viriones.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 un inhibidor selectivo y potente de la replicación de múltiples ortopoxvirus.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Tpoxx</a:t>
            </a: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D099F40-3403-A141-7B61-A1FAC3387DCA}"/>
              </a:ext>
            </a:extLst>
          </p:cNvPr>
          <p:cNvSpPr/>
          <p:nvPr/>
        </p:nvSpPr>
        <p:spPr>
          <a:xfrm>
            <a:off x="128794" y="115483"/>
            <a:ext cx="7884377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etiológico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A97C315-20A1-AFA5-5406-46870291E53B}"/>
              </a:ext>
            </a:extLst>
          </p:cNvPr>
          <p:cNvSpPr/>
          <p:nvPr/>
        </p:nvSpPr>
        <p:spPr>
          <a:xfrm>
            <a:off x="7555964" y="681970"/>
            <a:ext cx="2879987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Tecovirimat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(ST-246)</a:t>
            </a:r>
          </a:p>
        </p:txBody>
      </p:sp>
      <p:pic>
        <p:nvPicPr>
          <p:cNvPr id="14" name="Imagen 1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E3C5927-C4E3-3EFD-B7C3-977AE8F0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5189282"/>
            <a:ext cx="4829071" cy="16060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AB5CC7-7CA5-C810-FD56-1B56CA4A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192" y="2517822"/>
            <a:ext cx="27178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E5B87F-55AC-C9CF-7F0B-79B8F7B8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17" y="1314862"/>
            <a:ext cx="8684383" cy="48814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0D90C9-90D1-96A6-EE37-F7813A1D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136029"/>
            <a:ext cx="3788229" cy="1483391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9CF7E59-D516-33E2-E519-2C491AF7F849}"/>
              </a:ext>
            </a:extLst>
          </p:cNvPr>
          <p:cNvSpPr/>
          <p:nvPr/>
        </p:nvSpPr>
        <p:spPr>
          <a:xfrm>
            <a:off x="128794" y="115483"/>
            <a:ext cx="7884377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etiológico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81876BEB-5220-5628-2AB3-157495FBD54F}"/>
              </a:ext>
            </a:extLst>
          </p:cNvPr>
          <p:cNvSpPr/>
          <p:nvPr/>
        </p:nvSpPr>
        <p:spPr>
          <a:xfrm>
            <a:off x="7555964" y="681970"/>
            <a:ext cx="2879987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Tecovirimat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(ST-246)</a:t>
            </a:r>
          </a:p>
        </p:txBody>
      </p:sp>
    </p:spTree>
    <p:extLst>
      <p:ext uri="{BB962C8B-B14F-4D97-AF65-F5344CB8AC3E}">
        <p14:creationId xmlns:p14="http://schemas.microsoft.com/office/powerpoint/2010/main" val="2818721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46C344A-EA92-10F9-1C96-2B3EC649C3F3}"/>
              </a:ext>
            </a:extLst>
          </p:cNvPr>
          <p:cNvSpPr/>
          <p:nvPr/>
        </p:nvSpPr>
        <p:spPr>
          <a:xfrm>
            <a:off x="808495" y="1286905"/>
            <a:ext cx="10575010" cy="1550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 err="1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Tecovirimat</a:t>
            </a:r>
            <a:r>
              <a:rPr lang="es-ES" sz="2200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inhibidor de la salida de viriones.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 un inhibidor selectivo y potente de la replicación de múltiples ortopoxvirus.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200" dirty="0" err="1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Tpoxx</a:t>
            </a:r>
            <a:r>
              <a:rPr lang="es-ES" sz="2200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C764190-CCA9-05A5-7601-E5821B2C795C}"/>
              </a:ext>
            </a:extLst>
          </p:cNvPr>
          <p:cNvSpPr/>
          <p:nvPr/>
        </p:nvSpPr>
        <p:spPr>
          <a:xfrm>
            <a:off x="808495" y="4295898"/>
            <a:ext cx="9180597" cy="138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causó efectos secundarios graves.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Ensayo farmacocinético y de seguridad controlado con placebo, 449 voluntarios humanos adultos sanos.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D099F40-3403-A141-7B61-A1FAC3387DCA}"/>
              </a:ext>
            </a:extLst>
          </p:cNvPr>
          <p:cNvSpPr/>
          <p:nvPr/>
        </p:nvSpPr>
        <p:spPr>
          <a:xfrm>
            <a:off x="128794" y="115483"/>
            <a:ext cx="7884377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etiológico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A97C315-20A1-AFA5-5406-46870291E53B}"/>
              </a:ext>
            </a:extLst>
          </p:cNvPr>
          <p:cNvSpPr/>
          <p:nvPr/>
        </p:nvSpPr>
        <p:spPr>
          <a:xfrm>
            <a:off x="7555964" y="681970"/>
            <a:ext cx="2879987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Tecovirimat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(ST-246)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7F16AA2-8FED-1846-4DA1-D7FC2CE1492E}"/>
              </a:ext>
            </a:extLst>
          </p:cNvPr>
          <p:cNvSpPr/>
          <p:nvPr/>
        </p:nvSpPr>
        <p:spPr>
          <a:xfrm>
            <a:off x="808495" y="2969048"/>
            <a:ext cx="10575010" cy="104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Fue muy eficaz para proteger primates no humanos.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Protección cruzada contra muchos ortopoxvirus.</a:t>
            </a:r>
          </a:p>
        </p:txBody>
      </p:sp>
      <p:pic>
        <p:nvPicPr>
          <p:cNvPr id="14" name="Imagen 1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E3C5927-C4E3-3EFD-B7C3-977AE8F0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5189282"/>
            <a:ext cx="4829071" cy="16060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AB5CC7-7CA5-C810-FD56-1B56CA4A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192" y="2517822"/>
            <a:ext cx="27178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EBA1FC-735C-614A-BF15-3F030542A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92" y="566426"/>
            <a:ext cx="9934815" cy="5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3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46C344A-EA92-10F9-1C96-2B3EC649C3F3}"/>
              </a:ext>
            </a:extLst>
          </p:cNvPr>
          <p:cNvSpPr/>
          <p:nvPr/>
        </p:nvSpPr>
        <p:spPr>
          <a:xfrm>
            <a:off x="808495" y="1077968"/>
            <a:ext cx="10575010" cy="5609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Actualmente no está autorizado para su uso en niños, </a:t>
            </a:r>
            <a:r>
              <a:rPr lang="es-ES" sz="22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tiene una dosificación estandarizada en pacientes de menos de 13 kg.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Embarazo y Lactancia: tampoco.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2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Dosis humana de tecovirimat de </a:t>
            </a:r>
            <a:r>
              <a:rPr lang="es-E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mg dos veces al día</a:t>
            </a: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datos disponibles sugieren que un curso de 5 días es suficiente para conferir una respuesta clínica, mientras que un curso de 2 semanas permite que se desarrolle la inmunidad humoral y elimina el virus de forma duradera.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se han observado ortopoxvirus con resistencias adquiridas naturalmente 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D099F40-3403-A141-7B61-A1FAC3387DCA}"/>
              </a:ext>
            </a:extLst>
          </p:cNvPr>
          <p:cNvSpPr/>
          <p:nvPr/>
        </p:nvSpPr>
        <p:spPr>
          <a:xfrm>
            <a:off x="128794" y="115483"/>
            <a:ext cx="7884377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etiológico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A97C315-20A1-AFA5-5406-46870291E53B}"/>
              </a:ext>
            </a:extLst>
          </p:cNvPr>
          <p:cNvSpPr/>
          <p:nvPr/>
        </p:nvSpPr>
        <p:spPr>
          <a:xfrm>
            <a:off x="7555964" y="681970"/>
            <a:ext cx="2879987" cy="3959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Tecovirimat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(ST-246)</a:t>
            </a:r>
          </a:p>
        </p:txBody>
      </p:sp>
    </p:spTree>
    <p:extLst>
      <p:ext uri="{BB962C8B-B14F-4D97-AF65-F5344CB8AC3E}">
        <p14:creationId xmlns:p14="http://schemas.microsoft.com/office/powerpoint/2010/main" val="2733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RATAMIENTO SINTOMÁT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6452" y="442549"/>
            <a:ext cx="4293414" cy="6415451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30C448EB-0929-759C-8619-2778F627AAB2}"/>
              </a:ext>
            </a:extLst>
          </p:cNvPr>
          <p:cNvSpPr/>
          <p:nvPr/>
        </p:nvSpPr>
        <p:spPr>
          <a:xfrm>
            <a:off x="92536" y="113059"/>
            <a:ext cx="7884377" cy="504000"/>
          </a:xfrm>
          <a:prstGeom prst="roundRect">
            <a:avLst/>
          </a:prstGeom>
          <a:solidFill>
            <a:srgbClr val="C00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 de soporte</a:t>
            </a:r>
          </a:p>
        </p:txBody>
      </p:sp>
    </p:spTree>
    <p:extLst>
      <p:ext uri="{BB962C8B-B14F-4D97-AF65-F5344CB8AC3E}">
        <p14:creationId xmlns:p14="http://schemas.microsoft.com/office/powerpoint/2010/main" val="4293280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2B3AC422-A48E-221C-02C7-905AFFDBB25F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pic>
        <p:nvPicPr>
          <p:cNvPr id="14" name="Imagen 13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B734BEC4-BC19-87A2-FA62-8764266BF5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2">
            <a:extLst>
              <a:ext uri="{FF2B5EF4-FFF2-40B4-BE49-F238E27FC236}">
                <a16:creationId xmlns:a16="http://schemas.microsoft.com/office/drawing/2014/main" id="{C4C67FF0-B183-5284-B974-719C2F14E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225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2038F6-BAF5-3A4B-6750-36EACB52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09" y="1877786"/>
            <a:ext cx="10161037" cy="48495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54F9F03-9913-DDF1-543D-3ACBC8081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8" y="374650"/>
            <a:ext cx="57658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9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9332F600-01AA-68E7-D239-1F4517EB7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6" y="707472"/>
            <a:ext cx="7442759" cy="479672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EF68C39-1791-A38E-F71D-6770B43692B7}"/>
              </a:ext>
            </a:extLst>
          </p:cNvPr>
          <p:cNvSpPr/>
          <p:nvPr/>
        </p:nvSpPr>
        <p:spPr>
          <a:xfrm>
            <a:off x="6881267" y="1137805"/>
            <a:ext cx="4881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prevención y el control en entornos clínicos vulnerables es un objetivo clave de la preparación para un brote y pandemia.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C0A92D4-1273-87CC-0478-5216B1977123}"/>
              </a:ext>
            </a:extLst>
          </p:cNvPr>
          <p:cNvSpPr/>
          <p:nvPr/>
        </p:nvSpPr>
        <p:spPr>
          <a:xfrm>
            <a:off x="6881266" y="2948405"/>
            <a:ext cx="4881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Proporción general de casos de trabajadores sanitarios fue del 0,9 % </a:t>
            </a: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(rango de 0,6 a 1,8 % por año)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FF4CA1A-875F-89F7-7B76-0F08FE542EEC}"/>
              </a:ext>
            </a:extLst>
          </p:cNvPr>
          <p:cNvSpPr/>
          <p:nvPr/>
        </p:nvSpPr>
        <p:spPr>
          <a:xfrm>
            <a:off x="6881267" y="4396757"/>
            <a:ext cx="4881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promedio, 1,5 trabajadores sanitarios se infectaron, por año, durante el período de observación.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Tasa de incidencia anual estimada entre trabajadores sanitarios de 17,4/10 000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E29BFD54-3876-4412-C89B-7C4CCCCD286E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</p:spTree>
    <p:extLst>
      <p:ext uri="{BB962C8B-B14F-4D97-AF65-F5344CB8AC3E}">
        <p14:creationId xmlns:p14="http://schemas.microsoft.com/office/powerpoint/2010/main" val="29218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713E9E82-7A8F-3345-B44C-AF7E2C94236E}"/>
              </a:ext>
            </a:extLst>
          </p:cNvPr>
          <p:cNvSpPr txBox="1">
            <a:spLocks/>
          </p:cNvSpPr>
          <p:nvPr/>
        </p:nvSpPr>
        <p:spPr>
          <a:xfrm>
            <a:off x="528638" y="996535"/>
            <a:ext cx="11358562" cy="556469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830" indent="-342830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8" indent="-285692" algn="l" defTabSz="4571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5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72" indent="-228552" algn="l" defTabSz="4571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0" indent="-228552" algn="l" defTabSz="4571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87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92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9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04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60000"/>
              </a:lnSpc>
            </a:pPr>
            <a:r>
              <a:rPr lang="es-ES" dirty="0">
                <a:latin typeface="Helvetica"/>
                <a:cs typeface="Helvetica"/>
              </a:rPr>
              <a:t>Parece demostrar una eficacia del 85% para prevenir la viruela símica.</a:t>
            </a:r>
          </a:p>
          <a:p>
            <a:pPr algn="just" fontAlgn="base">
              <a:lnSpc>
                <a:spcPct val="160000"/>
              </a:lnSpc>
            </a:pPr>
            <a:r>
              <a:rPr lang="es-ES" dirty="0">
                <a:latin typeface="Helvetica"/>
                <a:cs typeface="Helvetica"/>
              </a:rPr>
              <a:t>90 % de los casos identificados son “vírgenes” a la infección por OPV</a:t>
            </a:r>
          </a:p>
          <a:p>
            <a:pPr lvl="1" algn="just" fontAlgn="base">
              <a:lnSpc>
                <a:spcPct val="160000"/>
              </a:lnSpc>
            </a:pPr>
            <a:r>
              <a:rPr lang="es-ES" dirty="0">
                <a:latin typeface="Helvetica"/>
                <a:cs typeface="Helvetica"/>
              </a:rPr>
              <a:t>Muchos nacidos después de la finalización del programa de erradicación de la viruela.</a:t>
            </a:r>
          </a:p>
          <a:p>
            <a:pPr algn="just" fontAlgn="base">
              <a:lnSpc>
                <a:spcPct val="160000"/>
              </a:lnSpc>
            </a:pPr>
            <a:endParaRPr lang="es-ES" dirty="0">
              <a:latin typeface="Helvetica"/>
              <a:cs typeface="Helvetica"/>
            </a:endParaRPr>
          </a:p>
          <a:p>
            <a:pPr algn="just" fontAlgn="base">
              <a:lnSpc>
                <a:spcPct val="160000"/>
              </a:lnSpc>
            </a:pPr>
            <a:r>
              <a:rPr lang="es-ES" dirty="0">
                <a:latin typeface="Helvetica"/>
                <a:cs typeface="Helvetica"/>
              </a:rPr>
              <a:t>La vacunación antivariólica previa puede contribuir a que la evolución de la enfermedad sea más leve.</a:t>
            </a:r>
          </a:p>
          <a:p>
            <a:pPr algn="just" fontAlgn="base">
              <a:lnSpc>
                <a:spcPct val="160000"/>
              </a:lnSpc>
              <a:buFont typeface="Arial"/>
              <a:buNone/>
            </a:pPr>
            <a:endParaRPr lang="es-ES" dirty="0">
              <a:latin typeface="Helvetica"/>
              <a:cs typeface="Helvetica"/>
            </a:endParaRPr>
          </a:p>
          <a:p>
            <a:pPr algn="just" fontAlgn="base">
              <a:lnSpc>
                <a:spcPct val="160000"/>
              </a:lnSpc>
            </a:pPr>
            <a:r>
              <a:rPr lang="es-ES" dirty="0">
                <a:latin typeface="Helvetica"/>
                <a:cs typeface="Helvetica"/>
              </a:rPr>
              <a:t>Ya no está accesible al público.</a:t>
            </a:r>
          </a:p>
          <a:p>
            <a:pPr lvl="1" algn="just" fontAlgn="base">
              <a:lnSpc>
                <a:spcPct val="160000"/>
              </a:lnSpc>
            </a:pPr>
            <a:r>
              <a:rPr lang="es-ES" dirty="0">
                <a:latin typeface="Helvetica"/>
                <a:cs typeface="Helvetica"/>
              </a:rPr>
              <a:t>Producción “suspendida” tras la erradicación mundial de la viruela.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2DCFE6-74F2-9548-94B4-576EC791F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300" y="4953000"/>
            <a:ext cx="2679700" cy="1905000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750A1EA-5E37-A4DE-C875-7DB8DD82474C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DFE2A30-2DF3-237C-A4D8-00E9A0191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6" y="5620717"/>
            <a:ext cx="3246423" cy="11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61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LOGO-CSUR-Tropicales OK.png">
            <a:extLst>
              <a:ext uri="{FF2B5EF4-FFF2-40B4-BE49-F238E27FC236}">
                <a16:creationId xmlns:a16="http://schemas.microsoft.com/office/drawing/2014/main" id="{68F95FAE-29C1-7B45-ADEA-10EA1FB6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999210-8162-EA4F-9AD8-61D8D9F66029}"/>
              </a:ext>
            </a:extLst>
          </p:cNvPr>
          <p:cNvSpPr/>
          <p:nvPr/>
        </p:nvSpPr>
        <p:spPr>
          <a:xfrm>
            <a:off x="4031607" y="1044457"/>
            <a:ext cx="7884376" cy="3264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Escasa</a:t>
            </a:r>
            <a:r>
              <a:rPr lang="es-ES_tradnl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capacidad de contagio persona a persona.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transmisión puede ocurrir a través del contacto con fluidos corporales, lesiones cutáneas o gotitas respiratorias.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paciente se considera contagioso hasta que las </a:t>
            </a:r>
            <a:r>
              <a:rPr lang="es-ES_tradnl" sz="20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costras</a:t>
            </a:r>
            <a:r>
              <a:rPr lang="es-ES_tradnl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las lesiones se desprenden.</a:t>
            </a:r>
            <a:endParaRPr lang="es-E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B047FD-A177-874C-A1FC-D12FFCB91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4"/>
          <a:stretch/>
        </p:blipFill>
        <p:spPr>
          <a:xfrm>
            <a:off x="40342" y="3738282"/>
            <a:ext cx="4191518" cy="3087966"/>
          </a:xfrm>
          <a:prstGeom prst="rect">
            <a:avLst/>
          </a:prstGeom>
        </p:spPr>
      </p:pic>
      <p:sp>
        <p:nvSpPr>
          <p:cNvPr id="3" name="Bisel 2">
            <a:extLst>
              <a:ext uri="{FF2B5EF4-FFF2-40B4-BE49-F238E27FC236}">
                <a16:creationId xmlns:a16="http://schemas.microsoft.com/office/drawing/2014/main" id="{90431EF5-6DE0-CF47-BB70-AE7075E5F363}"/>
              </a:ext>
            </a:extLst>
          </p:cNvPr>
          <p:cNvSpPr/>
          <p:nvPr/>
        </p:nvSpPr>
        <p:spPr>
          <a:xfrm>
            <a:off x="926279" y="1565544"/>
            <a:ext cx="2419643" cy="1111347"/>
          </a:xfrm>
          <a:prstGeom prst="beve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</a:t>
            </a:r>
          </a:p>
        </p:txBody>
      </p:sp>
      <p:sp>
        <p:nvSpPr>
          <p:cNvPr id="5" name="Llamada de flecha a la derecha 4">
            <a:extLst>
              <a:ext uri="{FF2B5EF4-FFF2-40B4-BE49-F238E27FC236}">
                <a16:creationId xmlns:a16="http://schemas.microsoft.com/office/drawing/2014/main" id="{8928037B-F630-967D-4113-1D888216DF33}"/>
              </a:ext>
            </a:extLst>
          </p:cNvPr>
          <p:cNvSpPr/>
          <p:nvPr/>
        </p:nvSpPr>
        <p:spPr>
          <a:xfrm rot="13239519">
            <a:off x="2085310" y="2729306"/>
            <a:ext cx="1707957" cy="1364393"/>
          </a:xfrm>
          <a:prstGeom prst="rightArrowCallou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CF5DD88-20E4-432D-7A49-283FA2525324}"/>
              </a:ext>
            </a:extLst>
          </p:cNvPr>
          <p:cNvSpPr/>
          <p:nvPr/>
        </p:nvSpPr>
        <p:spPr>
          <a:xfrm>
            <a:off x="2661556" y="3197130"/>
            <a:ext cx="1045030" cy="6400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R0 &lt; 1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E53DBAF3-7CA8-EF1C-5224-D68EAAD07C69}"/>
              </a:ext>
            </a:extLst>
          </p:cNvPr>
          <p:cNvSpPr/>
          <p:nvPr/>
        </p:nvSpPr>
        <p:spPr>
          <a:xfrm>
            <a:off x="3828433" y="4299921"/>
            <a:ext cx="7106029" cy="1185951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Tasa de ataque secundario del 8 % </a:t>
            </a:r>
            <a:r>
              <a:rPr lang="es-ES_trad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los contactos domésticos no vacunados contra la viruela</a:t>
            </a: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E8E1F15A-3AC4-09B2-17A8-50AFC0538180}"/>
              </a:ext>
            </a:extLst>
          </p:cNvPr>
          <p:cNvSpPr/>
          <p:nvPr/>
        </p:nvSpPr>
        <p:spPr>
          <a:xfrm>
            <a:off x="3828434" y="5561463"/>
            <a:ext cx="7106029" cy="1185951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Clado</a:t>
            </a:r>
            <a:r>
              <a:rPr lang="es-ES_tradn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Cuenca del Congo o Central &gt; África Occidental</a:t>
            </a: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EC0334FB-5103-DD93-AA45-68A3EC5782D0}"/>
              </a:ext>
            </a:extLst>
          </p:cNvPr>
          <p:cNvSpPr/>
          <p:nvPr/>
        </p:nvSpPr>
        <p:spPr>
          <a:xfrm>
            <a:off x="70125" y="59581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</p:spTree>
    <p:extLst>
      <p:ext uri="{BB962C8B-B14F-4D97-AF65-F5344CB8AC3E}">
        <p14:creationId xmlns:p14="http://schemas.microsoft.com/office/powerpoint/2010/main" val="34017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9D7336-B454-4829-4CB8-E869F3D28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3" r="15717" b="2551"/>
          <a:stretch/>
        </p:blipFill>
        <p:spPr>
          <a:xfrm rot="5400000">
            <a:off x="3877589" y="-1202250"/>
            <a:ext cx="4529810" cy="11451208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5D0492CA-D383-6B66-57E1-58892EEF66A9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FABE76-AB79-9E47-E9C5-85BD9863EDA2}"/>
              </a:ext>
            </a:extLst>
          </p:cNvPr>
          <p:cNvSpPr/>
          <p:nvPr/>
        </p:nvSpPr>
        <p:spPr>
          <a:xfrm>
            <a:off x="370395" y="781706"/>
            <a:ext cx="11082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Tanto las vacunas de primera como las de segunda generación contienen virus </a:t>
            </a:r>
            <a:r>
              <a:rPr lang="es-E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vaccinia</a:t>
            </a: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capacidad de replicación, lo que presenta mayor riesgo de eventos adversos.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87A27B1-70ED-9739-9A59-9ED968089BDB}"/>
              </a:ext>
            </a:extLst>
          </p:cNvPr>
          <p:cNvSpPr/>
          <p:nvPr/>
        </p:nvSpPr>
        <p:spPr>
          <a:xfrm>
            <a:off x="370395" y="1618464"/>
            <a:ext cx="11082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Las vacunas de tercera generación utilizan </a:t>
            </a:r>
            <a:r>
              <a:rPr lang="es-E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virus </a:t>
            </a:r>
            <a:r>
              <a:rPr lang="es-ES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vaccinia</a:t>
            </a:r>
            <a:r>
              <a:rPr lang="es-E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atenuados con mejores perfiles de seguridad.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040CEA-4138-1465-EAF3-D94ED88A02CA}"/>
              </a:ext>
            </a:extLst>
          </p:cNvPr>
          <p:cNvSpPr/>
          <p:nvPr/>
        </p:nvSpPr>
        <p:spPr>
          <a:xfrm>
            <a:off x="2336761" y="3673098"/>
            <a:ext cx="7518478" cy="2237344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Algunas, debido a que se desarrollaron después de la erradicación de la viruela, nunca se ha demostrado su capacidad para prevenir infecciones naturales por ortopoxvirus humanos.</a:t>
            </a:r>
          </a:p>
        </p:txBody>
      </p:sp>
    </p:spTree>
    <p:extLst>
      <p:ext uri="{BB962C8B-B14F-4D97-AF65-F5344CB8AC3E}">
        <p14:creationId xmlns:p14="http://schemas.microsoft.com/office/powerpoint/2010/main" val="412148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2D0DF77-F170-5644-A5D2-CC7126404E1A}"/>
              </a:ext>
            </a:extLst>
          </p:cNvPr>
          <p:cNvSpPr/>
          <p:nvPr/>
        </p:nvSpPr>
        <p:spPr>
          <a:xfrm>
            <a:off x="3176587" y="1412945"/>
            <a:ext cx="83677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ACAM200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s-ES" b="1" i="0" u="none" strike="noStrike" dirty="0">
                <a:solidFill>
                  <a:srgbClr val="00B0F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JYNNEOS</a:t>
            </a:r>
            <a:r>
              <a:rPr lang="es-ES" b="1" i="0" u="none" strike="noStrike" baseline="30000" dirty="0">
                <a:solidFill>
                  <a:srgbClr val="00B0F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also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known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Imvamune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Imvanex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are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currently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licensed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vaccines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United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States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prevent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smallpox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JYNNEOS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also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licensed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specifically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prevent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monkeypox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s-ES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ACAM2000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preparation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inoculated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skin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pricking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skin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surface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Following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successful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inoculation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inoculation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 be spread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body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vaccination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ACAM2000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precautions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prevent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spread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virus.</a:t>
            </a:r>
          </a:p>
          <a:p>
            <a:endParaRPr lang="es-ES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s-ES" b="1" i="0" u="none" strike="noStrike" dirty="0">
                <a:solidFill>
                  <a:srgbClr val="00B0F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JYNNEOS</a:t>
            </a:r>
            <a:r>
              <a:rPr lang="es-ES" b="1" i="0" u="none" strike="noStrike" baseline="30000" dirty="0">
                <a:solidFill>
                  <a:srgbClr val="00B0F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non-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replicating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subcutaneous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injections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weeks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apart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visible “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and as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risk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spread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body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JYNNEOS</a:t>
            </a:r>
            <a:r>
              <a:rPr lang="es-ES" b="0" i="0" u="none" strike="noStrike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TM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are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until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receieve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both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doses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35D564-2E10-9A4C-A910-7E9FF44F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6700"/>
            <a:ext cx="2730500" cy="2781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9D6054-6D88-9141-B782-D9A04451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692768"/>
            <a:ext cx="5440363" cy="659099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572835F-BE1C-F5B4-6B4B-CDE42E80545D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</p:spTree>
    <p:extLst>
      <p:ext uri="{BB962C8B-B14F-4D97-AF65-F5344CB8AC3E}">
        <p14:creationId xmlns:p14="http://schemas.microsoft.com/office/powerpoint/2010/main" val="2901378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2D0DF77-F170-5644-A5D2-CC7126404E1A}"/>
              </a:ext>
            </a:extLst>
          </p:cNvPr>
          <p:cNvSpPr/>
          <p:nvPr/>
        </p:nvSpPr>
        <p:spPr>
          <a:xfrm>
            <a:off x="3176587" y="1412945"/>
            <a:ext cx="83677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s-ES" b="1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ACAM2000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administered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a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preparation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inoculated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into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skin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pricking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skin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surface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Following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successful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inoculation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growing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inoculation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 be spread to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parts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body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Individuals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vaccination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ACAM2000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must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precautions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prevent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spread of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vaccine</a:t>
            </a:r>
            <a:r>
              <a:rPr lang="es-ES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35D564-2E10-9A4C-A910-7E9FF44F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6700"/>
            <a:ext cx="2730500" cy="2781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9D6054-6D88-9141-B782-D9A04451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692768"/>
            <a:ext cx="5440363" cy="65909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4FE5A65-2C18-01BE-8A60-E5E8B1E53F91}"/>
              </a:ext>
            </a:extLst>
          </p:cNvPr>
          <p:cNvSpPr/>
          <p:nvPr/>
        </p:nvSpPr>
        <p:spPr>
          <a:xfrm>
            <a:off x="3009106" y="3296362"/>
            <a:ext cx="8676616" cy="3264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Segunda generación.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Recibió la licencia de la Administración de Alimentos y Medicamentos (FDA) y se compró para la Reserva Nacional Estratégica (SNS) para usarse durante una emergencia relacionada con la viruela.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 personal sanitario y de laboratorio seleccionado.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Demostró reducir los síntomas, pero NO prevenir la enfermedad.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está disponible para el público ni se usa en áreas endémicas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820B4E30-60AC-3CC2-2128-ADCDB920051E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</p:spTree>
    <p:extLst>
      <p:ext uri="{BB962C8B-B14F-4D97-AF65-F5344CB8AC3E}">
        <p14:creationId xmlns:p14="http://schemas.microsoft.com/office/powerpoint/2010/main" val="1195955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2D0DF77-F170-5644-A5D2-CC7126404E1A}"/>
              </a:ext>
            </a:extLst>
          </p:cNvPr>
          <p:cNvSpPr/>
          <p:nvPr/>
        </p:nvSpPr>
        <p:spPr>
          <a:xfrm>
            <a:off x="3176587" y="1304454"/>
            <a:ext cx="8367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s-ES" b="1" i="0" u="none" strike="noStrike" dirty="0">
                <a:solidFill>
                  <a:srgbClr val="00B0F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JYNNEOS</a:t>
            </a:r>
            <a:r>
              <a:rPr lang="es-ES" b="1" i="0" u="none" strike="noStrike" baseline="30000" dirty="0">
                <a:solidFill>
                  <a:srgbClr val="00B0F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virus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non-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replicating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subcutaneous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injections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weeks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apart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visible “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and as 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risk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spread to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body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JYNNEOS</a:t>
            </a:r>
            <a:r>
              <a:rPr lang="es-ES" b="0" i="0" u="none" strike="noStrike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TM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are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considered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until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receieve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both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doses of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9D6054-6D88-9141-B782-D9A04451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" y="692768"/>
            <a:ext cx="5440363" cy="6590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CC6A97A-66AD-FBB8-8D08-C7AFCE3E591D}"/>
              </a:ext>
            </a:extLst>
          </p:cNvPr>
          <p:cNvSpPr/>
          <p:nvPr/>
        </p:nvSpPr>
        <p:spPr>
          <a:xfrm>
            <a:off x="288925" y="2921168"/>
            <a:ext cx="11660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Tercera generación.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Probada en personas infectadas por el VIH y en personas que tienen dermatitis atópica.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B1C6B7-540E-B6F7-3355-D2C6C5556BA0}"/>
              </a:ext>
            </a:extLst>
          </p:cNvPr>
          <p:cNvSpPr/>
          <p:nvPr/>
        </p:nvSpPr>
        <p:spPr>
          <a:xfrm>
            <a:off x="288925" y="3785403"/>
            <a:ext cx="10974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protección contra la viruela del mono se ha demostrado en varios estudios con modelos animales 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(Earl et al., 2008;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Keckler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al., 2011;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Stittelaar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al., 2005)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E7DEEBF-BB18-9208-7833-6DED74C8356F}"/>
              </a:ext>
            </a:extLst>
          </p:cNvPr>
          <p:cNvSpPr/>
          <p:nvPr/>
        </p:nvSpPr>
        <p:spPr>
          <a:xfrm>
            <a:off x="288925" y="4649638"/>
            <a:ext cx="111178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desarrollo y siguen sin licencia en EEUU. Sí ha completado múltiples estudios preclínicos y clínicos y ha sido adquirida para ser utilizado bajo una autorización de uso de emergencia</a:t>
            </a: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81B9658F-18D8-B372-611E-5F0D001A0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759" y="5807299"/>
            <a:ext cx="5371494" cy="994721"/>
          </a:xfrm>
          <a:prstGeom prst="rect">
            <a:avLst/>
          </a:prstGeom>
        </p:spPr>
      </p:pic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92355E94-DBD3-8E9B-4DDF-381892569BA1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</p:spTree>
    <p:extLst>
      <p:ext uri="{BB962C8B-B14F-4D97-AF65-F5344CB8AC3E}">
        <p14:creationId xmlns:p14="http://schemas.microsoft.com/office/powerpoint/2010/main" val="10836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35D564-2E10-9A4C-A910-7E9FF44F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6700"/>
            <a:ext cx="2730500" cy="27813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321DB7-5166-1140-A7A9-22D82BBCB5FB}"/>
              </a:ext>
            </a:extLst>
          </p:cNvPr>
          <p:cNvSpPr/>
          <p:nvPr/>
        </p:nvSpPr>
        <p:spPr>
          <a:xfrm>
            <a:off x="490537" y="1211640"/>
            <a:ext cx="669607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los 4 días posteriores a la exposición.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Margen hasta las dos semanas: no evita la enfermedad sí puede disminuir su gravedad.</a:t>
            </a:r>
            <a:endParaRPr lang="es-ES_tradnl" sz="24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4C7B488-B962-1E44-AEB0-99E6C09DF77E}"/>
              </a:ext>
            </a:extLst>
          </p:cNvPr>
          <p:cNvSpPr/>
          <p:nvPr/>
        </p:nvSpPr>
        <p:spPr>
          <a:xfrm>
            <a:off x="4443414" y="3662363"/>
            <a:ext cx="669600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 consideraría vacunar a: personas en contacto con la piel, las mucosas, los fluidos corporales, las gotitas respiratorias o las costras de un paciente infectado</a:t>
            </a:r>
            <a:r>
              <a:rPr lang="es-E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6F41EE4-8A9D-8D26-4426-64965A9C4B80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</p:spTree>
    <p:extLst>
      <p:ext uri="{BB962C8B-B14F-4D97-AF65-F5344CB8AC3E}">
        <p14:creationId xmlns:p14="http://schemas.microsoft.com/office/powerpoint/2010/main" val="242361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35D564-2E10-9A4C-A910-7E9FF44F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6700"/>
            <a:ext cx="2730500" cy="27813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321DB7-5166-1140-A7A9-22D82BBCB5FB}"/>
              </a:ext>
            </a:extLst>
          </p:cNvPr>
          <p:cNvSpPr/>
          <p:nvPr/>
        </p:nvSpPr>
        <p:spPr>
          <a:xfrm>
            <a:off x="490537" y="1211640"/>
            <a:ext cx="6696075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Infección por el virus de la inmunodeficiencia humana (VIH) u otras formas de inmunosupresión en áreas endémicas de viruela del mono presenta un riesgo de complicaciones vacunales graves.</a:t>
            </a:r>
            <a:endParaRPr lang="es-ES_tradnl" sz="24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4C7B488-B962-1E44-AEB0-99E6C09DF77E}"/>
              </a:ext>
            </a:extLst>
          </p:cNvPr>
          <p:cNvSpPr/>
          <p:nvPr/>
        </p:nvSpPr>
        <p:spPr>
          <a:xfrm>
            <a:off x="4443414" y="3662363"/>
            <a:ext cx="6696000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Eczema </a:t>
            </a:r>
            <a:r>
              <a:rPr lang="es-ES_tradnl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vaccinatum</a:t>
            </a: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</a:t>
            </a:r>
            <a:r>
              <a:rPr lang="es-ES_tradnl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vaccinia</a:t>
            </a: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progresiva.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transmisión por contacto del virus de la vacuna.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s-E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vaccinia</a:t>
            </a:r>
            <a:r>
              <a:rPr lang="es-E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fetal.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Existencia de factores de riesgo dermatológicos también son preocupaciones importantes.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C7C2DE5-D184-FC67-3EAC-38D5DAD15575}"/>
              </a:ext>
            </a:extLst>
          </p:cNvPr>
          <p:cNvSpPr/>
          <p:nvPr/>
        </p:nvSpPr>
        <p:spPr>
          <a:xfrm>
            <a:off x="92536" y="87279"/>
            <a:ext cx="7884377" cy="504000"/>
          </a:xfrm>
          <a:prstGeom prst="roundRect">
            <a:avLst/>
          </a:prstGeom>
          <a:solidFill>
            <a:srgbClr val="7030A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014FDD-E41A-BF36-777A-6B225A5F0C9D}"/>
              </a:ext>
            </a:extLst>
          </p:cNvPr>
          <p:cNvSpPr/>
          <p:nvPr/>
        </p:nvSpPr>
        <p:spPr>
          <a:xfrm>
            <a:off x="7581619" y="2575500"/>
            <a:ext cx="319228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¿Combinadas con antiviral?</a:t>
            </a:r>
            <a:endParaRPr lang="es-ES_tradnl" sz="24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6" grpId="0" animBg="1"/>
      <p:bldP spid="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B4F3C7B-0CFE-3E67-7161-D7B3AB5D2958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pic>
        <p:nvPicPr>
          <p:cNvPr id="15" name="Imagen 1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1C30DDA2-BED0-6DF8-9BB6-DA1861A21C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01C9D5CA-ECA2-12A5-3243-FE820365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739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LOGO-CSUR-Tropicales OK.png">
            <a:extLst>
              <a:ext uri="{FF2B5EF4-FFF2-40B4-BE49-F238E27FC236}">
                <a16:creationId xmlns:a16="http://schemas.microsoft.com/office/drawing/2014/main" id="{68F95FAE-29C1-7B45-ADEA-10EA1FB6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  <p:sp>
        <p:nvSpPr>
          <p:cNvPr id="3" name="2 Marcador de contenido"/>
          <p:cNvSpPr txBox="1">
            <a:spLocks/>
          </p:cNvSpPr>
          <p:nvPr/>
        </p:nvSpPr>
        <p:spPr>
          <a:xfrm>
            <a:off x="319941" y="1577586"/>
            <a:ext cx="6468573" cy="649916"/>
          </a:xfrm>
          <a:prstGeom prst="rect">
            <a:avLst/>
          </a:prstGeom>
        </p:spPr>
        <p:txBody>
          <a:bodyPr lIns="91421" tIns="45711" rIns="91421" bIns="45711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368"/>
              </a:spcBef>
            </a:pPr>
            <a:r>
              <a:rPr lang="es-ES" b="1" i="1" dirty="0">
                <a:solidFill>
                  <a:srgbClr val="C0504D">
                    <a:lumMod val="75000"/>
                  </a:srgbClr>
                </a:solidFill>
                <a:latin typeface="Helvetica"/>
                <a:cs typeface="Helvetica"/>
              </a:rPr>
              <a:t>Zoonosis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249744" y="2312712"/>
            <a:ext cx="3991828" cy="428979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830" indent="-342830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8" indent="-285692" algn="l" defTabSz="45710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5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72" indent="-228552" algn="l" defTabSz="45710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0" indent="-228552" algn="l" defTabSz="45710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87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92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9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04" indent="-228552" algn="l" defTabSz="4571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7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Contacto directo (animales infectados) con:</a:t>
            </a:r>
          </a:p>
          <a:p>
            <a:pPr lvl="1" algn="just" fontAlgn="base">
              <a:lnSpc>
                <a:spcPct val="17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Sangre</a:t>
            </a:r>
          </a:p>
          <a:p>
            <a:pPr lvl="1" algn="just" fontAlgn="base">
              <a:lnSpc>
                <a:spcPct val="17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Líquidos corporales </a:t>
            </a:r>
          </a:p>
          <a:p>
            <a:pPr lvl="1" algn="just" fontAlgn="base">
              <a:lnSpc>
                <a:spcPct val="17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Lesiones de la piel </a:t>
            </a:r>
          </a:p>
          <a:p>
            <a:pPr lvl="1" algn="just" fontAlgn="base">
              <a:lnSpc>
                <a:spcPct val="17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Mucosas.</a:t>
            </a:r>
          </a:p>
          <a:p>
            <a:pPr lvl="1" algn="just" fontAlgn="base">
              <a:lnSpc>
                <a:spcPct val="17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Respiratorio.</a:t>
            </a:r>
          </a:p>
          <a:p>
            <a:pPr lvl="1" algn="just" fontAlgn="base">
              <a:lnSpc>
                <a:spcPct val="170000"/>
              </a:lnSpc>
            </a:pPr>
            <a:r>
              <a:rPr lang="es-ES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Inadecuada cocción de la carne de animales infectados.</a:t>
            </a:r>
          </a:p>
          <a:p>
            <a:pPr>
              <a:lnSpc>
                <a:spcPct val="170000"/>
              </a:lnSpc>
            </a:pPr>
            <a:endParaRPr lang="es-E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11" name="1 Imagen" descr="figure1_lg.jpg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tretch>
            <a:fillRect/>
          </a:stretch>
        </p:blipFill>
        <p:spPr>
          <a:xfrm>
            <a:off x="4329953" y="1586785"/>
            <a:ext cx="7733325" cy="3943995"/>
          </a:xfrm>
          <a:prstGeom prst="rect">
            <a:avLst/>
          </a:prstGeom>
        </p:spPr>
      </p:pic>
      <p:pic>
        <p:nvPicPr>
          <p:cNvPr id="12" name="5 Imagen" descr="status of human monkeypo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2247" y="645226"/>
            <a:ext cx="5212430" cy="79771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15C87BD-F5FC-66CB-13A5-D4E2B86B18E0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</p:spTree>
    <p:extLst>
      <p:ext uri="{BB962C8B-B14F-4D97-AF65-F5344CB8AC3E}">
        <p14:creationId xmlns:p14="http://schemas.microsoft.com/office/powerpoint/2010/main" val="6693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183814" y="1372143"/>
            <a:ext cx="5912186" cy="4784324"/>
          </a:xfrm>
          <a:prstGeom prst="rect">
            <a:avLst/>
          </a:prstGeom>
        </p:spPr>
        <p:txBody>
          <a:bodyPr lIns="91421" tIns="45711" rIns="91421" bIns="45711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Los </a:t>
            </a:r>
            <a:r>
              <a:rPr lang="es-ES" b="1" dirty="0">
                <a:solidFill>
                  <a:srgbClr val="C00000"/>
                </a:solidFill>
                <a:latin typeface="Helvetica"/>
                <a:cs typeface="Helvetica"/>
              </a:rPr>
              <a:t>roedores</a:t>
            </a: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 parecen ser los reservorios naturales.</a:t>
            </a:r>
          </a:p>
          <a:p>
            <a:pPr>
              <a:lnSpc>
                <a:spcPct val="120000"/>
              </a:lnSpc>
            </a:pPr>
            <a:endParaRPr lang="es-ES" dirty="0">
              <a:solidFill>
                <a:prstClr val="black"/>
              </a:solidFill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prstClr val="black"/>
                </a:solidFill>
                <a:latin typeface="Helvetica"/>
                <a:cs typeface="Helvetica"/>
              </a:rPr>
              <a:t>Se ha descrito infecciones en ardillas, ratas, ratones, monos y perros de la pradera.</a:t>
            </a:r>
          </a:p>
          <a:p>
            <a:pPr>
              <a:lnSpc>
                <a:spcPct val="120000"/>
              </a:lnSpc>
            </a:pPr>
            <a:endParaRPr lang="es-ES" dirty="0">
              <a:solidFill>
                <a:prstClr val="black"/>
              </a:solidFill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Simios: hospedadores accidentales.</a:t>
            </a:r>
          </a:p>
        </p:txBody>
      </p:sp>
      <p:pic>
        <p:nvPicPr>
          <p:cNvPr id="6" name="Imagen 5" descr="LOGO-CSUR-Tropicales O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62323D7-481C-AB4B-AACC-55B5B9AE6877}"/>
              </a:ext>
            </a:extLst>
          </p:cNvPr>
          <p:cNvSpPr/>
          <p:nvPr/>
        </p:nvSpPr>
        <p:spPr>
          <a:xfrm>
            <a:off x="8069860" y="236152"/>
            <a:ext cx="3595523" cy="663734"/>
          </a:xfrm>
          <a:prstGeom prst="roundRect">
            <a:avLst/>
          </a:prstGeom>
          <a:solidFill>
            <a:srgbClr val="EE6A3B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¿Hemos pensado en los </a:t>
            </a:r>
            <a:r>
              <a:rPr lang="es-ES" sz="2000" b="1" kern="0" dirty="0" err="1">
                <a:solidFill>
                  <a:sysClr val="window" lastClr="FFFFFF"/>
                </a:solidFill>
                <a:latin typeface="Helvetica"/>
                <a:cs typeface="Helvetica"/>
              </a:rPr>
              <a:t>eservorios</a:t>
            </a: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1F4069-300E-8C4F-964A-CB30481B6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36838"/>
            <a:ext cx="5912187" cy="4784324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B27DDBA4-9845-BF55-0A22-E65367BA7E2E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</p:spTree>
    <p:extLst>
      <p:ext uri="{BB962C8B-B14F-4D97-AF65-F5344CB8AC3E}">
        <p14:creationId xmlns:p14="http://schemas.microsoft.com/office/powerpoint/2010/main" val="2031526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36A29F8-A6A6-FB4A-B228-CA84AEE808A2}"/>
              </a:ext>
            </a:extLst>
          </p:cNvPr>
          <p:cNvSpPr/>
          <p:nvPr/>
        </p:nvSpPr>
        <p:spPr>
          <a:xfrm>
            <a:off x="304800" y="1085677"/>
            <a:ext cx="3433482" cy="2955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es-ES" dirty="0">
                <a:solidFill>
                  <a:srgbClr val="000000"/>
                </a:solidFill>
                <a:latin typeface="Helvetica Neue" panose="02000503000000020004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En 2003, ratas gigantes de Gambia importadas de Ghana infectaron a perros de la pradera en el medio oeste de los Estados Unidos que se vendieron como mascotas, de ahí infectó a 53 humanos.</a:t>
            </a:r>
            <a:endParaRPr lang="es-ES" dirty="0"/>
          </a:p>
        </p:txBody>
      </p:sp>
      <p:pic>
        <p:nvPicPr>
          <p:cNvPr id="6" name="1 Imagen" descr="6019040_orig.gif">
            <a:extLst>
              <a:ext uri="{FF2B5EF4-FFF2-40B4-BE49-F238E27FC236}">
                <a16:creationId xmlns:a16="http://schemas.microsoft.com/office/drawing/2014/main" id="{69151BE8-0C99-ED44-BE83-3EEC2C7B0E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7441" y="1613647"/>
            <a:ext cx="8287570" cy="5179732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4D4956F4-1430-DAB0-ACDA-20959C102B8B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</p:spTree>
    <p:extLst>
      <p:ext uri="{BB962C8B-B14F-4D97-AF65-F5344CB8AC3E}">
        <p14:creationId xmlns:p14="http://schemas.microsoft.com/office/powerpoint/2010/main" val="319239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1. Geographical distribution of confirmed cases of MPX in EU/EEA countries, as of 15 June 2022">
            <a:extLst>
              <a:ext uri="{FF2B5EF4-FFF2-40B4-BE49-F238E27FC236}">
                <a16:creationId xmlns:a16="http://schemas.microsoft.com/office/drawing/2014/main" id="{FE5924A8-99CD-8981-0F91-A50A3120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0"/>
            <a:ext cx="9859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264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LOGO-CSUR-Tropicales OK.png">
            <a:extLst>
              <a:ext uri="{FF2B5EF4-FFF2-40B4-BE49-F238E27FC236}">
                <a16:creationId xmlns:a16="http://schemas.microsoft.com/office/drawing/2014/main" id="{68F95FAE-29C1-7B45-ADEA-10EA1FB6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007F9A-4906-3B4E-C2ED-2A8E5A2F3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86" y="1796566"/>
            <a:ext cx="8386228" cy="32648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60ED01-C738-5CCA-557F-A63D94A47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234" y="5192651"/>
            <a:ext cx="8615532" cy="834553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B39301-D126-18DE-77C3-E51CA2F29BD3}"/>
              </a:ext>
            </a:extLst>
          </p:cNvPr>
          <p:cNvSpPr txBox="1"/>
          <p:nvPr/>
        </p:nvSpPr>
        <p:spPr>
          <a:xfrm>
            <a:off x="1281953" y="703921"/>
            <a:ext cx="9628094" cy="4216539"/>
          </a:xfrm>
          <a:prstGeom prst="rect">
            <a:avLst/>
          </a:prstGeom>
          <a:solidFill>
            <a:srgbClr val="F0F9FF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Notificar.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Evitar todo contacto con mamíferos domésticos (casos y los contactos de los casos)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Aislamiento del animal.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Manipulación de los utensilios del animal con protección.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 enferma: avisar.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Veterinarios: EPI para la manipulación del animal.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24409BA-C748-058A-97A9-DF2D32EF39C3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</p:spTree>
    <p:extLst>
      <p:ext uri="{BB962C8B-B14F-4D97-AF65-F5344CB8AC3E}">
        <p14:creationId xmlns:p14="http://schemas.microsoft.com/office/powerpoint/2010/main" val="7030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550470-63B5-4F4A-8321-59757FDF7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/>
          <a:stretch/>
        </p:blipFill>
        <p:spPr>
          <a:xfrm>
            <a:off x="4664989" y="528143"/>
            <a:ext cx="7274715" cy="6235728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2C8DC52-F3A5-48A1-014F-9EED0459EC05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</p:spTree>
    <p:extLst>
      <p:ext uri="{BB962C8B-B14F-4D97-AF65-F5344CB8AC3E}">
        <p14:creationId xmlns:p14="http://schemas.microsoft.com/office/powerpoint/2010/main" val="36164137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2C8DC52-F3A5-48A1-014F-9EED0459EC05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9700A2-06C8-C300-97A9-2D3E50DF4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3218543"/>
            <a:ext cx="6017986" cy="31406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A88CF9-F2DE-70C4-9BD0-86D28B0D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8" y="830942"/>
            <a:ext cx="6017985" cy="47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2C8DC52-F3A5-48A1-014F-9EED0459EC05}"/>
              </a:ext>
            </a:extLst>
          </p:cNvPr>
          <p:cNvSpPr/>
          <p:nvPr/>
        </p:nvSpPr>
        <p:spPr>
          <a:xfrm>
            <a:off x="106849" y="116527"/>
            <a:ext cx="7884377" cy="504000"/>
          </a:xfrm>
          <a:prstGeom prst="roundRect">
            <a:avLst/>
          </a:prstGeom>
          <a:solidFill>
            <a:srgbClr val="00B05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¿Y el control y “tratamiento” del entorno?</a:t>
            </a: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CA5E245-BC11-3B92-346F-FD9BD9AB1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2" y="1263161"/>
            <a:ext cx="11689976" cy="43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87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F516EB-62D0-47B7-6469-05DC4C8BCF98}"/>
              </a:ext>
            </a:extLst>
          </p:cNvPr>
          <p:cNvSpPr/>
          <p:nvPr/>
        </p:nvSpPr>
        <p:spPr>
          <a:xfrm>
            <a:off x="2153811" y="1494810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3E7DFBA-5658-972F-E6D8-4B54736847A5}"/>
              </a:ext>
            </a:extLst>
          </p:cNvPr>
          <p:cNvSpPr/>
          <p:nvPr/>
        </p:nvSpPr>
        <p:spPr>
          <a:xfrm>
            <a:off x="2153810" y="2237089"/>
            <a:ext cx="7884377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Cuadro clínico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CCEF80B-91BF-0C36-1C2E-FA6577C15816}"/>
              </a:ext>
            </a:extLst>
          </p:cNvPr>
          <p:cNvSpPr/>
          <p:nvPr/>
        </p:nvSpPr>
        <p:spPr>
          <a:xfrm>
            <a:off x="2153810" y="2987055"/>
            <a:ext cx="38160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Tratamiento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EA6FCB00-04DB-D7D5-271A-B1784CDFFFB0}"/>
              </a:ext>
            </a:extLst>
          </p:cNvPr>
          <p:cNvSpPr/>
          <p:nvPr/>
        </p:nvSpPr>
        <p:spPr>
          <a:xfrm>
            <a:off x="6222186" y="3665056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¿Vacunación?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51345C5-0A96-057B-88BB-1DBB46E7C897}"/>
              </a:ext>
            </a:extLst>
          </p:cNvPr>
          <p:cNvSpPr/>
          <p:nvPr/>
        </p:nvSpPr>
        <p:spPr>
          <a:xfrm>
            <a:off x="6222186" y="4354796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¿Control del entorno?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1E573F7A-B561-A742-44E4-50DE804BE8D1}"/>
              </a:ext>
            </a:extLst>
          </p:cNvPr>
          <p:cNvSpPr/>
          <p:nvPr/>
        </p:nvSpPr>
        <p:spPr>
          <a:xfrm>
            <a:off x="6222192" y="2991301"/>
            <a:ext cx="3816000" cy="504000"/>
          </a:xfrm>
          <a:prstGeom prst="roundRect">
            <a:avLst/>
          </a:prstGeom>
          <a:solidFill>
            <a:schemeClr val="accent2">
              <a:lumMod val="75000"/>
              <a:alpha val="13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¿Etiológico?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E84E9B1-E9F9-031F-5BC4-382AF46E229D}"/>
              </a:ext>
            </a:extLst>
          </p:cNvPr>
          <p:cNvSpPr/>
          <p:nvPr/>
        </p:nvSpPr>
        <p:spPr>
          <a:xfrm>
            <a:off x="6222186" y="5029545"/>
            <a:ext cx="3816000" cy="504000"/>
          </a:xfrm>
          <a:prstGeom prst="roundRect">
            <a:avLst/>
          </a:prstGeom>
          <a:solidFill>
            <a:srgbClr val="FFC000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5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Medidas de protección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94AA3E0C-62DF-C4DA-0A1D-EA20536334D5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  <p:pic>
        <p:nvPicPr>
          <p:cNvPr id="15" name="Imagen 1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80B455C7-6B2A-3A6F-8E8B-40B60FA3F8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9417" y="4858795"/>
            <a:ext cx="3839494" cy="193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CD22AF65-B2CC-C379-42DC-54080F6E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5" y="64621"/>
            <a:ext cx="2064397" cy="12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20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Table 201"/>
          <p:cNvGraphicFramePr/>
          <p:nvPr>
            <p:extLst>
              <p:ext uri="{D42A27DB-BD31-4B8C-83A1-F6EECF244321}">
                <p14:modId xmlns:p14="http://schemas.microsoft.com/office/powerpoint/2010/main" val="191152388"/>
              </p:ext>
            </p:extLst>
          </p:nvPr>
        </p:nvGraphicFramePr>
        <p:xfrm>
          <a:off x="1765234" y="1735034"/>
          <a:ext cx="8661553" cy="3598856"/>
        </p:xfrm>
        <a:graphic>
          <a:graphicData uri="http://schemas.openxmlformats.org/drawingml/2006/table">
            <a:tbl>
              <a:tblPr bandRow="1"/>
              <a:tblGrid>
                <a:gridCol w="1891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83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9532">
                <a:tc rowSpan="2"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300"/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Details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 group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Human-to-human spread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EUNID recommendations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Minimun</a:t>
                      </a:r>
                    </a:p>
                  </a:txBody>
                  <a:tcPr marL="32147" marR="32147" marT="32147" marB="32147" anchor="ctr" horzOverflow="overflow">
                    <a:lnL w="635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Optimun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174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81">
                <a:tc gridSpan="6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Filoviruses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1A8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783">
                <a:tc>
                  <a:txBody>
                    <a:bodyPr/>
                    <a:lstStyle/>
                    <a:p>
                      <a:pPr algn="l" defTabSz="457200"/>
                      <a:r>
                        <a:rPr sz="11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Ebola virus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HLIU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783"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Marburg virus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HLIU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782">
                <a:tc gridSpan="6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viruses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1A8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783"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SARS-assiociated coronavirus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 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HLIU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761"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Prepandemic influenza virus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100" dirty="0"/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HLIU for the first human-to-human transmission cases, the refer to the national plan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772"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pox and other pox viruses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100"/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HLIU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783"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Herpesvirus simiae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HLIU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782">
                <a:tc gridSpan="6">
                  <a:txBody>
                    <a:bodyPr/>
                    <a:lstStyle/>
                    <a:p>
                      <a:pPr algn="l" defTabSz="457200"/>
                      <a:r>
                        <a:rPr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Gint viruses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1A8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783"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Mimivirus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Hospital-acquired pneumonia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Unknown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Standard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Droplet</a:t>
                      </a:r>
                    </a:p>
                  </a:txBody>
                  <a:tcPr marL="32147" marR="32147" marT="32147" marB="32147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27" name="Shape 203"/>
          <p:cNvSpPr/>
          <p:nvPr/>
        </p:nvSpPr>
        <p:spPr>
          <a:xfrm>
            <a:off x="1741843" y="2580502"/>
            <a:ext cx="1844282" cy="466779"/>
          </a:xfrm>
          <a:prstGeom prst="roundRect">
            <a:avLst>
              <a:gd name="adj" fmla="val 20140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35697" tIns="35697" rIns="35697" bIns="35697" anchor="ctr"/>
          <a:lstStyle/>
          <a:p>
            <a:pPr defTabSz="456964">
              <a:defRPr sz="3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400" b="1">
              <a:solidFill>
                <a:srgbClr val="FFFFFF"/>
              </a:solidFill>
              <a:latin typeface="Calibri"/>
              <a:sym typeface="Helvetica"/>
            </a:endParaRPr>
          </a:p>
        </p:txBody>
      </p:sp>
      <p:sp>
        <p:nvSpPr>
          <p:cNvPr id="228" name="Shape 204"/>
          <p:cNvSpPr/>
          <p:nvPr/>
        </p:nvSpPr>
        <p:spPr>
          <a:xfrm>
            <a:off x="8193327" y="2580502"/>
            <a:ext cx="498556" cy="466779"/>
          </a:xfrm>
          <a:prstGeom prst="roundRect">
            <a:avLst>
              <a:gd name="adj" fmla="val 20140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35697" tIns="35697" rIns="35697" bIns="35697" anchor="ctr"/>
          <a:lstStyle/>
          <a:p>
            <a:pPr defTabSz="456964">
              <a:defRPr sz="3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400" b="1">
              <a:solidFill>
                <a:srgbClr val="FFFFFF"/>
              </a:solidFill>
              <a:latin typeface="Calibri"/>
              <a:sym typeface="Helvetica"/>
            </a:endParaRPr>
          </a:p>
        </p:txBody>
      </p:sp>
      <p:sp>
        <p:nvSpPr>
          <p:cNvPr id="229" name="Shape 205"/>
          <p:cNvSpPr/>
          <p:nvPr/>
        </p:nvSpPr>
        <p:spPr>
          <a:xfrm>
            <a:off x="1718604" y="3301076"/>
            <a:ext cx="1890765" cy="1496007"/>
          </a:xfrm>
          <a:prstGeom prst="roundRect">
            <a:avLst>
              <a:gd name="adj" fmla="val 1165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35697" tIns="35697" rIns="35697" bIns="35697" anchor="ctr"/>
          <a:lstStyle/>
          <a:p>
            <a:pPr defTabSz="456964">
              <a:defRPr sz="3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400" b="1">
              <a:solidFill>
                <a:srgbClr val="FFFFFF"/>
              </a:solidFill>
              <a:latin typeface="Calibri"/>
              <a:sym typeface="Helvetica"/>
            </a:endParaRPr>
          </a:p>
        </p:txBody>
      </p:sp>
      <p:sp>
        <p:nvSpPr>
          <p:cNvPr id="230" name="Shape 206"/>
          <p:cNvSpPr/>
          <p:nvPr/>
        </p:nvSpPr>
        <p:spPr>
          <a:xfrm>
            <a:off x="8170087" y="3301076"/>
            <a:ext cx="2200476" cy="1496007"/>
          </a:xfrm>
          <a:prstGeom prst="roundRect">
            <a:avLst>
              <a:gd name="adj" fmla="val 1165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35697" tIns="35697" rIns="35697" bIns="35697" anchor="ctr"/>
          <a:lstStyle/>
          <a:p>
            <a:pPr defTabSz="456964">
              <a:defRPr sz="3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400" b="1">
              <a:solidFill>
                <a:srgbClr val="FFFFFF"/>
              </a:solidFill>
              <a:latin typeface="Calibri"/>
              <a:sym typeface="Helvetica"/>
            </a:endParaRPr>
          </a:p>
        </p:txBody>
      </p:sp>
      <p:sp>
        <p:nvSpPr>
          <p:cNvPr id="231" name="Shape 207"/>
          <p:cNvSpPr txBox="1"/>
          <p:nvPr/>
        </p:nvSpPr>
        <p:spPr>
          <a:xfrm>
            <a:off x="1667506" y="5953403"/>
            <a:ext cx="8759276" cy="764588"/>
          </a:xfrm>
          <a:prstGeom prst="rect">
            <a:avLst/>
          </a:prstGeom>
          <a:ln w="3175" cmpd="sng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697" tIns="35697" rIns="35697" bIns="35697" anchor="ctr">
            <a:spAutoFit/>
          </a:bodyPr>
          <a:lstStyle>
            <a:lvl1pPr algn="l" defTabSz="914400">
              <a:defRPr sz="15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dirty="0"/>
              <a:t>Brouqui P, Puro V, Fusco FM, Bannister B, Schilling S, Follin P, et al. Infection control in the management of highly pathogenic infectious diseases: consensus of the European Network of Infectious Disease. The Lancet Infectious Diseases 2009; 9:301–311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FD486B04-75A1-52F7-B26A-F3D5CB3CAEAB}"/>
              </a:ext>
            </a:extLst>
          </p:cNvPr>
          <p:cNvSpPr/>
          <p:nvPr/>
        </p:nvSpPr>
        <p:spPr>
          <a:xfrm>
            <a:off x="175288" y="145285"/>
            <a:ext cx="7884377" cy="50400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lIns="91388" tIns="45694" rIns="91388" bIns="45694" rtlCol="0" anchor="ctr"/>
          <a:lstStyle/>
          <a:p>
            <a:pPr marL="0" marR="0" lvl="0" indent="0" algn="ctr" defTabSz="9139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Medidas de protección y aislamiento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5E49A4-7209-A813-7999-6F34AA55E5D4}"/>
              </a:ext>
            </a:extLst>
          </p:cNvPr>
          <p:cNvSpPr/>
          <p:nvPr/>
        </p:nvSpPr>
        <p:spPr>
          <a:xfrm>
            <a:off x="2647600" y="2977470"/>
            <a:ext cx="7087892" cy="1378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s-ES" sz="24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Dos cepas: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Cuenca del Congo o Central (más </a:t>
            </a:r>
            <a:r>
              <a:rPr lang="es-E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virulento</a:t>
            </a:r>
            <a:r>
              <a:rPr lang="es-ES" sz="24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África occidental.</a:t>
            </a:r>
          </a:p>
        </p:txBody>
      </p:sp>
    </p:spTree>
    <p:extLst>
      <p:ext uri="{BB962C8B-B14F-4D97-AF65-F5344CB8AC3E}">
        <p14:creationId xmlns:p14="http://schemas.microsoft.com/office/powerpoint/2010/main" val="314746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911FC48-C08E-D74D-934F-05B9636130C2}"/>
              </a:ext>
            </a:extLst>
          </p:cNvPr>
          <p:cNvSpPr/>
          <p:nvPr/>
        </p:nvSpPr>
        <p:spPr>
          <a:xfrm>
            <a:off x="560854" y="1046913"/>
            <a:ext cx="11387137" cy="50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Aislamiento en una sala de presión negativa, precauciones estándar de contacto y de gotas con escalada a precauciones de trasmisión aérea si es posible.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individuo infectado debe usar mascarilla quirúrgica y mantener las lesiones cubiertas en la medida de lo posible hasta que las costras se hayan desprendido y se haya formado una nueva capa de piel.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¿Contaminación del entorno?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vigilará los contactos durante 21 días</a:t>
            </a:r>
            <a:r>
              <a:rPr lang="es-ES_tradnl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Dado que el contagio sólo se produce durante la sintomatología florida, los contactos cercanos no necesitan aislarse mientras estén asintomáticos</a:t>
            </a:r>
            <a:r>
              <a:rPr lang="es-ES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D77004FA-5555-FA88-FDE7-F54697DBBDCC}"/>
              </a:ext>
            </a:extLst>
          </p:cNvPr>
          <p:cNvSpPr/>
          <p:nvPr/>
        </p:nvSpPr>
        <p:spPr>
          <a:xfrm>
            <a:off x="175288" y="145285"/>
            <a:ext cx="7884377" cy="50400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lIns="91388" tIns="45694" rIns="91388" bIns="45694" rtlCol="0" anchor="ctr"/>
          <a:lstStyle/>
          <a:p>
            <a:pPr marL="0" marR="0" lvl="0" indent="0" algn="ctr" defTabSz="9139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Medidas de protección y aislamiento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3A5C3C-E607-A991-6DBD-81CAA120717C}"/>
              </a:ext>
            </a:extLst>
          </p:cNvPr>
          <p:cNvSpPr txBox="1"/>
          <p:nvPr/>
        </p:nvSpPr>
        <p:spPr>
          <a:xfrm>
            <a:off x="477650" y="2260842"/>
            <a:ext cx="11553544" cy="1815882"/>
          </a:xfrm>
          <a:custGeom>
            <a:avLst/>
            <a:gdLst>
              <a:gd name="connsiteX0" fmla="*/ 0 w 11553544"/>
              <a:gd name="connsiteY0" fmla="*/ 0 h 1815882"/>
              <a:gd name="connsiteX1" fmla="*/ 808748 w 11553544"/>
              <a:gd name="connsiteY1" fmla="*/ 0 h 1815882"/>
              <a:gd name="connsiteX2" fmla="*/ 1501961 w 11553544"/>
              <a:gd name="connsiteY2" fmla="*/ 0 h 1815882"/>
              <a:gd name="connsiteX3" fmla="*/ 2310709 w 11553544"/>
              <a:gd name="connsiteY3" fmla="*/ 0 h 1815882"/>
              <a:gd name="connsiteX4" fmla="*/ 2888386 w 11553544"/>
              <a:gd name="connsiteY4" fmla="*/ 0 h 1815882"/>
              <a:gd name="connsiteX5" fmla="*/ 3581599 w 11553544"/>
              <a:gd name="connsiteY5" fmla="*/ 0 h 1815882"/>
              <a:gd name="connsiteX6" fmla="*/ 4159276 w 11553544"/>
              <a:gd name="connsiteY6" fmla="*/ 0 h 1815882"/>
              <a:gd name="connsiteX7" fmla="*/ 4736953 w 11553544"/>
              <a:gd name="connsiteY7" fmla="*/ 0 h 1815882"/>
              <a:gd name="connsiteX8" fmla="*/ 5314630 w 11553544"/>
              <a:gd name="connsiteY8" fmla="*/ 0 h 1815882"/>
              <a:gd name="connsiteX9" fmla="*/ 5545701 w 11553544"/>
              <a:gd name="connsiteY9" fmla="*/ 0 h 1815882"/>
              <a:gd name="connsiteX10" fmla="*/ 6238914 w 11553544"/>
              <a:gd name="connsiteY10" fmla="*/ 0 h 1815882"/>
              <a:gd name="connsiteX11" fmla="*/ 6469985 w 11553544"/>
              <a:gd name="connsiteY11" fmla="*/ 0 h 1815882"/>
              <a:gd name="connsiteX12" fmla="*/ 7047662 w 11553544"/>
              <a:gd name="connsiteY12" fmla="*/ 0 h 1815882"/>
              <a:gd name="connsiteX13" fmla="*/ 7856410 w 11553544"/>
              <a:gd name="connsiteY13" fmla="*/ 0 h 1815882"/>
              <a:gd name="connsiteX14" fmla="*/ 8665158 w 11553544"/>
              <a:gd name="connsiteY14" fmla="*/ 0 h 1815882"/>
              <a:gd name="connsiteX15" fmla="*/ 9358371 w 11553544"/>
              <a:gd name="connsiteY15" fmla="*/ 0 h 1815882"/>
              <a:gd name="connsiteX16" fmla="*/ 9820512 w 11553544"/>
              <a:gd name="connsiteY16" fmla="*/ 0 h 1815882"/>
              <a:gd name="connsiteX17" fmla="*/ 10051583 w 11553544"/>
              <a:gd name="connsiteY17" fmla="*/ 0 h 1815882"/>
              <a:gd name="connsiteX18" fmla="*/ 10513725 w 11553544"/>
              <a:gd name="connsiteY18" fmla="*/ 0 h 1815882"/>
              <a:gd name="connsiteX19" fmla="*/ 11553544 w 11553544"/>
              <a:gd name="connsiteY19" fmla="*/ 0 h 1815882"/>
              <a:gd name="connsiteX20" fmla="*/ 11553544 w 11553544"/>
              <a:gd name="connsiteY20" fmla="*/ 490288 h 1815882"/>
              <a:gd name="connsiteX21" fmla="*/ 11553544 w 11553544"/>
              <a:gd name="connsiteY21" fmla="*/ 980576 h 1815882"/>
              <a:gd name="connsiteX22" fmla="*/ 11553544 w 11553544"/>
              <a:gd name="connsiteY22" fmla="*/ 1398229 h 1815882"/>
              <a:gd name="connsiteX23" fmla="*/ 11553544 w 11553544"/>
              <a:gd name="connsiteY23" fmla="*/ 1815882 h 1815882"/>
              <a:gd name="connsiteX24" fmla="*/ 11206938 w 11553544"/>
              <a:gd name="connsiteY24" fmla="*/ 1815882 h 1815882"/>
              <a:gd name="connsiteX25" fmla="*/ 10975867 w 11553544"/>
              <a:gd name="connsiteY25" fmla="*/ 1815882 h 1815882"/>
              <a:gd name="connsiteX26" fmla="*/ 10167119 w 11553544"/>
              <a:gd name="connsiteY26" fmla="*/ 1815882 h 1815882"/>
              <a:gd name="connsiteX27" fmla="*/ 9704977 w 11553544"/>
              <a:gd name="connsiteY27" fmla="*/ 1815882 h 1815882"/>
              <a:gd name="connsiteX28" fmla="*/ 9011764 w 11553544"/>
              <a:gd name="connsiteY28" fmla="*/ 1815882 h 1815882"/>
              <a:gd name="connsiteX29" fmla="*/ 8780693 w 11553544"/>
              <a:gd name="connsiteY29" fmla="*/ 1815882 h 1815882"/>
              <a:gd name="connsiteX30" fmla="*/ 7971945 w 11553544"/>
              <a:gd name="connsiteY30" fmla="*/ 1815882 h 1815882"/>
              <a:gd name="connsiteX31" fmla="*/ 7509804 w 11553544"/>
              <a:gd name="connsiteY31" fmla="*/ 1815882 h 1815882"/>
              <a:gd name="connsiteX32" fmla="*/ 6932126 w 11553544"/>
              <a:gd name="connsiteY32" fmla="*/ 1815882 h 1815882"/>
              <a:gd name="connsiteX33" fmla="*/ 6585520 w 11553544"/>
              <a:gd name="connsiteY33" fmla="*/ 1815882 h 1815882"/>
              <a:gd name="connsiteX34" fmla="*/ 5892307 w 11553544"/>
              <a:gd name="connsiteY34" fmla="*/ 1815882 h 1815882"/>
              <a:gd name="connsiteX35" fmla="*/ 5083559 w 11553544"/>
              <a:gd name="connsiteY35" fmla="*/ 1815882 h 1815882"/>
              <a:gd name="connsiteX36" fmla="*/ 4621418 w 11553544"/>
              <a:gd name="connsiteY36" fmla="*/ 1815882 h 1815882"/>
              <a:gd name="connsiteX37" fmla="*/ 3812670 w 11553544"/>
              <a:gd name="connsiteY37" fmla="*/ 1815882 h 1815882"/>
              <a:gd name="connsiteX38" fmla="*/ 3234992 w 11553544"/>
              <a:gd name="connsiteY38" fmla="*/ 1815882 h 1815882"/>
              <a:gd name="connsiteX39" fmla="*/ 2426244 w 11553544"/>
              <a:gd name="connsiteY39" fmla="*/ 1815882 h 1815882"/>
              <a:gd name="connsiteX40" fmla="*/ 1617496 w 11553544"/>
              <a:gd name="connsiteY40" fmla="*/ 1815882 h 1815882"/>
              <a:gd name="connsiteX41" fmla="*/ 1270890 w 11553544"/>
              <a:gd name="connsiteY41" fmla="*/ 1815882 h 1815882"/>
              <a:gd name="connsiteX42" fmla="*/ 808748 w 11553544"/>
              <a:gd name="connsiteY42" fmla="*/ 1815882 h 1815882"/>
              <a:gd name="connsiteX43" fmla="*/ 0 w 11553544"/>
              <a:gd name="connsiteY43" fmla="*/ 1815882 h 1815882"/>
              <a:gd name="connsiteX44" fmla="*/ 0 w 11553544"/>
              <a:gd name="connsiteY44" fmla="*/ 1361912 h 1815882"/>
              <a:gd name="connsiteX45" fmla="*/ 0 w 11553544"/>
              <a:gd name="connsiteY45" fmla="*/ 962417 h 1815882"/>
              <a:gd name="connsiteX46" fmla="*/ 0 w 11553544"/>
              <a:gd name="connsiteY46" fmla="*/ 562923 h 1815882"/>
              <a:gd name="connsiteX47" fmla="*/ 0 w 11553544"/>
              <a:gd name="connsiteY47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53544" h="1815882" fill="none" extrusionOk="0">
                <a:moveTo>
                  <a:pt x="0" y="0"/>
                </a:moveTo>
                <a:cubicBezTo>
                  <a:pt x="390261" y="-44717"/>
                  <a:pt x="478308" y="13395"/>
                  <a:pt x="808748" y="0"/>
                </a:cubicBezTo>
                <a:cubicBezTo>
                  <a:pt x="1139188" y="-13395"/>
                  <a:pt x="1183478" y="43232"/>
                  <a:pt x="1501961" y="0"/>
                </a:cubicBezTo>
                <a:cubicBezTo>
                  <a:pt x="1820444" y="-43232"/>
                  <a:pt x="2005771" y="70479"/>
                  <a:pt x="2310709" y="0"/>
                </a:cubicBezTo>
                <a:cubicBezTo>
                  <a:pt x="2615647" y="-70479"/>
                  <a:pt x="2624861" y="63955"/>
                  <a:pt x="2888386" y="0"/>
                </a:cubicBezTo>
                <a:cubicBezTo>
                  <a:pt x="3151911" y="-63955"/>
                  <a:pt x="3257555" y="40547"/>
                  <a:pt x="3581599" y="0"/>
                </a:cubicBezTo>
                <a:cubicBezTo>
                  <a:pt x="3905643" y="-40547"/>
                  <a:pt x="4037644" y="62553"/>
                  <a:pt x="4159276" y="0"/>
                </a:cubicBezTo>
                <a:cubicBezTo>
                  <a:pt x="4280908" y="-62553"/>
                  <a:pt x="4514583" y="20759"/>
                  <a:pt x="4736953" y="0"/>
                </a:cubicBezTo>
                <a:cubicBezTo>
                  <a:pt x="4959323" y="-20759"/>
                  <a:pt x="5162916" y="7100"/>
                  <a:pt x="5314630" y="0"/>
                </a:cubicBezTo>
                <a:cubicBezTo>
                  <a:pt x="5466344" y="-7100"/>
                  <a:pt x="5463901" y="3421"/>
                  <a:pt x="5545701" y="0"/>
                </a:cubicBezTo>
                <a:cubicBezTo>
                  <a:pt x="5627501" y="-3421"/>
                  <a:pt x="6006935" y="45432"/>
                  <a:pt x="6238914" y="0"/>
                </a:cubicBezTo>
                <a:cubicBezTo>
                  <a:pt x="6470893" y="-45432"/>
                  <a:pt x="6417655" y="9679"/>
                  <a:pt x="6469985" y="0"/>
                </a:cubicBezTo>
                <a:cubicBezTo>
                  <a:pt x="6522315" y="-9679"/>
                  <a:pt x="6801601" y="14781"/>
                  <a:pt x="7047662" y="0"/>
                </a:cubicBezTo>
                <a:cubicBezTo>
                  <a:pt x="7293723" y="-14781"/>
                  <a:pt x="7509489" y="47862"/>
                  <a:pt x="7856410" y="0"/>
                </a:cubicBezTo>
                <a:cubicBezTo>
                  <a:pt x="8203331" y="-47862"/>
                  <a:pt x="8449724" y="68371"/>
                  <a:pt x="8665158" y="0"/>
                </a:cubicBezTo>
                <a:cubicBezTo>
                  <a:pt x="8880592" y="-68371"/>
                  <a:pt x="9125633" y="2911"/>
                  <a:pt x="9358371" y="0"/>
                </a:cubicBezTo>
                <a:cubicBezTo>
                  <a:pt x="9591109" y="-2911"/>
                  <a:pt x="9652905" y="24317"/>
                  <a:pt x="9820512" y="0"/>
                </a:cubicBezTo>
                <a:cubicBezTo>
                  <a:pt x="9988119" y="-24317"/>
                  <a:pt x="9984494" y="15109"/>
                  <a:pt x="10051583" y="0"/>
                </a:cubicBezTo>
                <a:cubicBezTo>
                  <a:pt x="10118672" y="-15109"/>
                  <a:pt x="10388238" y="19913"/>
                  <a:pt x="10513725" y="0"/>
                </a:cubicBezTo>
                <a:cubicBezTo>
                  <a:pt x="10639212" y="-19913"/>
                  <a:pt x="11070774" y="19011"/>
                  <a:pt x="11553544" y="0"/>
                </a:cubicBezTo>
                <a:cubicBezTo>
                  <a:pt x="11559736" y="206329"/>
                  <a:pt x="11505702" y="328243"/>
                  <a:pt x="11553544" y="490288"/>
                </a:cubicBezTo>
                <a:cubicBezTo>
                  <a:pt x="11601386" y="652333"/>
                  <a:pt x="11551118" y="858504"/>
                  <a:pt x="11553544" y="980576"/>
                </a:cubicBezTo>
                <a:cubicBezTo>
                  <a:pt x="11555970" y="1102648"/>
                  <a:pt x="11547699" y="1223714"/>
                  <a:pt x="11553544" y="1398229"/>
                </a:cubicBezTo>
                <a:cubicBezTo>
                  <a:pt x="11559389" y="1572744"/>
                  <a:pt x="11547937" y="1638047"/>
                  <a:pt x="11553544" y="1815882"/>
                </a:cubicBezTo>
                <a:cubicBezTo>
                  <a:pt x="11385113" y="1831625"/>
                  <a:pt x="11375322" y="1794961"/>
                  <a:pt x="11206938" y="1815882"/>
                </a:cubicBezTo>
                <a:cubicBezTo>
                  <a:pt x="11038554" y="1836803"/>
                  <a:pt x="11026103" y="1805161"/>
                  <a:pt x="10975867" y="1815882"/>
                </a:cubicBezTo>
                <a:cubicBezTo>
                  <a:pt x="10925631" y="1826603"/>
                  <a:pt x="10357744" y="1731271"/>
                  <a:pt x="10167119" y="1815882"/>
                </a:cubicBezTo>
                <a:cubicBezTo>
                  <a:pt x="9976494" y="1900493"/>
                  <a:pt x="9919726" y="1783081"/>
                  <a:pt x="9704977" y="1815882"/>
                </a:cubicBezTo>
                <a:cubicBezTo>
                  <a:pt x="9490228" y="1848683"/>
                  <a:pt x="9287367" y="1747480"/>
                  <a:pt x="9011764" y="1815882"/>
                </a:cubicBezTo>
                <a:cubicBezTo>
                  <a:pt x="8736161" y="1884284"/>
                  <a:pt x="8842631" y="1812648"/>
                  <a:pt x="8780693" y="1815882"/>
                </a:cubicBezTo>
                <a:cubicBezTo>
                  <a:pt x="8718755" y="1819116"/>
                  <a:pt x="8252962" y="1775261"/>
                  <a:pt x="7971945" y="1815882"/>
                </a:cubicBezTo>
                <a:cubicBezTo>
                  <a:pt x="7690928" y="1856503"/>
                  <a:pt x="7675304" y="1800976"/>
                  <a:pt x="7509804" y="1815882"/>
                </a:cubicBezTo>
                <a:cubicBezTo>
                  <a:pt x="7344304" y="1830788"/>
                  <a:pt x="7217305" y="1794595"/>
                  <a:pt x="6932126" y="1815882"/>
                </a:cubicBezTo>
                <a:cubicBezTo>
                  <a:pt x="6646947" y="1837169"/>
                  <a:pt x="6694332" y="1782833"/>
                  <a:pt x="6585520" y="1815882"/>
                </a:cubicBezTo>
                <a:cubicBezTo>
                  <a:pt x="6476708" y="1848931"/>
                  <a:pt x="6220381" y="1790897"/>
                  <a:pt x="5892307" y="1815882"/>
                </a:cubicBezTo>
                <a:cubicBezTo>
                  <a:pt x="5564233" y="1840867"/>
                  <a:pt x="5350554" y="1750506"/>
                  <a:pt x="5083559" y="1815882"/>
                </a:cubicBezTo>
                <a:cubicBezTo>
                  <a:pt x="4816564" y="1881258"/>
                  <a:pt x="4726873" y="1813803"/>
                  <a:pt x="4621418" y="1815882"/>
                </a:cubicBezTo>
                <a:cubicBezTo>
                  <a:pt x="4515963" y="1817961"/>
                  <a:pt x="4078117" y="1772227"/>
                  <a:pt x="3812670" y="1815882"/>
                </a:cubicBezTo>
                <a:cubicBezTo>
                  <a:pt x="3547223" y="1859537"/>
                  <a:pt x="3394783" y="1787107"/>
                  <a:pt x="3234992" y="1815882"/>
                </a:cubicBezTo>
                <a:cubicBezTo>
                  <a:pt x="3075201" y="1844657"/>
                  <a:pt x="2684325" y="1744541"/>
                  <a:pt x="2426244" y="1815882"/>
                </a:cubicBezTo>
                <a:cubicBezTo>
                  <a:pt x="2168163" y="1887223"/>
                  <a:pt x="1808924" y="1791168"/>
                  <a:pt x="1617496" y="1815882"/>
                </a:cubicBezTo>
                <a:cubicBezTo>
                  <a:pt x="1426068" y="1840596"/>
                  <a:pt x="1382052" y="1797783"/>
                  <a:pt x="1270890" y="1815882"/>
                </a:cubicBezTo>
                <a:cubicBezTo>
                  <a:pt x="1159728" y="1833981"/>
                  <a:pt x="932428" y="1797943"/>
                  <a:pt x="808748" y="1815882"/>
                </a:cubicBezTo>
                <a:cubicBezTo>
                  <a:pt x="685068" y="1833821"/>
                  <a:pt x="174871" y="1760412"/>
                  <a:pt x="0" y="1815882"/>
                </a:cubicBezTo>
                <a:cubicBezTo>
                  <a:pt x="-6137" y="1671264"/>
                  <a:pt x="43740" y="1572447"/>
                  <a:pt x="0" y="1361912"/>
                </a:cubicBezTo>
                <a:cubicBezTo>
                  <a:pt x="-43740" y="1151377"/>
                  <a:pt x="17098" y="1066003"/>
                  <a:pt x="0" y="962417"/>
                </a:cubicBezTo>
                <a:cubicBezTo>
                  <a:pt x="-17098" y="858832"/>
                  <a:pt x="1076" y="714015"/>
                  <a:pt x="0" y="562923"/>
                </a:cubicBezTo>
                <a:cubicBezTo>
                  <a:pt x="-1076" y="411831"/>
                  <a:pt x="64490" y="137845"/>
                  <a:pt x="0" y="0"/>
                </a:cubicBezTo>
                <a:close/>
              </a:path>
              <a:path w="11553544" h="1815882" stroke="0" extrusionOk="0">
                <a:moveTo>
                  <a:pt x="0" y="0"/>
                </a:moveTo>
                <a:cubicBezTo>
                  <a:pt x="187317" y="-3699"/>
                  <a:pt x="328984" y="55367"/>
                  <a:pt x="462142" y="0"/>
                </a:cubicBezTo>
                <a:cubicBezTo>
                  <a:pt x="595300" y="-55367"/>
                  <a:pt x="622663" y="5239"/>
                  <a:pt x="693213" y="0"/>
                </a:cubicBezTo>
                <a:cubicBezTo>
                  <a:pt x="763763" y="-5239"/>
                  <a:pt x="1331964" y="62766"/>
                  <a:pt x="1501961" y="0"/>
                </a:cubicBezTo>
                <a:cubicBezTo>
                  <a:pt x="1671958" y="-62766"/>
                  <a:pt x="1764661" y="42084"/>
                  <a:pt x="1964102" y="0"/>
                </a:cubicBezTo>
                <a:cubicBezTo>
                  <a:pt x="2163543" y="-42084"/>
                  <a:pt x="2323935" y="35965"/>
                  <a:pt x="2426244" y="0"/>
                </a:cubicBezTo>
                <a:cubicBezTo>
                  <a:pt x="2528553" y="-35965"/>
                  <a:pt x="3047123" y="49181"/>
                  <a:pt x="3234992" y="0"/>
                </a:cubicBezTo>
                <a:cubicBezTo>
                  <a:pt x="3422861" y="-49181"/>
                  <a:pt x="3476939" y="9196"/>
                  <a:pt x="3581599" y="0"/>
                </a:cubicBezTo>
                <a:cubicBezTo>
                  <a:pt x="3686259" y="-9196"/>
                  <a:pt x="4011619" y="11123"/>
                  <a:pt x="4390347" y="0"/>
                </a:cubicBezTo>
                <a:cubicBezTo>
                  <a:pt x="4769075" y="-11123"/>
                  <a:pt x="4825347" y="45099"/>
                  <a:pt x="5199095" y="0"/>
                </a:cubicBezTo>
                <a:cubicBezTo>
                  <a:pt x="5572843" y="-45099"/>
                  <a:pt x="5659035" y="43078"/>
                  <a:pt x="5776772" y="0"/>
                </a:cubicBezTo>
                <a:cubicBezTo>
                  <a:pt x="5894509" y="-43078"/>
                  <a:pt x="6359090" y="95567"/>
                  <a:pt x="6585520" y="0"/>
                </a:cubicBezTo>
                <a:cubicBezTo>
                  <a:pt x="6811950" y="-95567"/>
                  <a:pt x="6952649" y="15599"/>
                  <a:pt x="7047662" y="0"/>
                </a:cubicBezTo>
                <a:cubicBezTo>
                  <a:pt x="7142675" y="-15599"/>
                  <a:pt x="7400441" y="36493"/>
                  <a:pt x="7509804" y="0"/>
                </a:cubicBezTo>
                <a:cubicBezTo>
                  <a:pt x="7619167" y="-36493"/>
                  <a:pt x="7904993" y="78617"/>
                  <a:pt x="8203016" y="0"/>
                </a:cubicBezTo>
                <a:cubicBezTo>
                  <a:pt x="8501039" y="-78617"/>
                  <a:pt x="8542224" y="6629"/>
                  <a:pt x="8665158" y="0"/>
                </a:cubicBezTo>
                <a:cubicBezTo>
                  <a:pt x="8788092" y="-6629"/>
                  <a:pt x="9301344" y="7857"/>
                  <a:pt x="9473906" y="0"/>
                </a:cubicBezTo>
                <a:cubicBezTo>
                  <a:pt x="9646468" y="-7857"/>
                  <a:pt x="9896901" y="28522"/>
                  <a:pt x="10282654" y="0"/>
                </a:cubicBezTo>
                <a:cubicBezTo>
                  <a:pt x="10668407" y="-28522"/>
                  <a:pt x="10710527" y="68434"/>
                  <a:pt x="10860331" y="0"/>
                </a:cubicBezTo>
                <a:cubicBezTo>
                  <a:pt x="11010135" y="-68434"/>
                  <a:pt x="11226194" y="4815"/>
                  <a:pt x="11553544" y="0"/>
                </a:cubicBezTo>
                <a:cubicBezTo>
                  <a:pt x="11595141" y="164783"/>
                  <a:pt x="11540097" y="264559"/>
                  <a:pt x="11553544" y="399494"/>
                </a:cubicBezTo>
                <a:cubicBezTo>
                  <a:pt x="11566991" y="534429"/>
                  <a:pt x="11539927" y="689552"/>
                  <a:pt x="11553544" y="817147"/>
                </a:cubicBezTo>
                <a:cubicBezTo>
                  <a:pt x="11567161" y="944742"/>
                  <a:pt x="11542738" y="1171359"/>
                  <a:pt x="11553544" y="1289276"/>
                </a:cubicBezTo>
                <a:cubicBezTo>
                  <a:pt x="11564350" y="1407193"/>
                  <a:pt x="11505842" y="1583979"/>
                  <a:pt x="11553544" y="1815882"/>
                </a:cubicBezTo>
                <a:cubicBezTo>
                  <a:pt x="11456084" y="1817839"/>
                  <a:pt x="11347961" y="1802560"/>
                  <a:pt x="11206938" y="1815882"/>
                </a:cubicBezTo>
                <a:cubicBezTo>
                  <a:pt x="11065915" y="1829204"/>
                  <a:pt x="11027956" y="1803036"/>
                  <a:pt x="10975867" y="1815882"/>
                </a:cubicBezTo>
                <a:cubicBezTo>
                  <a:pt x="10923778" y="1828728"/>
                  <a:pt x="10851708" y="1800886"/>
                  <a:pt x="10744796" y="1815882"/>
                </a:cubicBezTo>
                <a:cubicBezTo>
                  <a:pt x="10637884" y="1830878"/>
                  <a:pt x="10296267" y="1768768"/>
                  <a:pt x="10167119" y="1815882"/>
                </a:cubicBezTo>
                <a:cubicBezTo>
                  <a:pt x="10037971" y="1862996"/>
                  <a:pt x="9952839" y="1813690"/>
                  <a:pt x="9820512" y="1815882"/>
                </a:cubicBezTo>
                <a:cubicBezTo>
                  <a:pt x="9688185" y="1818074"/>
                  <a:pt x="9288630" y="1784922"/>
                  <a:pt x="9127300" y="1815882"/>
                </a:cubicBezTo>
                <a:cubicBezTo>
                  <a:pt x="8965970" y="1846842"/>
                  <a:pt x="8875882" y="1803728"/>
                  <a:pt x="8780693" y="1815882"/>
                </a:cubicBezTo>
                <a:cubicBezTo>
                  <a:pt x="8685504" y="1828036"/>
                  <a:pt x="8346287" y="1771285"/>
                  <a:pt x="8087481" y="1815882"/>
                </a:cubicBezTo>
                <a:cubicBezTo>
                  <a:pt x="7828675" y="1860479"/>
                  <a:pt x="7934896" y="1808985"/>
                  <a:pt x="7856410" y="1815882"/>
                </a:cubicBezTo>
                <a:cubicBezTo>
                  <a:pt x="7777924" y="1822779"/>
                  <a:pt x="7360662" y="1748022"/>
                  <a:pt x="7163197" y="1815882"/>
                </a:cubicBezTo>
                <a:cubicBezTo>
                  <a:pt x="6965732" y="1883742"/>
                  <a:pt x="6987534" y="1786790"/>
                  <a:pt x="6816591" y="1815882"/>
                </a:cubicBezTo>
                <a:cubicBezTo>
                  <a:pt x="6645648" y="1844974"/>
                  <a:pt x="6663634" y="1811156"/>
                  <a:pt x="6585520" y="1815882"/>
                </a:cubicBezTo>
                <a:cubicBezTo>
                  <a:pt x="6507406" y="1820608"/>
                  <a:pt x="6345376" y="1784514"/>
                  <a:pt x="6238914" y="1815882"/>
                </a:cubicBezTo>
                <a:cubicBezTo>
                  <a:pt x="6132452" y="1847250"/>
                  <a:pt x="5740496" y="1800334"/>
                  <a:pt x="5545701" y="1815882"/>
                </a:cubicBezTo>
                <a:cubicBezTo>
                  <a:pt x="5350906" y="1831430"/>
                  <a:pt x="5288440" y="1780890"/>
                  <a:pt x="5199095" y="1815882"/>
                </a:cubicBezTo>
                <a:cubicBezTo>
                  <a:pt x="5109750" y="1850874"/>
                  <a:pt x="5051677" y="1810077"/>
                  <a:pt x="4968024" y="1815882"/>
                </a:cubicBezTo>
                <a:cubicBezTo>
                  <a:pt x="4884371" y="1821687"/>
                  <a:pt x="4726652" y="1793990"/>
                  <a:pt x="4621418" y="1815882"/>
                </a:cubicBezTo>
                <a:cubicBezTo>
                  <a:pt x="4516184" y="1837774"/>
                  <a:pt x="4292501" y="1805100"/>
                  <a:pt x="4159276" y="1815882"/>
                </a:cubicBezTo>
                <a:cubicBezTo>
                  <a:pt x="4026051" y="1826664"/>
                  <a:pt x="3705276" y="1796368"/>
                  <a:pt x="3581599" y="1815882"/>
                </a:cubicBezTo>
                <a:cubicBezTo>
                  <a:pt x="3457922" y="1835396"/>
                  <a:pt x="3387405" y="1797558"/>
                  <a:pt x="3234992" y="1815882"/>
                </a:cubicBezTo>
                <a:cubicBezTo>
                  <a:pt x="3082579" y="1834206"/>
                  <a:pt x="2695948" y="1727322"/>
                  <a:pt x="2426244" y="1815882"/>
                </a:cubicBezTo>
                <a:cubicBezTo>
                  <a:pt x="2156540" y="1904442"/>
                  <a:pt x="1982060" y="1750832"/>
                  <a:pt x="1848567" y="1815882"/>
                </a:cubicBezTo>
                <a:cubicBezTo>
                  <a:pt x="1715074" y="1880932"/>
                  <a:pt x="1343824" y="1734943"/>
                  <a:pt x="1039819" y="1815882"/>
                </a:cubicBezTo>
                <a:cubicBezTo>
                  <a:pt x="735814" y="1896821"/>
                  <a:pt x="492899" y="1765708"/>
                  <a:pt x="0" y="1815882"/>
                </a:cubicBezTo>
                <a:cubicBezTo>
                  <a:pt x="-7975" y="1643910"/>
                  <a:pt x="28182" y="1500255"/>
                  <a:pt x="0" y="1380070"/>
                </a:cubicBezTo>
                <a:cubicBezTo>
                  <a:pt x="-28182" y="1259885"/>
                  <a:pt x="10430" y="1161078"/>
                  <a:pt x="0" y="944259"/>
                </a:cubicBezTo>
                <a:cubicBezTo>
                  <a:pt x="-10430" y="727440"/>
                  <a:pt x="23263" y="702319"/>
                  <a:pt x="0" y="472129"/>
                </a:cubicBezTo>
                <a:cubicBezTo>
                  <a:pt x="-23263" y="241939"/>
                  <a:pt x="19140" y="97216"/>
                  <a:pt x="0" y="0"/>
                </a:cubicBezTo>
                <a:close/>
              </a:path>
            </a:pathLst>
          </a:custGeom>
          <a:solidFill>
            <a:srgbClr val="F0F9FF"/>
          </a:solidFill>
          <a:ln w="5715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Cuarto de contención para valoración inicial.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 alta sospecha	Cuarto destinado a toma de muestras.</a:t>
            </a:r>
          </a:p>
          <a:p>
            <a:pPr marL="342900" indent="-342900">
              <a:lnSpc>
                <a:spcPct val="150000"/>
              </a:lnSpc>
              <a:buFont typeface=".Hiragino Kaku Gothic Interface W3"/>
              <a:buChar char="☞"/>
            </a:pPr>
            <a:r>
              <a:rPr lang="es-ES" sz="2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 estabilidad clínica		Seguimiento domiciliario.	 </a:t>
            </a:r>
          </a:p>
        </p:txBody>
      </p:sp>
      <p:sp>
        <p:nvSpPr>
          <p:cNvPr id="3" name="Flecha derecha 2">
            <a:extLst>
              <a:ext uri="{FF2B5EF4-FFF2-40B4-BE49-F238E27FC236}">
                <a16:creationId xmlns:a16="http://schemas.microsoft.com/office/drawing/2014/main" id="{FDCB325E-0D28-23D2-2287-0D66DA22C1AA}"/>
              </a:ext>
            </a:extLst>
          </p:cNvPr>
          <p:cNvSpPr/>
          <p:nvPr/>
        </p:nvSpPr>
        <p:spPr>
          <a:xfrm>
            <a:off x="3411939" y="3157188"/>
            <a:ext cx="759324" cy="2018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F5791792-330A-8D07-B09F-FD5C13413B78}"/>
              </a:ext>
            </a:extLst>
          </p:cNvPr>
          <p:cNvSpPr/>
          <p:nvPr/>
        </p:nvSpPr>
        <p:spPr>
          <a:xfrm>
            <a:off x="4153334" y="3738717"/>
            <a:ext cx="759324" cy="2018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 descr="LOGO-CSUR-Tropicales OK.png">
            <a:extLst>
              <a:ext uri="{FF2B5EF4-FFF2-40B4-BE49-F238E27FC236}">
                <a16:creationId xmlns:a16="http://schemas.microsoft.com/office/drawing/2014/main" id="{5F015F32-A945-86B3-E4A7-296D340E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9634538" y="3568805"/>
            <a:ext cx="2079812" cy="13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7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D77004FA-5555-FA88-FDE7-F54697DBBDCC}"/>
              </a:ext>
            </a:extLst>
          </p:cNvPr>
          <p:cNvSpPr/>
          <p:nvPr/>
        </p:nvSpPr>
        <p:spPr>
          <a:xfrm>
            <a:off x="175288" y="145285"/>
            <a:ext cx="7884377" cy="50400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lIns="91388" tIns="45694" rIns="91388" bIns="45694" rtlCol="0" anchor="ctr"/>
          <a:lstStyle/>
          <a:p>
            <a:pPr marL="0" marR="0" lvl="0" indent="0" algn="ctr" defTabSz="9139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Medidas de protección y aislamiento</a:t>
            </a: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541439D1-C4AD-90CF-879F-8716CF1DF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0" y="806825"/>
            <a:ext cx="9271078" cy="2496671"/>
          </a:xfrm>
          <a:prstGeom prst="rect">
            <a:avLst/>
          </a:prstGeom>
          <a:ln w="57150">
            <a:solidFill>
              <a:srgbClr val="00B0F0"/>
            </a:solidFill>
            <a:prstDash val="sysDash"/>
          </a:ln>
        </p:spPr>
      </p:pic>
      <p:pic>
        <p:nvPicPr>
          <p:cNvPr id="11" name="Imagen 10" descr="Texto, Correo electrónico&#10;&#10;Descripción generada automáticamente">
            <a:extLst>
              <a:ext uri="{FF2B5EF4-FFF2-40B4-BE49-F238E27FC236}">
                <a16:creationId xmlns:a16="http://schemas.microsoft.com/office/drawing/2014/main" id="{5D4517C1-8186-38B3-3768-4F6CF00C6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285" y="3253409"/>
            <a:ext cx="9108141" cy="3497017"/>
          </a:xfrm>
          <a:prstGeom prst="rect">
            <a:avLst/>
          </a:prstGeom>
          <a:ln w="57150">
            <a:solidFill>
              <a:srgbClr val="00B0F0"/>
            </a:solidFill>
            <a:prstDash val="sysDash"/>
          </a:ln>
        </p:spPr>
      </p:pic>
      <p:pic>
        <p:nvPicPr>
          <p:cNvPr id="12" name="Imagen 11" descr="LOGO-CSUR-Tropicales OK.png">
            <a:extLst>
              <a:ext uri="{FF2B5EF4-FFF2-40B4-BE49-F238E27FC236}">
                <a16:creationId xmlns:a16="http://schemas.microsoft.com/office/drawing/2014/main" id="{9C7EF140-6F8B-4095-D4C8-940CE5FBEA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35858" y="5497906"/>
            <a:ext cx="2079812" cy="13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6293449-BD9D-022E-B77F-1A3E91789472}"/>
              </a:ext>
            </a:extLst>
          </p:cNvPr>
          <p:cNvSpPr/>
          <p:nvPr/>
        </p:nvSpPr>
        <p:spPr>
          <a:xfrm>
            <a:off x="402431" y="1084151"/>
            <a:ext cx="11387137" cy="387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Importancia de actualización e investigación en patología emergente.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Cambio de escenario… ¿cambio de epidemiología y escenario clínico?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Reservorios.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Tecovirimat como opción actual más plausible.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Comportamiento en inmunodeprimidos.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Adaptar el control del entorno y contactos.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¿Vacunación?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1B0CB71E-CA0F-5512-C1F9-9A3FF06EA5A3}"/>
              </a:ext>
            </a:extLst>
          </p:cNvPr>
          <p:cNvSpPr/>
          <p:nvPr/>
        </p:nvSpPr>
        <p:spPr>
          <a:xfrm>
            <a:off x="89417" y="64621"/>
            <a:ext cx="7884377" cy="504000"/>
          </a:xfrm>
          <a:prstGeom prst="roundRect">
            <a:avLst/>
          </a:prstGeom>
          <a:solidFill>
            <a:schemeClr val="accent1"/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 Monkeypox</a:t>
            </a:r>
          </a:p>
        </p:txBody>
      </p:sp>
    </p:spTree>
    <p:extLst>
      <p:ext uri="{BB962C8B-B14F-4D97-AF65-F5344CB8AC3E}">
        <p14:creationId xmlns:p14="http://schemas.microsoft.com/office/powerpoint/2010/main" val="1281326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F1114856-5E40-F243-85F6-B2AB23F4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657" y="2525402"/>
            <a:ext cx="7485208" cy="19250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altLang="es-ES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¡GRACIAS!</a:t>
            </a:r>
            <a:br>
              <a:rPr lang="es-ES" altLang="es-ES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s-ES" altLang="es-ES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</a:t>
            </a:r>
            <a:br>
              <a:rPr lang="es-ES" altLang="es-ES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s-ES" altLang="es-ES" b="1" spc="300" dirty="0">
                <a:ln w="19050">
                  <a:solidFill>
                    <a:schemeClr val="accent2">
                      <a:lumMod val="75000"/>
                      <a:alpha val="84000"/>
                    </a:schemeClr>
                  </a:solidFill>
                </a:ln>
                <a:solidFill>
                  <a:srgbClr val="0867B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MERCI BEAUCOUP!</a:t>
            </a:r>
            <a:endParaRPr lang="es-ES" altLang="es-ES" sz="4400" b="1" spc="300" dirty="0">
              <a:ln w="19050">
                <a:solidFill>
                  <a:schemeClr val="accent2">
                    <a:lumMod val="75000"/>
                    <a:alpha val="84000"/>
                  </a:schemeClr>
                </a:solidFill>
              </a:ln>
              <a:solidFill>
                <a:srgbClr val="0867B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B2459ED-7102-0F41-AC6B-AD3DD1F58C0A}"/>
              </a:ext>
            </a:extLst>
          </p:cNvPr>
          <p:cNvSpPr txBox="1">
            <a:spLocks/>
          </p:cNvSpPr>
          <p:nvPr/>
        </p:nvSpPr>
        <p:spPr>
          <a:xfrm>
            <a:off x="612550" y="4912139"/>
            <a:ext cx="4502150" cy="1055688"/>
          </a:xfrm>
          <a:prstGeom prst="rect">
            <a:avLst/>
          </a:prstGeom>
        </p:spPr>
        <p:txBody>
          <a:bodyPr>
            <a:norm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s-ES" altLang="es-ES" sz="1700" b="1" spc="300" dirty="0">
                <a:solidFill>
                  <a:srgbClr val="0070C0"/>
                </a:solidFill>
                <a:cs typeface="Arial" panose="020B0604020202020204" pitchFamily="34" charset="0"/>
              </a:rPr>
              <a:t>Fernando de la Calle Prieto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s-ES" sz="1600" dirty="0">
                <a:cs typeface="Arial" panose="020B0604020202020204" pitchFamily="34" charset="0"/>
              </a:rPr>
              <a:t>fcalle.prieto@salud.madrid.org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s-ES" sz="1600" dirty="0">
                <a:cs typeface="Arial" panose="020B0604020202020204" pitchFamily="34" charset="0"/>
              </a:rPr>
              <a:t>@</a:t>
            </a:r>
            <a:r>
              <a:rPr lang="es-ES" altLang="es-ES" sz="1600" dirty="0" err="1">
                <a:cs typeface="Arial" panose="020B0604020202020204" pitchFamily="34" charset="0"/>
              </a:rPr>
              <a:t>Fre_CP</a:t>
            </a:r>
            <a:endParaRPr lang="es-ES" altLang="es-E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s-ES" altLang="es-ES" sz="27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34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13BA412D-5F9D-1943-9C8B-ACFFCCA2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5" y="5456312"/>
            <a:ext cx="223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10">
            <a:extLst>
              <a:ext uri="{FF2B5EF4-FFF2-40B4-BE49-F238E27FC236}">
                <a16:creationId xmlns:a16="http://schemas.microsoft.com/office/drawing/2014/main" id="{7386F970-5959-A846-9BCA-437BECE4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2" y="5196867"/>
            <a:ext cx="285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12">
            <a:extLst>
              <a:ext uri="{FF2B5EF4-FFF2-40B4-BE49-F238E27FC236}">
                <a16:creationId xmlns:a16="http://schemas.microsoft.com/office/drawing/2014/main" id="{5C28936D-41A1-FA45-8349-074770C1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550" y="4991365"/>
            <a:ext cx="2881168" cy="17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974D7A4C-7D5A-1F46-9D6C-8EE856B47F53}"/>
              </a:ext>
            </a:extLst>
          </p:cNvPr>
          <p:cNvSpPr txBox="1">
            <a:spLocks/>
          </p:cNvSpPr>
          <p:nvPr/>
        </p:nvSpPr>
        <p:spPr>
          <a:xfrm>
            <a:off x="4826226" y="5787797"/>
            <a:ext cx="4502149" cy="105568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s-ES" altLang="es-ES" sz="1900" b="1" spc="300" dirty="0">
                <a:cs typeface="Arial" panose="020B0604020202020204" pitchFamily="34" charset="0"/>
              </a:rPr>
              <a:t>Unidad de Patología Importada y Salud Internacional.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s-ES" altLang="es-ES" sz="1900" b="1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s-ES" altLang="es-ES" sz="1600" b="1" i="1" dirty="0">
                <a:solidFill>
                  <a:srgbClr val="0070C0"/>
                </a:solidFill>
                <a:cs typeface="Arial" panose="020B0604020202020204" pitchFamily="34" charset="0"/>
              </a:rPr>
              <a:t>Centro de Referencia Nacional para Patología Tropical Importada Adultos y Pediatría.</a:t>
            </a:r>
            <a:endParaRPr lang="es-ES" altLang="es-ES" sz="16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" name="Imagen 4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0BAD213E-1F40-A8CD-2DF1-2E63DBD93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622" y="35114"/>
            <a:ext cx="5272006" cy="26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8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1C045D7-CDCA-AA7C-464E-8097B33A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421" y="1255485"/>
            <a:ext cx="4990193" cy="55566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DFD45D-2A12-5296-5C36-EE295E09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982" y="655533"/>
            <a:ext cx="4396154" cy="508000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29B0DC81-735B-6DE4-4791-FE19973F417D}"/>
              </a:ext>
            </a:extLst>
          </p:cNvPr>
          <p:cNvSpPr/>
          <p:nvPr/>
        </p:nvSpPr>
        <p:spPr>
          <a:xfrm>
            <a:off x="70125" y="59581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pic>
        <p:nvPicPr>
          <p:cNvPr id="5" name="Imagen 4" descr="Imagen que contiene animal&#10;&#10;Descripción generada automáticamente">
            <a:extLst>
              <a:ext uri="{FF2B5EF4-FFF2-40B4-BE49-F238E27FC236}">
                <a16:creationId xmlns:a16="http://schemas.microsoft.com/office/drawing/2014/main" id="{2B4C6F5B-0D65-32A9-51B4-DCA964FD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430" y="4666672"/>
            <a:ext cx="3065929" cy="211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16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LOGO-CSUR-Tropicales OK.png">
            <a:extLst>
              <a:ext uri="{FF2B5EF4-FFF2-40B4-BE49-F238E27FC236}">
                <a16:creationId xmlns:a16="http://schemas.microsoft.com/office/drawing/2014/main" id="{68F95FAE-29C1-7B45-ADEA-10EA1FB6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10071847" y="5495276"/>
            <a:ext cx="2079812" cy="132238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999210-8162-EA4F-9AD8-61D8D9F66029}"/>
              </a:ext>
            </a:extLst>
          </p:cNvPr>
          <p:cNvSpPr/>
          <p:nvPr/>
        </p:nvSpPr>
        <p:spPr>
          <a:xfrm>
            <a:off x="710452" y="996445"/>
            <a:ext cx="10771095" cy="528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FACTORES DE RIESGO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Vivir en zonas rurales y densamente boscosas de África central y occidental.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Preparar y manipular carne o fluidos de animales silvestres.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estar vacunado contra la viruela.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Cuidar a alguien infectado con el virus.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…relaciones sexuales</a:t>
            </a:r>
            <a:endParaRPr lang="es-E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BB13E788-73B7-560B-5C9B-BBA50EEC70ED}"/>
              </a:ext>
            </a:extLst>
          </p:cNvPr>
          <p:cNvSpPr/>
          <p:nvPr/>
        </p:nvSpPr>
        <p:spPr>
          <a:xfrm>
            <a:off x="70125" y="59581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53930A7A-2DA1-F9AD-EC0F-669612765938}"/>
              </a:ext>
            </a:extLst>
          </p:cNvPr>
          <p:cNvSpPr/>
          <p:nvPr/>
        </p:nvSpPr>
        <p:spPr>
          <a:xfrm>
            <a:off x="7301433" y="3482225"/>
            <a:ext cx="4180114" cy="8822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sanitario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8BBBD0E3-013B-690E-DED0-E70FA36F47F5}"/>
              </a:ext>
            </a:extLst>
          </p:cNvPr>
          <p:cNvSpPr/>
          <p:nvPr/>
        </p:nvSpPr>
        <p:spPr>
          <a:xfrm>
            <a:off x="7301433" y="4536142"/>
            <a:ext cx="4180114" cy="2012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se han notificado casos de contagio hacia personal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2319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28698" y="1066079"/>
            <a:ext cx="7124701" cy="3993902"/>
          </a:xfrm>
        </p:spPr>
        <p:txBody>
          <a:bodyPr>
            <a:noAutofit/>
          </a:bodyPr>
          <a:lstStyle/>
          <a:p>
            <a:pPr fontAlgn="base"/>
            <a:r>
              <a:rPr lang="es-ES" sz="2800" dirty="0">
                <a:latin typeface="Helvetica"/>
                <a:cs typeface="Helvetica"/>
              </a:rPr>
              <a:t>ELISA.</a:t>
            </a:r>
          </a:p>
          <a:p>
            <a:pPr fontAlgn="base"/>
            <a:endParaRPr lang="es-ES" sz="2800" dirty="0">
              <a:latin typeface="Helvetica"/>
              <a:cs typeface="Helvetica"/>
            </a:endParaRPr>
          </a:p>
          <a:p>
            <a:pPr fontAlgn="base"/>
            <a:r>
              <a:rPr lang="es-ES" sz="2800" dirty="0">
                <a:latin typeface="Helvetica"/>
                <a:cs typeface="Helvetica"/>
              </a:rPr>
              <a:t>Detección de Ag.</a:t>
            </a:r>
          </a:p>
          <a:p>
            <a:pPr fontAlgn="base"/>
            <a:endParaRPr lang="es-ES" sz="2800" dirty="0">
              <a:latin typeface="Helvetica"/>
              <a:cs typeface="Helvetica"/>
            </a:endParaRPr>
          </a:p>
          <a:p>
            <a:pPr fontAlgn="base"/>
            <a:r>
              <a:rPr lang="es-ES" sz="2800" dirty="0">
                <a:latin typeface="Helvetica"/>
                <a:cs typeface="Helvetica"/>
              </a:rPr>
              <a:t>PCR</a:t>
            </a:r>
          </a:p>
          <a:p>
            <a:pPr fontAlgn="base"/>
            <a:endParaRPr lang="es-ES" sz="2800" dirty="0">
              <a:latin typeface="Helvetica"/>
              <a:cs typeface="Helvetica"/>
            </a:endParaRPr>
          </a:p>
          <a:p>
            <a:pPr fontAlgn="base"/>
            <a:r>
              <a:rPr lang="es-ES" sz="2800" dirty="0">
                <a:latin typeface="Helvetica"/>
                <a:cs typeface="Helvetica"/>
              </a:rPr>
              <a:t>Aislamiento del virus en cultivos celulares.</a:t>
            </a:r>
          </a:p>
          <a:p>
            <a:pPr>
              <a:buNone/>
            </a:pPr>
            <a:endParaRPr lang="es-ES" sz="2800" dirty="0">
              <a:latin typeface="Helvetica"/>
              <a:cs typeface="Helvetica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067672" y="307048"/>
            <a:ext cx="2879987" cy="39599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Diagnóstico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DEC7D8-926E-D04C-A7EB-E8E61E9304F0}"/>
              </a:ext>
            </a:extLst>
          </p:cNvPr>
          <p:cNvSpPr/>
          <p:nvPr/>
        </p:nvSpPr>
        <p:spPr>
          <a:xfrm>
            <a:off x="4048125" y="1513827"/>
            <a:ext cx="7124700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 anticuerpos son detectables cuando aparecen las lesiones</a:t>
            </a:r>
            <a:r>
              <a:rPr lang="es-E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s-ES" sz="2400" b="1" dirty="0">
              <a:solidFill>
                <a:schemeClr val="accent1">
                  <a:lumMod val="40000"/>
                  <a:lumOff val="6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546CB90-898C-AB40-A990-16636471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263" y="4869945"/>
            <a:ext cx="5205412" cy="1843951"/>
          </a:xfrm>
          <a:prstGeom prst="rect">
            <a:avLst/>
          </a:prstGeom>
        </p:spPr>
      </p:pic>
      <p:pic>
        <p:nvPicPr>
          <p:cNvPr id="11" name="Imagen 10" descr="LOGO-CSUR-Tropicales OK.png">
            <a:extLst>
              <a:ext uri="{FF2B5EF4-FFF2-40B4-BE49-F238E27FC236}">
                <a16:creationId xmlns:a16="http://schemas.microsoft.com/office/drawing/2014/main" id="{0F705770-4863-51FB-1584-17BBBEDC9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>
          <a:xfrm>
            <a:off x="2362200" y="2707857"/>
            <a:ext cx="2079812" cy="1322383"/>
          </a:xfrm>
          <a:prstGeom prst="rect">
            <a:avLst/>
          </a:prstGeom>
        </p:spPr>
      </p:pic>
      <p:sp>
        <p:nvSpPr>
          <p:cNvPr id="4" name="Marco 3">
            <a:extLst>
              <a:ext uri="{FF2B5EF4-FFF2-40B4-BE49-F238E27FC236}">
                <a16:creationId xmlns:a16="http://schemas.microsoft.com/office/drawing/2014/main" id="{3A42450E-523E-C4AC-656E-392821729F74}"/>
              </a:ext>
            </a:extLst>
          </p:cNvPr>
          <p:cNvSpPr/>
          <p:nvPr/>
        </p:nvSpPr>
        <p:spPr>
          <a:xfrm>
            <a:off x="806821" y="2581833"/>
            <a:ext cx="4661648" cy="1555981"/>
          </a:xfrm>
          <a:prstGeom prst="frame">
            <a:avLst>
              <a:gd name="adj1" fmla="val 44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5E753869-C423-998B-BCBC-65F8B8AB6694}"/>
              </a:ext>
            </a:extLst>
          </p:cNvPr>
          <p:cNvSpPr/>
          <p:nvPr/>
        </p:nvSpPr>
        <p:spPr>
          <a:xfrm>
            <a:off x="70125" y="59581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</p:spTree>
    <p:extLst>
      <p:ext uri="{BB962C8B-B14F-4D97-AF65-F5344CB8AC3E}">
        <p14:creationId xmlns:p14="http://schemas.microsoft.com/office/powerpoint/2010/main" val="41459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8067672" y="307048"/>
            <a:ext cx="2879987" cy="39599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914212">
              <a:defRPr/>
            </a:pPr>
            <a:r>
              <a:rPr lang="es-ES" sz="20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Diagnóstico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7615D18-309B-8D48-8EA8-15E6BCE6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75" y="703046"/>
            <a:ext cx="7315049" cy="6154954"/>
          </a:xfrm>
          <a:prstGeom prst="rect">
            <a:avLst/>
          </a:prstGeom>
        </p:spPr>
      </p:pic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97C2112-67BE-8958-F4D3-A60CFB52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8" y="703046"/>
            <a:ext cx="6500821" cy="3654577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72693B41-31D9-511D-6F35-CC9D15EFA8F3}"/>
              </a:ext>
            </a:extLst>
          </p:cNvPr>
          <p:cNvSpPr/>
          <p:nvPr/>
        </p:nvSpPr>
        <p:spPr>
          <a:xfrm>
            <a:off x="70125" y="59581"/>
            <a:ext cx="7884377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930">
              <a:defRPr/>
            </a:pPr>
            <a:r>
              <a:rPr lang="es-ES" sz="2600" b="1" kern="0" dirty="0">
                <a:solidFill>
                  <a:sysClr val="window" lastClr="FFFFFF"/>
                </a:solidFill>
                <a:latin typeface="Helvetica"/>
                <a:cs typeface="Helvetica"/>
              </a:rPr>
              <a:t>Trasmisión</a:t>
            </a:r>
          </a:p>
        </p:txBody>
      </p:sp>
      <p:pic>
        <p:nvPicPr>
          <p:cNvPr id="6" name="Imagen 5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4773530E-322E-85B6-6A3D-903EED2E8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051" y="2438400"/>
            <a:ext cx="7450460" cy="432511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0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2767</Words>
  <Application>Microsoft Office PowerPoint</Application>
  <PresentationFormat>Widescreen</PresentationFormat>
  <Paragraphs>383</Paragraphs>
  <Slides>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.Hiragino Kaku Gothic Interface W3</vt:lpstr>
      <vt:lpstr>Arial</vt:lpstr>
      <vt:lpstr>Calibri</vt:lpstr>
      <vt:lpstr>Calibri Light</vt:lpstr>
      <vt:lpstr>Courier New</vt:lpstr>
      <vt:lpstr>Helvetica</vt:lpstr>
      <vt:lpstr>Helvetica Neue</vt:lpstr>
      <vt:lpstr>Tahoma</vt:lpstr>
      <vt:lpstr>Wingdings</vt:lpstr>
      <vt:lpstr>Tema de Office</vt:lpstr>
      <vt:lpstr>1_Tema de Office</vt:lpstr>
      <vt:lpstr>2_Tema de Office</vt:lpstr>
      <vt:lpstr>MONKEYPOX. ASPECTOS EN LA PRÁCTICA CLÍNICA.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¡GRACIAS! THANK YOU! MERCI BEAUCOUP!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enfrentarse a la patología importada?</dc:title>
  <dc:creator>Fernando de la Calle Prieto</dc:creator>
  <cp:lastModifiedBy>Ramon-Pardo, Dr. Pilar (WDC)</cp:lastModifiedBy>
  <cp:revision>113</cp:revision>
  <dcterms:created xsi:type="dcterms:W3CDTF">2021-11-10T22:52:06Z</dcterms:created>
  <dcterms:modified xsi:type="dcterms:W3CDTF">2022-06-21T12:05:41Z</dcterms:modified>
</cp:coreProperties>
</file>